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theme/theme4.xml" ContentType="application/vnd.openxmlformats-officedocument.theme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theme/theme5.xml" ContentType="application/vnd.openxmlformats-officedocument.theme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theme/theme6.xml" ContentType="application/vnd.openxmlformats-officedocument.theme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7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theme/theme8.xml" ContentType="application/vnd.openxmlformats-officedocument.theme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theme/theme9.xml" ContentType="application/vnd.openxmlformats-officedocument.theme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  <p:sldMasterId id="2147483739" r:id="rId2"/>
    <p:sldMasterId id="2147483753" r:id="rId3"/>
    <p:sldMasterId id="2147483767" r:id="rId4"/>
    <p:sldMasterId id="2147483781" r:id="rId5"/>
    <p:sldMasterId id="2147483843" r:id="rId6"/>
    <p:sldMasterId id="2147483882" r:id="rId7"/>
    <p:sldMasterId id="2147483896" r:id="rId8"/>
    <p:sldMasterId id="2147483910" r:id="rId9"/>
    <p:sldMasterId id="2147483924" r:id="rId10"/>
  </p:sldMasterIdLst>
  <p:notesMasterIdLst>
    <p:notesMasterId r:id="rId42"/>
  </p:notesMasterIdLst>
  <p:handoutMasterIdLst>
    <p:handoutMasterId r:id="rId43"/>
  </p:handoutMasterIdLst>
  <p:sldIdLst>
    <p:sldId id="459" r:id="rId11"/>
    <p:sldId id="486" r:id="rId12"/>
    <p:sldId id="457" r:id="rId13"/>
    <p:sldId id="460" r:id="rId14"/>
    <p:sldId id="461" r:id="rId15"/>
    <p:sldId id="467" r:id="rId16"/>
    <p:sldId id="462" r:id="rId17"/>
    <p:sldId id="479" r:id="rId18"/>
    <p:sldId id="463" r:id="rId19"/>
    <p:sldId id="480" r:id="rId20"/>
    <p:sldId id="464" r:id="rId21"/>
    <p:sldId id="468" r:id="rId22"/>
    <p:sldId id="469" r:id="rId23"/>
    <p:sldId id="470" r:id="rId24"/>
    <p:sldId id="471" r:id="rId25"/>
    <p:sldId id="472" r:id="rId26"/>
    <p:sldId id="481" r:id="rId27"/>
    <p:sldId id="465" r:id="rId28"/>
    <p:sldId id="473" r:id="rId29"/>
    <p:sldId id="474" r:id="rId30"/>
    <p:sldId id="475" r:id="rId31"/>
    <p:sldId id="476" r:id="rId32"/>
    <p:sldId id="477" r:id="rId33"/>
    <p:sldId id="478" r:id="rId34"/>
    <p:sldId id="482" r:id="rId35"/>
    <p:sldId id="466" r:id="rId36"/>
    <p:sldId id="488" r:id="rId37"/>
    <p:sldId id="484" r:id="rId38"/>
    <p:sldId id="487" r:id="rId39"/>
    <p:sldId id="483" r:id="rId40"/>
    <p:sldId id="485" r:id="rId41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A50021"/>
    <a:srgbClr val="FFFFCC"/>
    <a:srgbClr val="FFFFFF"/>
    <a:srgbClr val="CC0066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66" autoAdjust="0"/>
    <p:restoredTop sz="94691" autoAdjust="0"/>
  </p:normalViewPr>
  <p:slideViewPr>
    <p:cSldViewPr showGuides="1">
      <p:cViewPr>
        <p:scale>
          <a:sx n="100" d="100"/>
          <a:sy n="100" d="100"/>
        </p:scale>
        <p:origin x="-702" y="-228"/>
      </p:cViewPr>
      <p:guideLst>
        <p:guide orient="horz" pos="3696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slide" Target="slides/slide16.xml"/><Relationship Id="rId39" Type="http://schemas.openxmlformats.org/officeDocument/2006/relationships/slide" Target="slides/slide29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1.xml"/><Relationship Id="rId34" Type="http://schemas.openxmlformats.org/officeDocument/2006/relationships/slide" Target="slides/slide24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slide" Target="slides/slide15.xml"/><Relationship Id="rId33" Type="http://schemas.openxmlformats.org/officeDocument/2006/relationships/slide" Target="slides/slide23.xml"/><Relationship Id="rId38" Type="http://schemas.openxmlformats.org/officeDocument/2006/relationships/slide" Target="slides/slide28.xml"/><Relationship Id="rId46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slide" Target="slides/slide19.xml"/><Relationship Id="rId41" Type="http://schemas.openxmlformats.org/officeDocument/2006/relationships/slide" Target="slides/slide3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32" Type="http://schemas.openxmlformats.org/officeDocument/2006/relationships/slide" Target="slides/slide22.xml"/><Relationship Id="rId37" Type="http://schemas.openxmlformats.org/officeDocument/2006/relationships/slide" Target="slides/slide27.xml"/><Relationship Id="rId40" Type="http://schemas.openxmlformats.org/officeDocument/2006/relationships/slide" Target="slides/slide30.xml"/><Relationship Id="rId45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slide" Target="slides/slide18.xml"/><Relationship Id="rId36" Type="http://schemas.openxmlformats.org/officeDocument/2006/relationships/slide" Target="slides/slide26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9.xml"/><Relationship Id="rId31" Type="http://schemas.openxmlformats.org/officeDocument/2006/relationships/slide" Target="slides/slide21.xml"/><Relationship Id="rId44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slide" Target="slides/slide17.xml"/><Relationship Id="rId30" Type="http://schemas.openxmlformats.org/officeDocument/2006/relationships/slide" Target="slides/slide20.xml"/><Relationship Id="rId35" Type="http://schemas.openxmlformats.org/officeDocument/2006/relationships/slide" Target="slides/slide25.xml"/><Relationship Id="rId43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1F4772-7283-6342-B09B-2747A391244D}" type="datetimeFigureOut">
              <a:rPr lang="en-US" smtClean="0"/>
              <a:pPr/>
              <a:t>9/19/2012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D6E04A-5C92-6B49-8C80-CF31CDFBA1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1374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0" tIns="49520" rIns="99040" bIns="49520" numCol="1" anchor="t" anchorCtr="0" compatLnSpc="1">
            <a:prstTxWarp prst="textNoShape">
              <a:avLst/>
            </a:prstTxWarp>
          </a:bodyPr>
          <a:lstStyle>
            <a:lvl1pPr defTabSz="989013">
              <a:defRPr sz="13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0" tIns="49520" rIns="99040" bIns="49520" numCol="1" anchor="t" anchorCtr="0" compatLnSpc="1">
            <a:prstTxWarp prst="textNoShape">
              <a:avLst/>
            </a:prstTxWarp>
          </a:bodyPr>
          <a:lstStyle>
            <a:lvl1pPr algn="r" defTabSz="989013">
              <a:defRPr sz="13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2513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0" tIns="49520" rIns="99040" bIns="495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0" tIns="49520" rIns="99040" bIns="49520" numCol="1" anchor="b" anchorCtr="0" compatLnSpc="1">
            <a:prstTxWarp prst="textNoShape">
              <a:avLst/>
            </a:prstTxWarp>
          </a:bodyPr>
          <a:lstStyle>
            <a:lvl1pPr defTabSz="989013">
              <a:defRPr sz="13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0" tIns="49520" rIns="99040" bIns="49520" numCol="1" anchor="b" anchorCtr="0" compatLnSpc="1">
            <a:prstTxWarp prst="textNoShape">
              <a:avLst/>
            </a:prstTxWarp>
          </a:bodyPr>
          <a:lstStyle>
            <a:lvl1pPr algn="r" defTabSz="989013">
              <a:defRPr sz="1300" smtClean="0">
                <a:latin typeface="Arial" charset="0"/>
              </a:defRPr>
            </a:lvl1pPr>
          </a:lstStyle>
          <a:p>
            <a:pPr>
              <a:defRPr/>
            </a:pPr>
            <a:fld id="{61816443-CFD1-4BC6-9AE9-AE54FF2E6A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35827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1816443-CFD1-4BC6-9AE9-AE54FF2E6A8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9631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4.jpeg"/><Relationship Id="rId7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1.jpeg"/><Relationship Id="rId4" Type="http://schemas.openxmlformats.org/officeDocument/2006/relationships/image" Target="../media/image5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4.jpeg"/><Relationship Id="rId7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9.xml"/><Relationship Id="rId6" Type="http://schemas.openxmlformats.org/officeDocument/2006/relationships/image" Target="../media/image6.png"/><Relationship Id="rId5" Type="http://schemas.openxmlformats.org/officeDocument/2006/relationships/image" Target="../media/image1.jpeg"/><Relationship Id="rId4" Type="http://schemas.openxmlformats.org/officeDocument/2006/relationships/image" Target="../media/image5.jpeg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4.jpeg"/><Relationship Id="rId7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0.xml"/><Relationship Id="rId6" Type="http://schemas.openxmlformats.org/officeDocument/2006/relationships/image" Target="../media/image6.png"/><Relationship Id="rId5" Type="http://schemas.openxmlformats.org/officeDocument/2006/relationships/image" Target="../media/image1.jpeg"/><Relationship Id="rId4" Type="http://schemas.openxmlformats.org/officeDocument/2006/relationships/image" Target="../media/image5.jpeg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4.jpeg"/><Relationship Id="rId7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6.png"/><Relationship Id="rId5" Type="http://schemas.openxmlformats.org/officeDocument/2006/relationships/image" Target="../media/image1.jpeg"/><Relationship Id="rId4" Type="http://schemas.openxmlformats.org/officeDocument/2006/relationships/image" Target="../media/image5.jpe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4.jpeg"/><Relationship Id="rId7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Relationship Id="rId6" Type="http://schemas.openxmlformats.org/officeDocument/2006/relationships/image" Target="../media/image6.png"/><Relationship Id="rId5" Type="http://schemas.openxmlformats.org/officeDocument/2006/relationships/image" Target="../media/image1.jpeg"/><Relationship Id="rId4" Type="http://schemas.openxmlformats.org/officeDocument/2006/relationships/image" Target="../media/image5.jpeg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4.jpeg"/><Relationship Id="rId7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4.xml"/><Relationship Id="rId6" Type="http://schemas.openxmlformats.org/officeDocument/2006/relationships/image" Target="../media/image6.png"/><Relationship Id="rId5" Type="http://schemas.openxmlformats.org/officeDocument/2006/relationships/image" Target="../media/image1.jpeg"/><Relationship Id="rId4" Type="http://schemas.openxmlformats.org/officeDocument/2006/relationships/image" Target="../media/image5.jpeg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4.jpeg"/><Relationship Id="rId7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5.xml"/><Relationship Id="rId6" Type="http://schemas.openxmlformats.org/officeDocument/2006/relationships/image" Target="../media/image6.png"/><Relationship Id="rId5" Type="http://schemas.openxmlformats.org/officeDocument/2006/relationships/image" Target="../media/image1.jpeg"/><Relationship Id="rId4" Type="http://schemas.openxmlformats.org/officeDocument/2006/relationships/image" Target="../media/image5.jpeg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4.jpeg"/><Relationship Id="rId7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6.xml"/><Relationship Id="rId6" Type="http://schemas.openxmlformats.org/officeDocument/2006/relationships/image" Target="../media/image6.png"/><Relationship Id="rId5" Type="http://schemas.openxmlformats.org/officeDocument/2006/relationships/image" Target="../media/image1.jpeg"/><Relationship Id="rId4" Type="http://schemas.openxmlformats.org/officeDocument/2006/relationships/image" Target="../media/image5.jpeg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10.jpeg"/><Relationship Id="rId7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7.xml"/><Relationship Id="rId6" Type="http://schemas.openxmlformats.org/officeDocument/2006/relationships/image" Target="../media/image6.png"/><Relationship Id="rId5" Type="http://schemas.openxmlformats.org/officeDocument/2006/relationships/image" Target="../media/image11.jpeg"/><Relationship Id="rId4" Type="http://schemas.openxmlformats.org/officeDocument/2006/relationships/image" Target="../media/image5.jpeg"/><Relationship Id="rId9" Type="http://schemas.openxmlformats.org/officeDocument/2006/relationships/image" Target="../media/image7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4.jpeg"/><Relationship Id="rId7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8.xml"/><Relationship Id="rId6" Type="http://schemas.openxmlformats.org/officeDocument/2006/relationships/image" Target="../media/image6.png"/><Relationship Id="rId5" Type="http://schemas.openxmlformats.org/officeDocument/2006/relationships/image" Target="../media/image1.jpeg"/><Relationship Id="rId4" Type="http://schemas.openxmlformats.org/officeDocument/2006/relationships/image" Target="../media/image5.jpeg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0" y="6629400"/>
            <a:ext cx="9140825" cy="0"/>
          </a:xfrm>
          <a:prstGeom prst="line">
            <a:avLst/>
          </a:prstGeom>
          <a:noFill/>
          <a:ln w="38100">
            <a:solidFill>
              <a:srgbClr val="B31B1B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3067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/>
          </a:p>
        </p:txBody>
      </p:sp>
      <p:pic>
        <p:nvPicPr>
          <p:cNvPr id="6" name="Picture 6" descr="cesr_cornell"/>
          <p:cNvPicPr>
            <a:picLocks noChangeAspect="1" noChangeArrowheads="1"/>
          </p:cNvPicPr>
          <p:nvPr/>
        </p:nvPicPr>
        <p:blipFill>
          <a:blip r:embed="rId2" cstate="print"/>
          <a:srcRect b="14568"/>
          <a:stretch>
            <a:fillRect/>
          </a:stretch>
        </p:blipFill>
        <p:spPr bwMode="auto">
          <a:xfrm>
            <a:off x="3006725" y="3787775"/>
            <a:ext cx="3114675" cy="307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7" descr="NSF_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00" y="5459413"/>
            <a:ext cx="1066800" cy="106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8" descr="DOE_Sea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00" y="5486400"/>
            <a:ext cx="1036320" cy="103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9" descr="New 36in Header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9144000" cy="96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10" descr="logo_transparent_b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9600" y="5457825"/>
            <a:ext cx="1676400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14400"/>
            <a:ext cx="7772400" cy="1143000"/>
          </a:xfrm>
        </p:spPr>
        <p:txBody>
          <a:bodyPr/>
          <a:lstStyle>
            <a:lvl1pPr algn="ct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1336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-22" y="-2"/>
            <a:ext cx="3733822" cy="826982"/>
            <a:chOff x="-22" y="-2"/>
            <a:chExt cx="3733822" cy="826982"/>
          </a:xfrm>
        </p:grpSpPr>
        <p:pic>
          <p:nvPicPr>
            <p:cNvPr id="12" name="Picture 2" descr="New 36in Header"/>
            <p:cNvPicPr>
              <a:picLocks noChangeAspect="1" noChangeArrowheads="1"/>
            </p:cNvPicPr>
            <p:nvPr userDrawn="1"/>
          </p:nvPicPr>
          <p:blipFill>
            <a:blip r:embed="rId5" cstate="print"/>
            <a:srcRect l="81059" r="2312" b="22222"/>
            <a:stretch>
              <a:fillRect/>
            </a:stretch>
          </p:blipFill>
          <p:spPr bwMode="auto">
            <a:xfrm>
              <a:off x="-22" y="-2"/>
              <a:ext cx="3733822" cy="8269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9" descr="CUCLASSE 3line White.png"/>
            <p:cNvPicPr>
              <a:picLocks noChangeAspect="1"/>
            </p:cNvPicPr>
            <p:nvPr userDrawn="1"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118116" y="12826"/>
              <a:ext cx="3547128" cy="801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5" name="Picture 14" descr="CLIC-Logo-Color-72.png"/>
          <p:cNvPicPr>
            <a:picLocks noChangeAspect="1"/>
          </p:cNvPicPr>
          <p:nvPr userDrawn="1"/>
        </p:nvPicPr>
        <p:blipFill>
          <a:blip r:embed="rId8"/>
          <a:srcRect l="12252" t="14239" r="14239" b="12252"/>
          <a:stretch>
            <a:fillRect/>
          </a:stretch>
        </p:blipFill>
        <p:spPr>
          <a:xfrm>
            <a:off x="0" y="4922520"/>
            <a:ext cx="1143000" cy="1143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4,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Beam Instrumentation Meeting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8A1887-A07D-4145-B64F-42AEDE613A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January 4, 2012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Beam Instrumentation Meeting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BA16F7-328B-473B-BA85-A002BFC8ACCB}" type="slidenum">
              <a:rPr lang="en-US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62167118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January 4, 2012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Beam Instrumentation Meeting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8A1887-A07D-4145-B64F-42AEDE613AF8}" type="slidenum">
              <a:rPr lang="en-US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9868857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33400"/>
            <a:ext cx="228600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533400"/>
            <a:ext cx="670560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January 4, 2012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Beam Instrumentation Meeting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754D03-A3D1-4E6F-8CC9-030713870064}" type="slidenum">
              <a:rPr lang="en-US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8228583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0" y="0"/>
            <a:ext cx="5486400" cy="533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685800"/>
            <a:ext cx="9144000" cy="2819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0" y="3657600"/>
            <a:ext cx="9144000" cy="2819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January 4, 2012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Beam Instrumentation Meeting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95DD24-DF5F-4804-8F8B-BA08A364D1E6}" type="slidenum">
              <a:rPr lang="en-US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23797611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0" y="0"/>
            <a:ext cx="5486400" cy="533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0" y="609600"/>
            <a:ext cx="4495800" cy="5943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0"/>
            <a:ext cx="4495800" cy="5943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January 4, 2012</a:t>
            </a:r>
            <a:endParaRPr lang="en-US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Beam Instrumentation Meeting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1C49FE-167B-464B-AD6A-2D5C2C2D0688}" type="slidenum">
              <a:rPr lang="en-US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83717820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0" y="6629400"/>
            <a:ext cx="9140825" cy="0"/>
          </a:xfrm>
          <a:prstGeom prst="line">
            <a:avLst/>
          </a:prstGeom>
          <a:noFill/>
          <a:ln w="38100">
            <a:solidFill>
              <a:srgbClr val="B31B1B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3067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pic>
        <p:nvPicPr>
          <p:cNvPr id="6" name="Picture 6" descr="cesr_cornell"/>
          <p:cNvPicPr>
            <a:picLocks noChangeAspect="1" noChangeArrowheads="1"/>
          </p:cNvPicPr>
          <p:nvPr/>
        </p:nvPicPr>
        <p:blipFill>
          <a:blip r:embed="rId2" cstate="print"/>
          <a:srcRect b="14568"/>
          <a:stretch>
            <a:fillRect/>
          </a:stretch>
        </p:blipFill>
        <p:spPr bwMode="auto">
          <a:xfrm>
            <a:off x="3006725" y="3787775"/>
            <a:ext cx="3114675" cy="307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7" descr="NSF_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00" y="5459413"/>
            <a:ext cx="1066800" cy="106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8" descr="DOE_Sea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00" y="5486400"/>
            <a:ext cx="1036320" cy="103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9" descr="New 36in Header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9144000" cy="96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10" descr="logo_transparent_b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9600" y="5457825"/>
            <a:ext cx="1676400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14400"/>
            <a:ext cx="7772400" cy="1143000"/>
          </a:xfrm>
        </p:spPr>
        <p:txBody>
          <a:bodyPr/>
          <a:lstStyle>
            <a:lvl1pPr algn="ct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1336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-22" y="-2"/>
            <a:ext cx="3733822" cy="826982"/>
            <a:chOff x="-22" y="-2"/>
            <a:chExt cx="3733822" cy="826982"/>
          </a:xfrm>
        </p:grpSpPr>
        <p:pic>
          <p:nvPicPr>
            <p:cNvPr id="12" name="Picture 2" descr="New 36in Header"/>
            <p:cNvPicPr>
              <a:picLocks noChangeAspect="1" noChangeArrowheads="1"/>
            </p:cNvPicPr>
            <p:nvPr userDrawn="1"/>
          </p:nvPicPr>
          <p:blipFill>
            <a:blip r:embed="rId5" cstate="print"/>
            <a:srcRect l="81059" r="2312" b="22222"/>
            <a:stretch>
              <a:fillRect/>
            </a:stretch>
          </p:blipFill>
          <p:spPr bwMode="auto">
            <a:xfrm>
              <a:off x="-22" y="-2"/>
              <a:ext cx="3733822" cy="8269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9" descr="CUCLASSE 3line White.png"/>
            <p:cNvPicPr>
              <a:picLocks noChangeAspect="1"/>
            </p:cNvPicPr>
            <p:nvPr userDrawn="1"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118116" y="12826"/>
              <a:ext cx="3547128" cy="801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5" name="Picture 14" descr="CLIC-Logo-Color-72.png"/>
          <p:cNvPicPr>
            <a:picLocks noChangeAspect="1"/>
          </p:cNvPicPr>
          <p:nvPr userDrawn="1"/>
        </p:nvPicPr>
        <p:blipFill>
          <a:blip r:embed="rId8"/>
          <a:srcRect l="12252" t="14239" r="14239" b="12252"/>
          <a:stretch>
            <a:fillRect/>
          </a:stretch>
        </p:blipFill>
        <p:spPr>
          <a:xfrm>
            <a:off x="0" y="4922520"/>
            <a:ext cx="1143000" cy="1143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January 4, 2012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Beam Instrumentation Meeting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EBCDD8-490A-4340-8AFB-91AE61DAC24C}" type="slidenum">
              <a:rPr lang="en-US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January 4, 2012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Beam Instrumentation Meeting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670874-3092-4071-B45C-6F2C361E9AE6}" type="slidenum">
              <a:rPr lang="en-US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609600"/>
            <a:ext cx="4495800" cy="5943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0"/>
            <a:ext cx="4495800" cy="5943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January 4, 2012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Beam Instrumentation Meeting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85CA85-AA39-4432-98C2-0D5FAC0BBE33}" type="slidenum">
              <a:rPr lang="en-US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9275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80975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January 4, 2012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Beam Instrumentation Meeting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B77B7-64D3-4B07-BD7E-A2165380F6C3}" type="slidenum">
              <a:rPr lang="en-US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33400"/>
            <a:ext cx="228600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533400"/>
            <a:ext cx="670560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4,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Beam Instrumentation Meeting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754D03-A3D1-4E6F-8CC9-0307138700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January 4, 2012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Beam Instrumentation Meeting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4F2262-E4F8-4BEF-859F-74458A2AA49C}" type="slidenum">
              <a:rPr lang="en-US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January 4, 2012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Beam Instrumentation Meeting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14D2B1-ADAF-406C-A20F-5FCE36DE9D25}" type="slidenum">
              <a:rPr lang="en-US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0960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77165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January 4, 2012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Beam Instrumentation Meeting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ED2B08-6735-40AE-8CA8-B2EECA491B30}" type="slidenum">
              <a:rPr lang="en-US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January 4, 2012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Beam Instrumentation Meeting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BA16F7-328B-473B-BA85-A002BFC8ACCB}" type="slidenum">
              <a:rPr lang="en-US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January 4, 2012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Beam Instrumentation Meeting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8A1887-A07D-4145-B64F-42AEDE613AF8}" type="slidenum">
              <a:rPr lang="en-US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33400"/>
            <a:ext cx="2286000" cy="60960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533400"/>
            <a:ext cx="6705600" cy="609600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January 4, 2012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Beam Instrumentation Meeting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754D03-A3D1-4E6F-8CC9-030713870064}" type="slidenum">
              <a:rPr lang="en-US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タイトル、コンテンツ、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0" y="0"/>
            <a:ext cx="5486400" cy="5334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685800"/>
            <a:ext cx="9144000" cy="281940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0" y="3657600"/>
            <a:ext cx="9144000" cy="281940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January 4, 2012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Beam Instrumentation Meeting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95DD24-DF5F-4804-8F8B-BA08A364D1E6}" type="slidenum">
              <a:rPr lang="en-US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0" y="0"/>
            <a:ext cx="5486400" cy="5334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0" y="609600"/>
            <a:ext cx="4495800" cy="594360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0"/>
            <a:ext cx="4495800" cy="594360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January 4, 2012</a:t>
            </a:r>
            <a:endParaRPr lang="en-US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Beam Instrumentation Meeting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1C49FE-167B-464B-AD6A-2D5C2C2D0688}" type="slidenum">
              <a:rPr lang="en-US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0" y="6629400"/>
            <a:ext cx="9140825" cy="0"/>
          </a:xfrm>
          <a:prstGeom prst="line">
            <a:avLst/>
          </a:prstGeom>
          <a:noFill/>
          <a:ln w="38100">
            <a:solidFill>
              <a:srgbClr val="B31B1B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3067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pic>
        <p:nvPicPr>
          <p:cNvPr id="6" name="Picture 6" descr="cesr_cornell"/>
          <p:cNvPicPr>
            <a:picLocks noChangeAspect="1" noChangeArrowheads="1"/>
          </p:cNvPicPr>
          <p:nvPr/>
        </p:nvPicPr>
        <p:blipFill>
          <a:blip r:embed="rId2" cstate="print"/>
          <a:srcRect b="14568"/>
          <a:stretch>
            <a:fillRect/>
          </a:stretch>
        </p:blipFill>
        <p:spPr bwMode="auto">
          <a:xfrm>
            <a:off x="3006725" y="3787775"/>
            <a:ext cx="3114675" cy="307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7" descr="NSF_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00" y="5459413"/>
            <a:ext cx="1066800" cy="106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8" descr="DOE_Sea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00" y="5486400"/>
            <a:ext cx="1036320" cy="103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9" descr="New 36in Header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9144000" cy="96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10" descr="logo_transparent_b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9600" y="5457825"/>
            <a:ext cx="1676400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14400"/>
            <a:ext cx="7772400" cy="1143000"/>
          </a:xfrm>
        </p:spPr>
        <p:txBody>
          <a:bodyPr/>
          <a:lstStyle>
            <a:lvl1pPr algn="ct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1336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-22" y="-2"/>
            <a:ext cx="3733822" cy="826982"/>
            <a:chOff x="-22" y="-2"/>
            <a:chExt cx="3733822" cy="826982"/>
          </a:xfrm>
        </p:grpSpPr>
        <p:pic>
          <p:nvPicPr>
            <p:cNvPr id="12" name="Picture 2" descr="New 36in Header"/>
            <p:cNvPicPr>
              <a:picLocks noChangeAspect="1" noChangeArrowheads="1"/>
            </p:cNvPicPr>
            <p:nvPr userDrawn="1"/>
          </p:nvPicPr>
          <p:blipFill>
            <a:blip r:embed="rId5" cstate="print"/>
            <a:srcRect l="81059" r="2312" b="22222"/>
            <a:stretch>
              <a:fillRect/>
            </a:stretch>
          </p:blipFill>
          <p:spPr bwMode="auto">
            <a:xfrm>
              <a:off x="-22" y="-2"/>
              <a:ext cx="3733822" cy="8269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9" descr="CUCLASSE 3line White.png"/>
            <p:cNvPicPr>
              <a:picLocks noChangeAspect="1"/>
            </p:cNvPicPr>
            <p:nvPr userDrawn="1"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118116" y="12826"/>
              <a:ext cx="3547128" cy="801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5" name="Picture 14" descr="CLIC-Logo-Color-72.png"/>
          <p:cNvPicPr>
            <a:picLocks noChangeAspect="1"/>
          </p:cNvPicPr>
          <p:nvPr userDrawn="1"/>
        </p:nvPicPr>
        <p:blipFill>
          <a:blip r:embed="rId8"/>
          <a:srcRect l="12252" t="14239" r="14239" b="12252"/>
          <a:stretch>
            <a:fillRect/>
          </a:stretch>
        </p:blipFill>
        <p:spPr>
          <a:xfrm>
            <a:off x="0" y="4922520"/>
            <a:ext cx="1143000" cy="1143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January 4, 2012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Beam Instrumentation Meeting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EBCDD8-490A-4340-8AFB-91AE61DAC24C}" type="slidenum">
              <a:rPr lang="en-US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0" y="0"/>
            <a:ext cx="5486400" cy="533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685800"/>
            <a:ext cx="9144000" cy="2819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0" y="3657600"/>
            <a:ext cx="9144000" cy="2819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4,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Beam Instrumentation Meeting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95DD24-DF5F-4804-8F8B-BA08A364D1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January 4, 2012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Beam Instrumentation Meeting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670874-3092-4071-B45C-6F2C361E9AE6}" type="slidenum">
              <a:rPr lang="en-US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609600"/>
            <a:ext cx="4495800" cy="5943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0"/>
            <a:ext cx="4495800" cy="5943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January 4, 2012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Beam Instrumentation Meeting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85CA85-AA39-4432-98C2-0D5FAC0BBE33}" type="slidenum">
              <a:rPr lang="en-US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9275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80975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January 4, 2012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Beam Instrumentation Meeting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B77B7-64D3-4B07-BD7E-A2165380F6C3}" type="slidenum">
              <a:rPr lang="en-US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January 4, 2012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Beam Instrumentation Meeting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4F2262-E4F8-4BEF-859F-74458A2AA49C}" type="slidenum">
              <a:rPr lang="en-US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January 4, 2012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Beam Instrumentation Meeting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14D2B1-ADAF-406C-A20F-5FCE36DE9D25}" type="slidenum">
              <a:rPr lang="en-US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0960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77165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January 4, 2012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Beam Instrumentation Meeting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ED2B08-6735-40AE-8CA8-B2EECA491B30}" type="slidenum">
              <a:rPr lang="en-US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January 4, 2012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Beam Instrumentation Meeting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BA16F7-328B-473B-BA85-A002BFC8ACCB}" type="slidenum">
              <a:rPr lang="en-US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January 4, 2012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Beam Instrumentation Meeting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8A1887-A07D-4145-B64F-42AEDE613AF8}" type="slidenum">
              <a:rPr lang="en-US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33400"/>
            <a:ext cx="228600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533400"/>
            <a:ext cx="670560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January 4, 2012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Beam Instrumentation Meeting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754D03-A3D1-4E6F-8CC9-030713870064}" type="slidenum">
              <a:rPr lang="en-US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0" y="0"/>
            <a:ext cx="5486400" cy="533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685800"/>
            <a:ext cx="9144000" cy="2819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0" y="3657600"/>
            <a:ext cx="9144000" cy="2819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January 4, 2012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Beam Instrumentation Meeting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95DD24-DF5F-4804-8F8B-BA08A364D1E6}" type="slidenum">
              <a:rPr lang="en-US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0" y="0"/>
            <a:ext cx="5486400" cy="533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0" y="609600"/>
            <a:ext cx="4495800" cy="5943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0"/>
            <a:ext cx="4495800" cy="5943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4,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Beam Instrumentation Meeting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1C49FE-167B-464B-AD6A-2D5C2C2D06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0" y="0"/>
            <a:ext cx="5486400" cy="533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0" y="609600"/>
            <a:ext cx="4495800" cy="5943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0"/>
            <a:ext cx="4495800" cy="5943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January 4, 2012</a:t>
            </a:r>
            <a:endParaRPr lang="en-US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Beam Instrumentation Meeting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1C49FE-167B-464B-AD6A-2D5C2C2D0688}" type="slidenum">
              <a:rPr lang="en-US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0" y="6629400"/>
            <a:ext cx="9140825" cy="0"/>
          </a:xfrm>
          <a:prstGeom prst="line">
            <a:avLst/>
          </a:prstGeom>
          <a:noFill/>
          <a:ln w="38100">
            <a:solidFill>
              <a:srgbClr val="B31B1B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3067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pic>
        <p:nvPicPr>
          <p:cNvPr id="6" name="Picture 6" descr="cesr_cornell"/>
          <p:cNvPicPr>
            <a:picLocks noChangeAspect="1" noChangeArrowheads="1"/>
          </p:cNvPicPr>
          <p:nvPr/>
        </p:nvPicPr>
        <p:blipFill>
          <a:blip r:embed="rId2" cstate="print"/>
          <a:srcRect b="14568"/>
          <a:stretch>
            <a:fillRect/>
          </a:stretch>
        </p:blipFill>
        <p:spPr bwMode="auto">
          <a:xfrm>
            <a:off x="3006725" y="3787775"/>
            <a:ext cx="3114675" cy="307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7" descr="NSF_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00" y="5459413"/>
            <a:ext cx="1066800" cy="106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8" descr="DOE_Sea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00" y="5486400"/>
            <a:ext cx="1036320" cy="103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9" descr="New 36in Header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9144000" cy="96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10" descr="logo_transparent_b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9600" y="5457825"/>
            <a:ext cx="1676400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14400"/>
            <a:ext cx="7772400" cy="1143000"/>
          </a:xfrm>
        </p:spPr>
        <p:txBody>
          <a:bodyPr/>
          <a:lstStyle>
            <a:lvl1pPr algn="ct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1336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-22" y="-2"/>
            <a:ext cx="3733822" cy="826982"/>
            <a:chOff x="-22" y="-2"/>
            <a:chExt cx="3733822" cy="826982"/>
          </a:xfrm>
        </p:grpSpPr>
        <p:pic>
          <p:nvPicPr>
            <p:cNvPr id="12" name="Picture 2" descr="New 36in Header"/>
            <p:cNvPicPr>
              <a:picLocks noChangeAspect="1" noChangeArrowheads="1"/>
            </p:cNvPicPr>
            <p:nvPr userDrawn="1"/>
          </p:nvPicPr>
          <p:blipFill>
            <a:blip r:embed="rId5" cstate="print"/>
            <a:srcRect l="81059" r="2312" b="22222"/>
            <a:stretch>
              <a:fillRect/>
            </a:stretch>
          </p:blipFill>
          <p:spPr bwMode="auto">
            <a:xfrm>
              <a:off x="-22" y="-2"/>
              <a:ext cx="3733822" cy="8269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9" descr="CUCLASSE 3line White.png"/>
            <p:cNvPicPr>
              <a:picLocks noChangeAspect="1"/>
            </p:cNvPicPr>
            <p:nvPr userDrawn="1"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118116" y="12826"/>
              <a:ext cx="3547128" cy="801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5" name="Picture 14" descr="CLIC-Logo-Color-72.png"/>
          <p:cNvPicPr>
            <a:picLocks noChangeAspect="1"/>
          </p:cNvPicPr>
          <p:nvPr userDrawn="1"/>
        </p:nvPicPr>
        <p:blipFill>
          <a:blip r:embed="rId8"/>
          <a:srcRect l="12252" t="14239" r="14239" b="12252"/>
          <a:stretch>
            <a:fillRect/>
          </a:stretch>
        </p:blipFill>
        <p:spPr>
          <a:xfrm>
            <a:off x="0" y="4922520"/>
            <a:ext cx="11430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27215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January 4, 2012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Beam Instrumentation Meeting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EBCDD8-490A-4340-8AFB-91AE61DAC24C}" type="slidenum">
              <a:rPr lang="en-US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67528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January 4, 2012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Beam Instrumentation Meeting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670874-3092-4071-B45C-6F2C361E9AE6}" type="slidenum">
              <a:rPr lang="en-US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663828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609600"/>
            <a:ext cx="4495800" cy="5943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0"/>
            <a:ext cx="4495800" cy="5943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January 4, 2012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Beam Instrumentation Meeting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85CA85-AA39-4432-98C2-0D5FAC0BBE33}" type="slidenum">
              <a:rPr lang="en-US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893201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9275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80975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January 4, 2012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Beam Instrumentation Meeting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B77B7-64D3-4B07-BD7E-A2165380F6C3}" type="slidenum">
              <a:rPr lang="en-US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604906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January 4, 2012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Beam Instrumentation Meeting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4F2262-E4F8-4BEF-859F-74458A2AA49C}" type="slidenum">
              <a:rPr lang="en-US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27925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4,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Beam Instrumentation Meeting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EBCDD8-490A-4340-8AFB-91AE61DAC2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January 4, 2012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Beam Instrumentation Meeting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14D2B1-ADAF-406C-A20F-5FCE36DE9D25}" type="slidenum">
              <a:rPr lang="en-US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437493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0960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77165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January 4, 2012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Beam Instrumentation Meeting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ED2B08-6735-40AE-8CA8-B2EECA491B30}" type="slidenum">
              <a:rPr lang="en-US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928210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January 4, 2012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Beam Instrumentation Meeting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BA16F7-328B-473B-BA85-A002BFC8ACCB}" type="slidenum">
              <a:rPr lang="en-US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3458680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January 4, 2012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Beam Instrumentation Meeting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8A1887-A07D-4145-B64F-42AEDE613AF8}" type="slidenum">
              <a:rPr lang="en-US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9112059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33400"/>
            <a:ext cx="228600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533400"/>
            <a:ext cx="670560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January 4, 2012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Beam Instrumentation Meeting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754D03-A3D1-4E6F-8CC9-030713870064}" type="slidenum">
              <a:rPr lang="en-US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5320153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0" y="0"/>
            <a:ext cx="5486400" cy="533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685800"/>
            <a:ext cx="9144000" cy="2819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0" y="3657600"/>
            <a:ext cx="9144000" cy="2819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January 4, 2012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Beam Instrumentation Meeting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95DD24-DF5F-4804-8F8B-BA08A364D1E6}" type="slidenum">
              <a:rPr lang="en-US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4647341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0" y="0"/>
            <a:ext cx="5486400" cy="533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0" y="609600"/>
            <a:ext cx="4495800" cy="5943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0"/>
            <a:ext cx="4495800" cy="5943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January 4, 2012</a:t>
            </a:r>
            <a:endParaRPr lang="en-US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Beam Instrumentation Meeting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1C49FE-167B-464B-AD6A-2D5C2C2D0688}" type="slidenum">
              <a:rPr lang="en-US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0678081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0" y="6629400"/>
            <a:ext cx="9140825" cy="0"/>
          </a:xfrm>
          <a:prstGeom prst="line">
            <a:avLst/>
          </a:prstGeom>
          <a:noFill/>
          <a:ln w="38100">
            <a:solidFill>
              <a:srgbClr val="B31B1B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3067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pic>
        <p:nvPicPr>
          <p:cNvPr id="6" name="Picture 6" descr="cesr_cornell"/>
          <p:cNvPicPr>
            <a:picLocks noChangeAspect="1" noChangeArrowheads="1"/>
          </p:cNvPicPr>
          <p:nvPr/>
        </p:nvPicPr>
        <p:blipFill>
          <a:blip r:embed="rId2" cstate="print"/>
          <a:srcRect b="14568"/>
          <a:stretch>
            <a:fillRect/>
          </a:stretch>
        </p:blipFill>
        <p:spPr bwMode="auto">
          <a:xfrm>
            <a:off x="3006725" y="3787775"/>
            <a:ext cx="3114675" cy="307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7" descr="NSF_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00" y="5459413"/>
            <a:ext cx="1066800" cy="106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8" descr="DOE_Sea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00" y="5486400"/>
            <a:ext cx="1036320" cy="103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9" descr="New 36in Header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9144000" cy="96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10" descr="logo_transparent_b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9600" y="5457825"/>
            <a:ext cx="1676400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14400"/>
            <a:ext cx="7772400" cy="1143000"/>
          </a:xfrm>
        </p:spPr>
        <p:txBody>
          <a:bodyPr/>
          <a:lstStyle>
            <a:lvl1pPr algn="ct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1336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-22" y="-2"/>
            <a:ext cx="3733822" cy="826982"/>
            <a:chOff x="-22" y="-2"/>
            <a:chExt cx="3733822" cy="826982"/>
          </a:xfrm>
        </p:grpSpPr>
        <p:pic>
          <p:nvPicPr>
            <p:cNvPr id="12" name="Picture 2" descr="New 36in Header"/>
            <p:cNvPicPr>
              <a:picLocks noChangeAspect="1" noChangeArrowheads="1"/>
            </p:cNvPicPr>
            <p:nvPr userDrawn="1"/>
          </p:nvPicPr>
          <p:blipFill>
            <a:blip r:embed="rId5" cstate="print"/>
            <a:srcRect l="81059" r="2312" b="22222"/>
            <a:stretch>
              <a:fillRect/>
            </a:stretch>
          </p:blipFill>
          <p:spPr bwMode="auto">
            <a:xfrm>
              <a:off x="-22" y="-2"/>
              <a:ext cx="3733822" cy="8269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9" descr="CUCLASSE 3line White.png"/>
            <p:cNvPicPr>
              <a:picLocks noChangeAspect="1"/>
            </p:cNvPicPr>
            <p:nvPr userDrawn="1"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118116" y="12826"/>
              <a:ext cx="3547128" cy="801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5" name="Picture 14" descr="CLIC-Logo-Color-72.png"/>
          <p:cNvPicPr>
            <a:picLocks noChangeAspect="1"/>
          </p:cNvPicPr>
          <p:nvPr userDrawn="1"/>
        </p:nvPicPr>
        <p:blipFill>
          <a:blip r:embed="rId8"/>
          <a:srcRect l="12252" t="14239" r="14239" b="12252"/>
          <a:stretch>
            <a:fillRect/>
          </a:stretch>
        </p:blipFill>
        <p:spPr>
          <a:xfrm>
            <a:off x="0" y="4922520"/>
            <a:ext cx="11430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34429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January 4, 2012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Beam Instrumentation Meeting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EBCDD8-490A-4340-8AFB-91AE61DAC24C}" type="slidenum">
              <a:rPr lang="en-US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7329464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January 4, 2012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Beam Instrumentation Meeting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670874-3092-4071-B45C-6F2C361E9AE6}" type="slidenum">
              <a:rPr lang="en-US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81723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4,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Beam Instrumentation Meeting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670874-3092-4071-B45C-6F2C361E9A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609600"/>
            <a:ext cx="4495800" cy="5943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0"/>
            <a:ext cx="4495800" cy="5943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January 4, 2012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Beam Instrumentation Meeting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85CA85-AA39-4432-98C2-0D5FAC0BBE33}" type="slidenum">
              <a:rPr lang="en-US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0187025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9275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80975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January 4, 2012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Beam Instrumentation Meeting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B77B7-64D3-4B07-BD7E-A2165380F6C3}" type="slidenum">
              <a:rPr lang="en-US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6476361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January 4, 2012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Beam Instrumentation Meeting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4F2262-E4F8-4BEF-859F-74458A2AA49C}" type="slidenum">
              <a:rPr lang="en-US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2900595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January 4, 2012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Beam Instrumentation Meeting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14D2B1-ADAF-406C-A20F-5FCE36DE9D25}" type="slidenum">
              <a:rPr lang="en-US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579832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0960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77165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January 4, 2012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Beam Instrumentation Meeting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ED2B08-6735-40AE-8CA8-B2EECA491B30}" type="slidenum">
              <a:rPr lang="en-US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7867797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January 4, 2012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Beam Instrumentation Meeting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BA16F7-328B-473B-BA85-A002BFC8ACCB}" type="slidenum">
              <a:rPr lang="en-US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0022181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January 4, 2012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Beam Instrumentation Meeting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8A1887-A07D-4145-B64F-42AEDE613AF8}" type="slidenum">
              <a:rPr lang="en-US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4359796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33400"/>
            <a:ext cx="228600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533400"/>
            <a:ext cx="670560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January 4, 2012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Beam Instrumentation Meeting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754D03-A3D1-4E6F-8CC9-030713870064}" type="slidenum">
              <a:rPr lang="en-US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6927989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0" y="0"/>
            <a:ext cx="5486400" cy="533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685800"/>
            <a:ext cx="9144000" cy="2819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0" y="3657600"/>
            <a:ext cx="9144000" cy="2819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January 4, 2012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Beam Instrumentation Meeting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95DD24-DF5F-4804-8F8B-BA08A364D1E6}" type="slidenum">
              <a:rPr lang="en-US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6543390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0" y="0"/>
            <a:ext cx="5486400" cy="533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0" y="609600"/>
            <a:ext cx="4495800" cy="5943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0"/>
            <a:ext cx="4495800" cy="5943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January 4, 2012</a:t>
            </a:r>
            <a:endParaRPr lang="en-US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Beam Instrumentation Meeting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1C49FE-167B-464B-AD6A-2D5C2C2D0688}" type="slidenum">
              <a:rPr lang="en-US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93805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609600"/>
            <a:ext cx="4495800" cy="5943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0"/>
            <a:ext cx="4495800" cy="5943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4,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Beam Instrumentation Meeting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85CA85-AA39-4432-98C2-0D5FAC0BBE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0" y="6629400"/>
            <a:ext cx="9140825" cy="0"/>
          </a:xfrm>
          <a:prstGeom prst="line">
            <a:avLst/>
          </a:prstGeom>
          <a:noFill/>
          <a:ln w="38100">
            <a:solidFill>
              <a:srgbClr val="B31B1B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3067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pic>
        <p:nvPicPr>
          <p:cNvPr id="6" name="Picture 6" descr="cesr_cornell"/>
          <p:cNvPicPr>
            <a:picLocks noChangeAspect="1" noChangeArrowheads="1"/>
          </p:cNvPicPr>
          <p:nvPr/>
        </p:nvPicPr>
        <p:blipFill>
          <a:blip r:embed="rId2" cstate="print"/>
          <a:srcRect b="14568"/>
          <a:stretch>
            <a:fillRect/>
          </a:stretch>
        </p:blipFill>
        <p:spPr bwMode="auto">
          <a:xfrm>
            <a:off x="3006725" y="3787775"/>
            <a:ext cx="3114675" cy="307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7" descr="NSF_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00" y="5459413"/>
            <a:ext cx="1066800" cy="106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8" descr="DOE_Sea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00" y="5486400"/>
            <a:ext cx="1036320" cy="103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9" descr="New 36in Header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9144000" cy="96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10" descr="logo_transparent_b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9600" y="5457825"/>
            <a:ext cx="1676400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14400"/>
            <a:ext cx="7772400" cy="1143000"/>
          </a:xfrm>
        </p:spPr>
        <p:txBody>
          <a:bodyPr/>
          <a:lstStyle>
            <a:lvl1pPr algn="ct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1336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-22" y="-2"/>
            <a:ext cx="3733822" cy="826982"/>
            <a:chOff x="-22" y="-2"/>
            <a:chExt cx="3733822" cy="826982"/>
          </a:xfrm>
        </p:grpSpPr>
        <p:pic>
          <p:nvPicPr>
            <p:cNvPr id="12" name="Picture 2" descr="New 36in Header"/>
            <p:cNvPicPr>
              <a:picLocks noChangeAspect="1" noChangeArrowheads="1"/>
            </p:cNvPicPr>
            <p:nvPr userDrawn="1"/>
          </p:nvPicPr>
          <p:blipFill>
            <a:blip r:embed="rId5" cstate="print"/>
            <a:srcRect l="81059" r="2312" b="22222"/>
            <a:stretch>
              <a:fillRect/>
            </a:stretch>
          </p:blipFill>
          <p:spPr bwMode="auto">
            <a:xfrm>
              <a:off x="-22" y="-2"/>
              <a:ext cx="3733822" cy="8269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9" descr="CUCLASSE 3line White.png"/>
            <p:cNvPicPr>
              <a:picLocks noChangeAspect="1"/>
            </p:cNvPicPr>
            <p:nvPr userDrawn="1"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118116" y="12826"/>
              <a:ext cx="3547128" cy="801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5" name="Picture 14" descr="CLIC-Logo-Color-72.png"/>
          <p:cNvPicPr>
            <a:picLocks noChangeAspect="1"/>
          </p:cNvPicPr>
          <p:nvPr userDrawn="1"/>
        </p:nvPicPr>
        <p:blipFill>
          <a:blip r:embed="rId8"/>
          <a:srcRect l="12252" t="14239" r="14239" b="12252"/>
          <a:stretch>
            <a:fillRect/>
          </a:stretch>
        </p:blipFill>
        <p:spPr>
          <a:xfrm>
            <a:off x="0" y="4922520"/>
            <a:ext cx="11430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42801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January 4, 2012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Beam Instrumentation Meeting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EBCDD8-490A-4340-8AFB-91AE61DAC24C}" type="slidenum">
              <a:rPr lang="en-US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4733267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January 4, 2012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Beam Instrumentation Meeting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670874-3092-4071-B45C-6F2C361E9AE6}" type="slidenum">
              <a:rPr lang="en-US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1625956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609600"/>
            <a:ext cx="4495800" cy="5943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0"/>
            <a:ext cx="4495800" cy="5943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January 4, 2012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Beam Instrumentation Meeting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85CA85-AA39-4432-98C2-0D5FAC0BBE33}" type="slidenum">
              <a:rPr lang="en-US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9794315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9275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80975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January 4, 2012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Beam Instrumentation Meeting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B77B7-64D3-4B07-BD7E-A2165380F6C3}" type="slidenum">
              <a:rPr lang="en-US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6349547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January 4, 2012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Beam Instrumentation Meeting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4F2262-E4F8-4BEF-859F-74458A2AA49C}" type="slidenum">
              <a:rPr lang="en-US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7996608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January 4, 2012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Beam Instrumentation Meeting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14D2B1-ADAF-406C-A20F-5FCE36DE9D25}" type="slidenum">
              <a:rPr lang="en-US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070395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0960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77165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January 4, 2012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Beam Instrumentation Meeting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ED2B08-6735-40AE-8CA8-B2EECA491B30}" type="slidenum">
              <a:rPr lang="en-US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3714537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January 4, 2012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Beam Instrumentation Meeting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BA16F7-328B-473B-BA85-A002BFC8ACCB}" type="slidenum">
              <a:rPr lang="en-US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8231461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January 4, 2012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Beam Instrumentation Meeting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8A1887-A07D-4145-B64F-42AEDE613AF8}" type="slidenum">
              <a:rPr lang="en-US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04865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9275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80975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4, 2012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Beam Instrumentation Meeting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B77B7-64D3-4B07-BD7E-A2165380F6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33400"/>
            <a:ext cx="228600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533400"/>
            <a:ext cx="670560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January 4, 2012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Beam Instrumentation Meeting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754D03-A3D1-4E6F-8CC9-030713870064}" type="slidenum">
              <a:rPr lang="en-US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5819421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0" y="0"/>
            <a:ext cx="5486400" cy="533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685800"/>
            <a:ext cx="9144000" cy="2819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0" y="3657600"/>
            <a:ext cx="9144000" cy="2819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January 4, 2012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Beam Instrumentation Meeting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95DD24-DF5F-4804-8F8B-BA08A364D1E6}" type="slidenum">
              <a:rPr lang="en-US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0326204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0" y="0"/>
            <a:ext cx="5486400" cy="533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0" y="609600"/>
            <a:ext cx="4495800" cy="5943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0"/>
            <a:ext cx="4495800" cy="5943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January 4, 2012</a:t>
            </a:r>
            <a:endParaRPr lang="en-US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Beam Instrumentation Meeting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1C49FE-167B-464B-AD6A-2D5C2C2D0688}" type="slidenum">
              <a:rPr lang="en-US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1978256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0" y="6629400"/>
            <a:ext cx="9140825" cy="0"/>
          </a:xfrm>
          <a:prstGeom prst="line">
            <a:avLst/>
          </a:prstGeom>
          <a:noFill/>
          <a:ln w="38100">
            <a:solidFill>
              <a:srgbClr val="B31B1B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3067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pic>
        <p:nvPicPr>
          <p:cNvPr id="6" name="Picture 6" descr="cesr_cornell"/>
          <p:cNvPicPr>
            <a:picLocks noChangeAspect="1" noChangeArrowheads="1"/>
          </p:cNvPicPr>
          <p:nvPr/>
        </p:nvPicPr>
        <p:blipFill>
          <a:blip r:embed="rId2" cstate="print"/>
          <a:srcRect b="14568"/>
          <a:stretch>
            <a:fillRect/>
          </a:stretch>
        </p:blipFill>
        <p:spPr bwMode="auto">
          <a:xfrm>
            <a:off x="3006725" y="3787775"/>
            <a:ext cx="3114675" cy="307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7" descr="NSF_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00" y="5459413"/>
            <a:ext cx="1066800" cy="106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8" descr="DOE_Sea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00" y="5486400"/>
            <a:ext cx="1036320" cy="103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9" descr="New 36in Header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9144000" cy="96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10" descr="logo_transparent_b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9600" y="5457825"/>
            <a:ext cx="1676400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14400"/>
            <a:ext cx="7772400" cy="1143000"/>
          </a:xfrm>
        </p:spPr>
        <p:txBody>
          <a:bodyPr/>
          <a:lstStyle>
            <a:lvl1pPr algn="ct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1336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-22" y="-2"/>
            <a:ext cx="3733822" cy="826982"/>
            <a:chOff x="-22" y="-2"/>
            <a:chExt cx="3733822" cy="826982"/>
          </a:xfrm>
        </p:grpSpPr>
        <p:pic>
          <p:nvPicPr>
            <p:cNvPr id="12" name="Picture 2" descr="New 36in Header"/>
            <p:cNvPicPr>
              <a:picLocks noChangeAspect="1" noChangeArrowheads="1"/>
            </p:cNvPicPr>
            <p:nvPr userDrawn="1"/>
          </p:nvPicPr>
          <p:blipFill>
            <a:blip r:embed="rId5" cstate="print"/>
            <a:srcRect l="81059" r="2312" b="22222"/>
            <a:stretch>
              <a:fillRect/>
            </a:stretch>
          </p:blipFill>
          <p:spPr bwMode="auto">
            <a:xfrm>
              <a:off x="-22" y="-2"/>
              <a:ext cx="3733822" cy="8269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9" descr="CUCLASSE 3line White.png"/>
            <p:cNvPicPr>
              <a:picLocks noChangeAspect="1"/>
            </p:cNvPicPr>
            <p:nvPr userDrawn="1"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118116" y="12826"/>
              <a:ext cx="3547128" cy="801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5" name="Picture 14" descr="CLIC-Logo-Color-72.png"/>
          <p:cNvPicPr>
            <a:picLocks noChangeAspect="1"/>
          </p:cNvPicPr>
          <p:nvPr userDrawn="1"/>
        </p:nvPicPr>
        <p:blipFill>
          <a:blip r:embed="rId8"/>
          <a:srcRect l="12252" t="14239" r="14239" b="12252"/>
          <a:stretch>
            <a:fillRect/>
          </a:stretch>
        </p:blipFill>
        <p:spPr>
          <a:xfrm>
            <a:off x="0" y="4922520"/>
            <a:ext cx="1143000" cy="1143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January 4, 2012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Beam Instrumentation Meeting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EBCDD8-490A-4340-8AFB-91AE61DAC24C}" type="slidenum">
              <a:rPr lang="en-US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January 4, 2012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Beam Instrumentation Meeting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670874-3092-4071-B45C-6F2C361E9AE6}" type="slidenum">
              <a:rPr lang="en-US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609600"/>
            <a:ext cx="4495800" cy="5943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0"/>
            <a:ext cx="4495800" cy="5943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January 4, 2012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Beam Instrumentation Meeting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85CA85-AA39-4432-98C2-0D5FAC0BBE33}" type="slidenum">
              <a:rPr lang="en-US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9275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80975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January 4, 2012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Beam Instrumentation Meeting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B77B7-64D3-4B07-BD7E-A2165380F6C3}" type="slidenum">
              <a:rPr lang="en-US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January 4, 2012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Beam Instrumentation Meeting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4F2262-E4F8-4BEF-859F-74458A2AA49C}" type="slidenum">
              <a:rPr lang="en-US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January 4, 2012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Beam Instrumentation Meeting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14D2B1-ADAF-406C-A20F-5FCE36DE9D25}" type="slidenum">
              <a:rPr lang="en-US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4, 2012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Beam Instrumentation Meeting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4F2262-E4F8-4BEF-859F-74458A2AA4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0960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77165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January 4, 2012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Beam Instrumentation Meeting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ED2B08-6735-40AE-8CA8-B2EECA491B30}" type="slidenum">
              <a:rPr lang="en-US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January 4, 2012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Beam Instrumentation Meeting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BA16F7-328B-473B-BA85-A002BFC8ACCB}" type="slidenum">
              <a:rPr lang="en-US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January 4, 2012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Beam Instrumentation Meeting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8A1887-A07D-4145-B64F-42AEDE613AF8}" type="slidenum">
              <a:rPr lang="en-US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33400"/>
            <a:ext cx="228600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533400"/>
            <a:ext cx="670560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January 4, 2012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Beam Instrumentation Meeting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754D03-A3D1-4E6F-8CC9-030713870064}" type="slidenum">
              <a:rPr lang="en-US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0" y="0"/>
            <a:ext cx="5486400" cy="533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685800"/>
            <a:ext cx="9144000" cy="2819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0" y="3657600"/>
            <a:ext cx="9144000" cy="2819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January 4, 2012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Beam Instrumentation Meeting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95DD24-DF5F-4804-8F8B-BA08A364D1E6}" type="slidenum">
              <a:rPr lang="en-US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0" y="0"/>
            <a:ext cx="5486400" cy="533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0" y="609600"/>
            <a:ext cx="4495800" cy="5943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0"/>
            <a:ext cx="4495800" cy="5943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January 4, 2012</a:t>
            </a:r>
            <a:endParaRPr lang="en-US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Beam Instrumentation Meeting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1C49FE-167B-464B-AD6A-2D5C2C2D0688}" type="slidenum">
              <a:rPr lang="en-US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0" y="6629400"/>
            <a:ext cx="9140825" cy="0"/>
          </a:xfrm>
          <a:prstGeom prst="line">
            <a:avLst/>
          </a:prstGeom>
          <a:noFill/>
          <a:ln w="38100">
            <a:solidFill>
              <a:srgbClr val="B31B1B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3067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pic>
        <p:nvPicPr>
          <p:cNvPr id="6" name="Picture 6" descr="cesr_cornell"/>
          <p:cNvPicPr>
            <a:picLocks noChangeAspect="1" noChangeArrowheads="1"/>
          </p:cNvPicPr>
          <p:nvPr/>
        </p:nvPicPr>
        <p:blipFill>
          <a:blip r:embed="rId2" cstate="print"/>
          <a:srcRect b="14568"/>
          <a:stretch>
            <a:fillRect/>
          </a:stretch>
        </p:blipFill>
        <p:spPr bwMode="auto">
          <a:xfrm>
            <a:off x="3006725" y="3787775"/>
            <a:ext cx="3114675" cy="307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7" descr="NSF_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00" y="5459413"/>
            <a:ext cx="1066800" cy="106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8" descr="DOE_Sea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00" y="5486400"/>
            <a:ext cx="1036320" cy="103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9" descr="New 36in Header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9144000" cy="96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10" descr="logo_transparent_b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9600" y="5457825"/>
            <a:ext cx="1676400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14400"/>
            <a:ext cx="7772400" cy="1143000"/>
          </a:xfrm>
        </p:spPr>
        <p:txBody>
          <a:bodyPr/>
          <a:lstStyle>
            <a:lvl1pPr algn="ct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1336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-22" y="-2"/>
            <a:ext cx="3733822" cy="826982"/>
            <a:chOff x="-22" y="-2"/>
            <a:chExt cx="3733822" cy="826982"/>
          </a:xfrm>
        </p:grpSpPr>
        <p:pic>
          <p:nvPicPr>
            <p:cNvPr id="12" name="Picture 2" descr="New 36in Header"/>
            <p:cNvPicPr>
              <a:picLocks noChangeAspect="1" noChangeArrowheads="1"/>
            </p:cNvPicPr>
            <p:nvPr userDrawn="1"/>
          </p:nvPicPr>
          <p:blipFill>
            <a:blip r:embed="rId5" cstate="print"/>
            <a:srcRect l="81059" r="2312" b="22222"/>
            <a:stretch>
              <a:fillRect/>
            </a:stretch>
          </p:blipFill>
          <p:spPr bwMode="auto">
            <a:xfrm>
              <a:off x="-22" y="-2"/>
              <a:ext cx="3733822" cy="8269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9" descr="CUCLASSE 3line White.png"/>
            <p:cNvPicPr>
              <a:picLocks noChangeAspect="1"/>
            </p:cNvPicPr>
            <p:nvPr userDrawn="1"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118116" y="12826"/>
              <a:ext cx="3547128" cy="801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5" name="Picture 14" descr="CLIC-Logo-Color-72.png"/>
          <p:cNvPicPr>
            <a:picLocks noChangeAspect="1"/>
          </p:cNvPicPr>
          <p:nvPr userDrawn="1"/>
        </p:nvPicPr>
        <p:blipFill>
          <a:blip r:embed="rId8" cstate="print"/>
          <a:srcRect l="12252" t="14239" r="14239" b="12252"/>
          <a:stretch>
            <a:fillRect/>
          </a:stretch>
        </p:blipFill>
        <p:spPr>
          <a:xfrm>
            <a:off x="0" y="4922520"/>
            <a:ext cx="1143000" cy="1143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January 4, 2012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Beam Instrumentation Meeting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EBCDD8-490A-4340-8AFB-91AE61DAC24C}" type="slidenum">
              <a:rPr lang="en-US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January 4, 2012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Beam Instrumentation Meeting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670874-3092-4071-B45C-6F2C361E9AE6}" type="slidenum">
              <a:rPr lang="en-US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609600"/>
            <a:ext cx="4495800" cy="5943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0"/>
            <a:ext cx="4495800" cy="5943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January 4, 2012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Beam Instrumentation Meeting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85CA85-AA39-4432-98C2-0D5FAC0BBE33}" type="slidenum">
              <a:rPr lang="en-US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4, 2012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Beam Instrumentation Meeting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14D2B1-ADAF-406C-A20F-5FCE36DE9D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9275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80975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January 4, 2012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Beam Instrumentation Meeting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B77B7-64D3-4B07-BD7E-A2165380F6C3}" type="slidenum">
              <a:rPr lang="en-US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January 4, 2012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Beam Instrumentation Meeting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4F2262-E4F8-4BEF-859F-74458A2AA49C}" type="slidenum">
              <a:rPr lang="en-US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January 4, 2012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Beam Instrumentation Meeting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14D2B1-ADAF-406C-A20F-5FCE36DE9D25}" type="slidenum">
              <a:rPr lang="en-US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0960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77165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January 4, 2012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Beam Instrumentation Meeting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ED2B08-6735-40AE-8CA8-B2EECA491B30}" type="slidenum">
              <a:rPr lang="en-US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January 4, 2012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Beam Instrumentation Meeting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BA16F7-328B-473B-BA85-A002BFC8ACCB}" type="slidenum">
              <a:rPr lang="en-US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January 4, 2012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Beam Instrumentation Meeting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8A1887-A07D-4145-B64F-42AEDE613AF8}" type="slidenum">
              <a:rPr lang="en-US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33400"/>
            <a:ext cx="228600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533400"/>
            <a:ext cx="670560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January 4, 2012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Beam Instrumentation Meeting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754D03-A3D1-4E6F-8CC9-030713870064}" type="slidenum">
              <a:rPr lang="en-US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0" y="0"/>
            <a:ext cx="5486400" cy="533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685800"/>
            <a:ext cx="9144000" cy="2819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0" y="3657600"/>
            <a:ext cx="9144000" cy="2819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January 4, 2012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Beam Instrumentation Meeting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95DD24-DF5F-4804-8F8B-BA08A364D1E6}" type="slidenum">
              <a:rPr lang="en-US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0" y="0"/>
            <a:ext cx="5486400" cy="533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0" y="609600"/>
            <a:ext cx="4495800" cy="5943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0"/>
            <a:ext cx="4495800" cy="5943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January 4, 2012</a:t>
            </a:r>
            <a:endParaRPr lang="en-US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Beam Instrumentation Meeting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1C49FE-167B-464B-AD6A-2D5C2C2D0688}" type="slidenum">
              <a:rPr lang="en-US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0" y="6629400"/>
            <a:ext cx="9140825" cy="0"/>
          </a:xfrm>
          <a:prstGeom prst="line">
            <a:avLst/>
          </a:prstGeom>
          <a:noFill/>
          <a:ln w="38100">
            <a:solidFill>
              <a:srgbClr val="B31B1B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  <a:ea typeface="ＭＳ Ｐゴシック" charset="-128"/>
              <a:cs typeface="+mn-cs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3067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solidFill>
                <a:srgbClr val="000000"/>
              </a:solidFill>
              <a:ea typeface="ＭＳ Ｐゴシック" charset="-128"/>
              <a:cs typeface="+mn-cs"/>
            </a:endParaRPr>
          </a:p>
        </p:txBody>
      </p:sp>
      <p:pic>
        <p:nvPicPr>
          <p:cNvPr id="6" name="Picture 6" descr="cesr_cornell"/>
          <p:cNvPicPr>
            <a:picLocks noChangeAspect="1" noChangeArrowheads="1"/>
          </p:cNvPicPr>
          <p:nvPr/>
        </p:nvPicPr>
        <p:blipFill>
          <a:blip r:embed="rId2" cstate="print"/>
          <a:srcRect b="14568"/>
          <a:stretch>
            <a:fillRect/>
          </a:stretch>
        </p:blipFill>
        <p:spPr bwMode="auto">
          <a:xfrm>
            <a:off x="3006725" y="3787775"/>
            <a:ext cx="3114675" cy="307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7" descr="NSF_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00" y="5459413"/>
            <a:ext cx="1066800" cy="106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8" descr="DOE_Sea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00" y="5486400"/>
            <a:ext cx="1036638" cy="103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9" descr="New 36in Header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9144000" cy="96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10" descr="logo_transparent_b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9600" y="5457825"/>
            <a:ext cx="1676400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1" name="Group 22"/>
          <p:cNvGrpSpPr>
            <a:grpSpLocks/>
          </p:cNvGrpSpPr>
          <p:nvPr/>
        </p:nvGrpSpPr>
        <p:grpSpPr bwMode="auto">
          <a:xfrm>
            <a:off x="0" y="0"/>
            <a:ext cx="3733800" cy="827088"/>
            <a:chOff x="-22" y="-2"/>
            <a:chExt cx="3733822" cy="826982"/>
          </a:xfrm>
        </p:grpSpPr>
        <p:pic>
          <p:nvPicPr>
            <p:cNvPr id="12" name="Picture 2" descr="New 36in Header"/>
            <p:cNvPicPr>
              <a:picLocks noChangeAspect="1" noChangeArrowheads="1"/>
            </p:cNvPicPr>
            <p:nvPr/>
          </p:nvPicPr>
          <p:blipFill>
            <a:blip r:embed="rId7" cstate="print"/>
            <a:srcRect l="81059" r="2312" b="22221"/>
            <a:stretch>
              <a:fillRect/>
            </a:stretch>
          </p:blipFill>
          <p:spPr bwMode="auto">
            <a:xfrm>
              <a:off x="-22" y="-2"/>
              <a:ext cx="3733822" cy="8269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9" descr="CUCLASSE 3line White.png"/>
            <p:cNvPicPr>
              <a:picLocks noChangeAspect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118116" y="12826"/>
              <a:ext cx="3547128" cy="801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4" name="Picture 25" descr="CLIC-Logo-Color-72.png"/>
          <p:cNvPicPr>
            <a:picLocks noChangeAspect="1"/>
          </p:cNvPicPr>
          <p:nvPr/>
        </p:nvPicPr>
        <p:blipFill>
          <a:blip r:embed="rId9" cstate="print"/>
          <a:srcRect l="12251" t="14240" r="14240" b="12251"/>
          <a:stretch>
            <a:fillRect/>
          </a:stretch>
        </p:blipFill>
        <p:spPr bwMode="auto">
          <a:xfrm>
            <a:off x="0" y="4922838"/>
            <a:ext cx="1143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14400"/>
            <a:ext cx="7772400" cy="1143000"/>
          </a:xfrm>
        </p:spPr>
        <p:txBody>
          <a:bodyPr/>
          <a:lstStyle>
            <a:lvl1pPr algn="ct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1336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0960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77165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4,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Beam Instrumentation Meeting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ED2B08-6735-40AE-8CA8-B2EECA491B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January 4, 2012</a:t>
            </a:r>
            <a:endParaRPr lang="en-US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Beam Instrumentation Meeting</a:t>
            </a:r>
            <a:endParaRPr lang="en-US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21A412-E247-4233-9329-F152F26D6D9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January 4, 2012</a:t>
            </a:r>
            <a:endParaRPr lang="en-US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Beam Instrumentation Meeting</a:t>
            </a:r>
            <a:endParaRPr lang="en-US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4689D7-6915-4493-A2AA-207E5D2D79D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609600"/>
            <a:ext cx="4495800" cy="5943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0"/>
            <a:ext cx="4495800" cy="5943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January 4, 2012</a:t>
            </a:r>
            <a:endParaRPr lang="en-US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Beam Instrumentation Meeting</a:t>
            </a:r>
            <a:endParaRPr lang="en-US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23202F-3977-4C8A-B2A1-55B944DCA82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9275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80975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January 4, 2012</a:t>
            </a:r>
            <a:endParaRPr lang="en-US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Beam Instrumentation Meeting</a:t>
            </a:r>
            <a:endParaRPr lang="en-US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F119E5-5F5B-4670-93E4-4DBE03A12CB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January 4, 2012</a:t>
            </a:r>
            <a:endParaRPr lang="en-US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Beam Instrumentation Meeting</a:t>
            </a:r>
            <a:endParaRPr lang="en-US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64CF34-C102-4740-B3CC-615EDD031DD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January 4, 2012</a:t>
            </a:r>
            <a:endParaRPr lang="en-US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Beam Instrumentation Meeting</a:t>
            </a:r>
            <a:endParaRPr lang="en-US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FE8626-90F4-4EEC-8908-66B448078BD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0960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77165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January 4, 2012</a:t>
            </a:r>
            <a:endParaRPr lang="en-US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Beam Instrumentation Meeting</a:t>
            </a:r>
            <a:endParaRPr lang="en-US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BFBEC0-E15D-403B-AFF3-55D5FE5E62D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January 4, 2012</a:t>
            </a:r>
            <a:endParaRPr lang="en-US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Beam Instrumentation Meeting</a:t>
            </a:r>
            <a:endParaRPr lang="en-US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CDC140-8727-4616-A764-FDBD5702352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January 4, 2012</a:t>
            </a:r>
            <a:endParaRPr lang="en-US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Beam Instrumentation Meeting</a:t>
            </a:r>
            <a:endParaRPr lang="en-US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E0789E-B5BD-4440-BC7A-7A0CA43AF4E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33400"/>
            <a:ext cx="228600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533400"/>
            <a:ext cx="670560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January 4, 2012</a:t>
            </a:r>
            <a:endParaRPr lang="en-US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Beam Instrumentation Meeting</a:t>
            </a:r>
            <a:endParaRPr lang="en-US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7E9241-36F5-4380-BD82-B4D523895EF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4,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Beam Instrumentation Meeting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BA16F7-328B-473B-BA85-A002BFC8AC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0" y="0"/>
            <a:ext cx="5486400" cy="533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685800"/>
            <a:ext cx="9144000" cy="2819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0" y="3657600"/>
            <a:ext cx="9144000" cy="2819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January 4, 2012</a:t>
            </a:r>
            <a:endParaRPr lang="en-US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Beam Instrumentation Meeting</a:t>
            </a:r>
            <a:endParaRPr lang="en-US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010D42-0218-43E9-A62B-689186E52E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0" y="0"/>
            <a:ext cx="5486400" cy="533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0" y="609600"/>
            <a:ext cx="4495800" cy="5943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0"/>
            <a:ext cx="4495800" cy="5943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January 4, 2012</a:t>
            </a:r>
            <a:endParaRPr lang="en-US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Beam Instrumentation Meeting</a:t>
            </a:r>
            <a:endParaRPr lang="en-US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D2096D-96B4-4DFB-998E-1A7FC578833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0" y="6629400"/>
            <a:ext cx="9140825" cy="0"/>
          </a:xfrm>
          <a:prstGeom prst="line">
            <a:avLst/>
          </a:prstGeom>
          <a:noFill/>
          <a:ln w="38100">
            <a:solidFill>
              <a:srgbClr val="B31B1B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3067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pic>
        <p:nvPicPr>
          <p:cNvPr id="6" name="Picture 6" descr="cesr_cornell"/>
          <p:cNvPicPr>
            <a:picLocks noChangeAspect="1" noChangeArrowheads="1"/>
          </p:cNvPicPr>
          <p:nvPr/>
        </p:nvPicPr>
        <p:blipFill>
          <a:blip r:embed="rId2" cstate="print"/>
          <a:srcRect b="14568"/>
          <a:stretch>
            <a:fillRect/>
          </a:stretch>
        </p:blipFill>
        <p:spPr bwMode="auto">
          <a:xfrm>
            <a:off x="3006725" y="3787775"/>
            <a:ext cx="3114675" cy="307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7" descr="NSF_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00" y="5459413"/>
            <a:ext cx="1066800" cy="106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8" descr="DOE_Sea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00" y="5486400"/>
            <a:ext cx="1036320" cy="103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9" descr="New 36in Header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9144000" cy="96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10" descr="logo_transparent_b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9600" y="5457825"/>
            <a:ext cx="1676400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14400"/>
            <a:ext cx="7772400" cy="1143000"/>
          </a:xfrm>
        </p:spPr>
        <p:txBody>
          <a:bodyPr/>
          <a:lstStyle>
            <a:lvl1pPr algn="ct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1336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-22" y="-2"/>
            <a:ext cx="3733822" cy="826982"/>
            <a:chOff x="-22" y="-2"/>
            <a:chExt cx="3733822" cy="826982"/>
          </a:xfrm>
        </p:grpSpPr>
        <p:pic>
          <p:nvPicPr>
            <p:cNvPr id="12" name="Picture 2" descr="New 36in Header"/>
            <p:cNvPicPr>
              <a:picLocks noChangeAspect="1" noChangeArrowheads="1"/>
            </p:cNvPicPr>
            <p:nvPr userDrawn="1"/>
          </p:nvPicPr>
          <p:blipFill>
            <a:blip r:embed="rId5" cstate="print"/>
            <a:srcRect l="81059" r="2312" b="22222"/>
            <a:stretch>
              <a:fillRect/>
            </a:stretch>
          </p:blipFill>
          <p:spPr bwMode="auto">
            <a:xfrm>
              <a:off x="-22" y="-2"/>
              <a:ext cx="3733822" cy="8269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9" descr="CUCLASSE 3line White.png"/>
            <p:cNvPicPr>
              <a:picLocks noChangeAspect="1"/>
            </p:cNvPicPr>
            <p:nvPr userDrawn="1"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118116" y="12826"/>
              <a:ext cx="3547128" cy="801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5" name="Picture 14" descr="CLIC-Logo-Color-72.png"/>
          <p:cNvPicPr>
            <a:picLocks noChangeAspect="1"/>
          </p:cNvPicPr>
          <p:nvPr userDrawn="1"/>
        </p:nvPicPr>
        <p:blipFill>
          <a:blip r:embed="rId8"/>
          <a:srcRect l="12252" t="14239" r="14239" b="12252"/>
          <a:stretch>
            <a:fillRect/>
          </a:stretch>
        </p:blipFill>
        <p:spPr>
          <a:xfrm>
            <a:off x="0" y="4922520"/>
            <a:ext cx="11430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84172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January 4, 2012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Beam Instrumentation Meeting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EBCDD8-490A-4340-8AFB-91AE61DAC24C}" type="slidenum">
              <a:rPr lang="en-US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32078882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January 4, 2012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Beam Instrumentation Meeting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670874-3092-4071-B45C-6F2C361E9AE6}" type="slidenum">
              <a:rPr lang="en-US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12227995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609600"/>
            <a:ext cx="4495800" cy="5943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0"/>
            <a:ext cx="4495800" cy="5943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January 4, 2012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Beam Instrumentation Meeting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85CA85-AA39-4432-98C2-0D5FAC0BBE33}" type="slidenum">
              <a:rPr lang="en-US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40626830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9275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80975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January 4, 2012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Beam Instrumentation Meeting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B77B7-64D3-4B07-BD7E-A2165380F6C3}" type="slidenum">
              <a:rPr lang="en-US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05386473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January 4, 2012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Beam Instrumentation Meeting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4F2262-E4F8-4BEF-859F-74458A2AA49C}" type="slidenum">
              <a:rPr lang="en-US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0813352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January 4, 2012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Beam Instrumentation Meeting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14D2B1-ADAF-406C-A20F-5FCE36DE9D25}" type="slidenum">
              <a:rPr lang="en-US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31679384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0960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77165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January 4, 2012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Beam Instrumentation Meeting</a:t>
            </a: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ED2B08-6735-40AE-8CA8-B2EECA491B30}" type="slidenum">
              <a:rPr lang="en-US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12489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5.xml"/><Relationship Id="rId13" Type="http://schemas.openxmlformats.org/officeDocument/2006/relationships/slideLayout" Target="../slideLayouts/slideLayout130.xml"/><Relationship Id="rId3" Type="http://schemas.openxmlformats.org/officeDocument/2006/relationships/slideLayout" Target="../slideLayouts/slideLayout120.xml"/><Relationship Id="rId7" Type="http://schemas.openxmlformats.org/officeDocument/2006/relationships/slideLayout" Target="../slideLayouts/slideLayout124.xml"/><Relationship Id="rId12" Type="http://schemas.openxmlformats.org/officeDocument/2006/relationships/slideLayout" Target="../slideLayouts/slideLayout129.xml"/><Relationship Id="rId2" Type="http://schemas.openxmlformats.org/officeDocument/2006/relationships/slideLayout" Target="../slideLayouts/slideLayout119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18.xml"/><Relationship Id="rId6" Type="http://schemas.openxmlformats.org/officeDocument/2006/relationships/slideLayout" Target="../slideLayouts/slideLayout123.xml"/><Relationship Id="rId11" Type="http://schemas.openxmlformats.org/officeDocument/2006/relationships/slideLayout" Target="../slideLayouts/slideLayout128.xml"/><Relationship Id="rId5" Type="http://schemas.openxmlformats.org/officeDocument/2006/relationships/slideLayout" Target="../slideLayouts/slideLayout122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27.xml"/><Relationship Id="rId4" Type="http://schemas.openxmlformats.org/officeDocument/2006/relationships/slideLayout" Target="../slideLayouts/slideLayout121.xml"/><Relationship Id="rId9" Type="http://schemas.openxmlformats.org/officeDocument/2006/relationships/slideLayout" Target="../slideLayouts/slideLayout126.xml"/><Relationship Id="rId14" Type="http://schemas.openxmlformats.org/officeDocument/2006/relationships/theme" Target="../theme/theme10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9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8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2.xml"/><Relationship Id="rId7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51.xml"/><Relationship Id="rId2" Type="http://schemas.openxmlformats.org/officeDocument/2006/relationships/slideLayout" Target="../slideLayouts/slideLayout41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50.xml"/><Relationship Id="rId5" Type="http://schemas.openxmlformats.org/officeDocument/2006/relationships/slideLayout" Target="../slideLayouts/slideLayout44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49.xml"/><Relationship Id="rId4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8.xml"/><Relationship Id="rId1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0.xml"/><Relationship Id="rId13" Type="http://schemas.openxmlformats.org/officeDocument/2006/relationships/slideLayout" Target="../slideLayouts/slideLayout65.xml"/><Relationship Id="rId3" Type="http://schemas.openxmlformats.org/officeDocument/2006/relationships/slideLayout" Target="../slideLayouts/slideLayout55.xml"/><Relationship Id="rId7" Type="http://schemas.openxmlformats.org/officeDocument/2006/relationships/slideLayout" Target="../slideLayouts/slideLayout59.xml"/><Relationship Id="rId12" Type="http://schemas.openxmlformats.org/officeDocument/2006/relationships/slideLayout" Target="../slideLayouts/slideLayout64.xml"/><Relationship Id="rId2" Type="http://schemas.openxmlformats.org/officeDocument/2006/relationships/slideLayout" Target="../slideLayouts/slideLayout54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53.xml"/><Relationship Id="rId6" Type="http://schemas.openxmlformats.org/officeDocument/2006/relationships/slideLayout" Target="../slideLayouts/slideLayout58.xml"/><Relationship Id="rId11" Type="http://schemas.openxmlformats.org/officeDocument/2006/relationships/slideLayout" Target="../slideLayouts/slideLayout63.xml"/><Relationship Id="rId5" Type="http://schemas.openxmlformats.org/officeDocument/2006/relationships/slideLayout" Target="../slideLayouts/slideLayout57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62.xml"/><Relationship Id="rId4" Type="http://schemas.openxmlformats.org/officeDocument/2006/relationships/slideLayout" Target="../slideLayouts/slideLayout56.xml"/><Relationship Id="rId9" Type="http://schemas.openxmlformats.org/officeDocument/2006/relationships/slideLayout" Target="../slideLayouts/slideLayout61.xml"/><Relationship Id="rId1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3.xml"/><Relationship Id="rId13" Type="http://schemas.openxmlformats.org/officeDocument/2006/relationships/slideLayout" Target="../slideLayouts/slideLayout78.xml"/><Relationship Id="rId3" Type="http://schemas.openxmlformats.org/officeDocument/2006/relationships/slideLayout" Target="../slideLayouts/slideLayout68.xml"/><Relationship Id="rId7" Type="http://schemas.openxmlformats.org/officeDocument/2006/relationships/slideLayout" Target="../slideLayouts/slideLayout72.xml"/><Relationship Id="rId12" Type="http://schemas.openxmlformats.org/officeDocument/2006/relationships/slideLayout" Target="../slideLayouts/slideLayout77.xml"/><Relationship Id="rId2" Type="http://schemas.openxmlformats.org/officeDocument/2006/relationships/slideLayout" Target="../slideLayouts/slideLayout67.xml"/><Relationship Id="rId16" Type="http://schemas.openxmlformats.org/officeDocument/2006/relationships/image" Target="../media/image8.png"/><Relationship Id="rId1" Type="http://schemas.openxmlformats.org/officeDocument/2006/relationships/slideLayout" Target="../slideLayouts/slideLayout66.xml"/><Relationship Id="rId6" Type="http://schemas.openxmlformats.org/officeDocument/2006/relationships/slideLayout" Target="../slideLayouts/slideLayout71.xml"/><Relationship Id="rId11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0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75.xml"/><Relationship Id="rId4" Type="http://schemas.openxmlformats.org/officeDocument/2006/relationships/slideLayout" Target="../slideLayouts/slideLayout69.xml"/><Relationship Id="rId9" Type="http://schemas.openxmlformats.org/officeDocument/2006/relationships/slideLayout" Target="../slideLayouts/slideLayout74.xml"/><Relationship Id="rId1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6.xml"/><Relationship Id="rId13" Type="http://schemas.openxmlformats.org/officeDocument/2006/relationships/slideLayout" Target="../slideLayouts/slideLayout91.xml"/><Relationship Id="rId3" Type="http://schemas.openxmlformats.org/officeDocument/2006/relationships/slideLayout" Target="../slideLayouts/slideLayout81.xml"/><Relationship Id="rId7" Type="http://schemas.openxmlformats.org/officeDocument/2006/relationships/slideLayout" Target="../slideLayouts/slideLayout85.xml"/><Relationship Id="rId12" Type="http://schemas.openxmlformats.org/officeDocument/2006/relationships/slideLayout" Target="../slideLayouts/slideLayout90.xml"/><Relationship Id="rId17" Type="http://schemas.openxmlformats.org/officeDocument/2006/relationships/image" Target="../media/image8.png"/><Relationship Id="rId2" Type="http://schemas.openxmlformats.org/officeDocument/2006/relationships/slideLayout" Target="../slideLayouts/slideLayout80.xml"/><Relationship Id="rId16" Type="http://schemas.openxmlformats.org/officeDocument/2006/relationships/image" Target="../media/image9.jpeg"/><Relationship Id="rId1" Type="http://schemas.openxmlformats.org/officeDocument/2006/relationships/slideLayout" Target="../slideLayouts/slideLayout79.xml"/><Relationship Id="rId6" Type="http://schemas.openxmlformats.org/officeDocument/2006/relationships/slideLayout" Target="../slideLayouts/slideLayout84.xml"/><Relationship Id="rId11" Type="http://schemas.openxmlformats.org/officeDocument/2006/relationships/slideLayout" Target="../slideLayouts/slideLayout89.xml"/><Relationship Id="rId5" Type="http://schemas.openxmlformats.org/officeDocument/2006/relationships/slideLayout" Target="../slideLayouts/slideLayout83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88.xml"/><Relationship Id="rId4" Type="http://schemas.openxmlformats.org/officeDocument/2006/relationships/slideLayout" Target="../slideLayouts/slideLayout82.xml"/><Relationship Id="rId9" Type="http://schemas.openxmlformats.org/officeDocument/2006/relationships/slideLayout" Target="../slideLayouts/slideLayout87.xml"/><Relationship Id="rId14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9.xml"/><Relationship Id="rId13" Type="http://schemas.openxmlformats.org/officeDocument/2006/relationships/slideLayout" Target="../slideLayouts/slideLayout10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12" Type="http://schemas.openxmlformats.org/officeDocument/2006/relationships/slideLayout" Target="../slideLayouts/slideLayout103.xml"/><Relationship Id="rId2" Type="http://schemas.openxmlformats.org/officeDocument/2006/relationships/slideLayout" Target="../slideLayouts/slideLayout93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11" Type="http://schemas.openxmlformats.org/officeDocument/2006/relationships/slideLayout" Target="../slideLayouts/slideLayout102.xml"/><Relationship Id="rId5" Type="http://schemas.openxmlformats.org/officeDocument/2006/relationships/slideLayout" Target="../slideLayouts/slideLayout9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1.xml"/><Relationship Id="rId4" Type="http://schemas.openxmlformats.org/officeDocument/2006/relationships/slideLayout" Target="../slideLayouts/slideLayout95.xml"/><Relationship Id="rId9" Type="http://schemas.openxmlformats.org/officeDocument/2006/relationships/slideLayout" Target="../slideLayouts/slideLayout100.xml"/><Relationship Id="rId14" Type="http://schemas.openxmlformats.org/officeDocument/2006/relationships/theme" Target="../theme/theme8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2.xml"/><Relationship Id="rId13" Type="http://schemas.openxmlformats.org/officeDocument/2006/relationships/slideLayout" Target="../slideLayouts/slideLayout117.xml"/><Relationship Id="rId3" Type="http://schemas.openxmlformats.org/officeDocument/2006/relationships/slideLayout" Target="../slideLayouts/slideLayout107.xml"/><Relationship Id="rId7" Type="http://schemas.openxmlformats.org/officeDocument/2006/relationships/slideLayout" Target="../slideLayouts/slideLayout111.xml"/><Relationship Id="rId12" Type="http://schemas.openxmlformats.org/officeDocument/2006/relationships/slideLayout" Target="../slideLayouts/slideLayout116.xml"/><Relationship Id="rId2" Type="http://schemas.openxmlformats.org/officeDocument/2006/relationships/slideLayout" Target="../slideLayouts/slideLayout106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05.xml"/><Relationship Id="rId6" Type="http://schemas.openxmlformats.org/officeDocument/2006/relationships/slideLayout" Target="../slideLayouts/slideLayout110.xml"/><Relationship Id="rId11" Type="http://schemas.openxmlformats.org/officeDocument/2006/relationships/slideLayout" Target="../slideLayouts/slideLayout115.xml"/><Relationship Id="rId5" Type="http://schemas.openxmlformats.org/officeDocument/2006/relationships/slideLayout" Target="../slideLayouts/slideLayout109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14.xml"/><Relationship Id="rId4" Type="http://schemas.openxmlformats.org/officeDocument/2006/relationships/slideLayout" Target="../slideLayouts/slideLayout108.xml"/><Relationship Id="rId9" Type="http://schemas.openxmlformats.org/officeDocument/2006/relationships/slideLayout" Target="../slideLayouts/slideLayout113.xml"/><Relationship Id="rId14" Type="http://schemas.openxmlformats.org/officeDocument/2006/relationships/theme" Target="../theme/theme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New 36in Header"/>
          <p:cNvPicPr>
            <a:picLocks noChangeAspect="1" noChangeArrowheads="1"/>
          </p:cNvPicPr>
          <p:nvPr/>
        </p:nvPicPr>
        <p:blipFill>
          <a:blip r:embed="rId15" cstate="print"/>
          <a:srcRect l="81059" b="22222"/>
          <a:stretch>
            <a:fillRect/>
          </a:stretch>
        </p:blipFill>
        <p:spPr bwMode="auto">
          <a:xfrm>
            <a:off x="6400800" y="1"/>
            <a:ext cx="2743200" cy="533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New 36in Header"/>
          <p:cNvPicPr>
            <a:picLocks noChangeAspect="1" noChangeArrowheads="1"/>
          </p:cNvPicPr>
          <p:nvPr/>
        </p:nvPicPr>
        <p:blipFill>
          <a:blip r:embed="rId15" cstate="print"/>
          <a:srcRect b="22222"/>
          <a:stretch>
            <a:fillRect/>
          </a:stretch>
        </p:blipFill>
        <p:spPr bwMode="auto">
          <a:xfrm>
            <a:off x="0" y="0"/>
            <a:ext cx="648637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609600"/>
            <a:ext cx="91440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" y="6629400"/>
            <a:ext cx="1981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i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January 4, 2012</a:t>
            </a:r>
            <a:endParaRPr lang="en-US" dirty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828800" y="6629400"/>
            <a:ext cx="5486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i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Beam Instrumentation Meeting</a:t>
            </a:r>
            <a:endParaRPr lang="en-US" dirty="0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82000" y="6629400"/>
            <a:ext cx="68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i="1" smtClean="0">
                <a:latin typeface="+mn-lt"/>
              </a:defRPr>
            </a:lvl1pPr>
          </a:lstStyle>
          <a:p>
            <a:pPr>
              <a:defRPr/>
            </a:pPr>
            <a:fld id="{06F6EE35-FBF3-459F-A2CB-5C95F0D812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103" name="Line 7"/>
          <p:cNvSpPr>
            <a:spLocks noChangeShapeType="1"/>
          </p:cNvSpPr>
          <p:nvPr/>
        </p:nvSpPr>
        <p:spPr bwMode="auto">
          <a:xfrm>
            <a:off x="0" y="6629400"/>
            <a:ext cx="9140825" cy="0"/>
          </a:xfrm>
          <a:prstGeom prst="line">
            <a:avLst/>
          </a:prstGeom>
          <a:noFill/>
          <a:ln w="38100">
            <a:solidFill>
              <a:srgbClr val="B31B1B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3541713" y="20637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2514600" y="0"/>
            <a:ext cx="6629400" cy="533400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grpSp>
        <p:nvGrpSpPr>
          <p:cNvPr id="15" name="Group 14"/>
          <p:cNvGrpSpPr/>
          <p:nvPr/>
        </p:nvGrpSpPr>
        <p:grpSpPr>
          <a:xfrm>
            <a:off x="0" y="0"/>
            <a:ext cx="2743200" cy="533399"/>
            <a:chOff x="2133600" y="3810001"/>
            <a:chExt cx="2743200" cy="533399"/>
          </a:xfrm>
        </p:grpSpPr>
        <p:pic>
          <p:nvPicPr>
            <p:cNvPr id="14" name="Picture 2" descr="New 36in Header"/>
            <p:cNvPicPr>
              <a:picLocks noChangeAspect="1" noChangeArrowheads="1"/>
            </p:cNvPicPr>
            <p:nvPr userDrawn="1"/>
          </p:nvPicPr>
          <p:blipFill>
            <a:blip r:embed="rId15" cstate="print"/>
            <a:srcRect l="81059" b="22222"/>
            <a:stretch>
              <a:fillRect/>
            </a:stretch>
          </p:blipFill>
          <p:spPr bwMode="auto">
            <a:xfrm>
              <a:off x="2133600" y="3810001"/>
              <a:ext cx="2743200" cy="5333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9" descr="CUCLASSE 3line White.png"/>
            <p:cNvPicPr>
              <a:picLocks noChangeAspect="1"/>
            </p:cNvPicPr>
            <p:nvPr userDrawn="1"/>
          </p:nvPicPr>
          <p:blipFill>
            <a:blip r:embed="rId16"/>
            <a:srcRect/>
            <a:stretch>
              <a:fillRect/>
            </a:stretch>
          </p:blipFill>
          <p:spPr bwMode="auto">
            <a:xfrm>
              <a:off x="2209800" y="3818275"/>
              <a:ext cx="2287931" cy="5168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p:hf hd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B31B1B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0000FF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006600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660066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660066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660066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660066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66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New 36in Header"/>
          <p:cNvPicPr>
            <a:picLocks noChangeAspect="1" noChangeArrowheads="1"/>
          </p:cNvPicPr>
          <p:nvPr/>
        </p:nvPicPr>
        <p:blipFill>
          <a:blip r:embed="rId15" cstate="print"/>
          <a:srcRect l="81059" b="22222"/>
          <a:stretch>
            <a:fillRect/>
          </a:stretch>
        </p:blipFill>
        <p:spPr bwMode="auto">
          <a:xfrm>
            <a:off x="6400800" y="1"/>
            <a:ext cx="2743200" cy="533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New 36in Header"/>
          <p:cNvPicPr>
            <a:picLocks noChangeAspect="1" noChangeArrowheads="1"/>
          </p:cNvPicPr>
          <p:nvPr/>
        </p:nvPicPr>
        <p:blipFill>
          <a:blip r:embed="rId15" cstate="print"/>
          <a:srcRect b="22222"/>
          <a:stretch>
            <a:fillRect/>
          </a:stretch>
        </p:blipFill>
        <p:spPr bwMode="auto">
          <a:xfrm>
            <a:off x="0" y="0"/>
            <a:ext cx="648637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609600"/>
            <a:ext cx="91440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" y="6629400"/>
            <a:ext cx="1981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i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January 4, 2012</a:t>
            </a:r>
            <a:endParaRPr lang="en-US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828800" y="6629400"/>
            <a:ext cx="5486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i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Beam Instrumentation Meeting</a:t>
            </a:r>
            <a:endParaRPr lang="en-US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82000" y="6629400"/>
            <a:ext cx="68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i="1" smtClean="0">
                <a:latin typeface="+mn-lt"/>
              </a:defRPr>
            </a:lvl1pPr>
          </a:lstStyle>
          <a:p>
            <a:pPr>
              <a:defRPr/>
            </a:pPr>
            <a:fld id="{06F6EE35-FBF3-459F-A2CB-5C95F0D81202}" type="slidenum">
              <a:rPr lang="en-US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03" name="Line 7"/>
          <p:cNvSpPr>
            <a:spLocks noChangeShapeType="1"/>
          </p:cNvSpPr>
          <p:nvPr/>
        </p:nvSpPr>
        <p:spPr bwMode="auto">
          <a:xfrm>
            <a:off x="0" y="6629400"/>
            <a:ext cx="9140825" cy="0"/>
          </a:xfrm>
          <a:prstGeom prst="line">
            <a:avLst/>
          </a:prstGeom>
          <a:noFill/>
          <a:ln w="38100">
            <a:solidFill>
              <a:srgbClr val="B31B1B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3541713" y="20637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2514600" y="0"/>
            <a:ext cx="6629400" cy="533400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grpSp>
        <p:nvGrpSpPr>
          <p:cNvPr id="15" name="Group 14"/>
          <p:cNvGrpSpPr/>
          <p:nvPr/>
        </p:nvGrpSpPr>
        <p:grpSpPr>
          <a:xfrm>
            <a:off x="0" y="0"/>
            <a:ext cx="2743200" cy="533399"/>
            <a:chOff x="2133600" y="3810001"/>
            <a:chExt cx="2743200" cy="533399"/>
          </a:xfrm>
        </p:grpSpPr>
        <p:pic>
          <p:nvPicPr>
            <p:cNvPr id="14" name="Picture 2" descr="New 36in Header"/>
            <p:cNvPicPr>
              <a:picLocks noChangeAspect="1" noChangeArrowheads="1"/>
            </p:cNvPicPr>
            <p:nvPr userDrawn="1"/>
          </p:nvPicPr>
          <p:blipFill>
            <a:blip r:embed="rId15" cstate="print"/>
            <a:srcRect l="81059" b="22222"/>
            <a:stretch>
              <a:fillRect/>
            </a:stretch>
          </p:blipFill>
          <p:spPr bwMode="auto">
            <a:xfrm>
              <a:off x="2133600" y="3810001"/>
              <a:ext cx="2743200" cy="5333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9" descr="CUCLASSE 3line White.png"/>
            <p:cNvPicPr>
              <a:picLocks noChangeAspect="1"/>
            </p:cNvPicPr>
            <p:nvPr userDrawn="1"/>
          </p:nvPicPr>
          <p:blipFill>
            <a:blip r:embed="rId16"/>
            <a:srcRect/>
            <a:stretch>
              <a:fillRect/>
            </a:stretch>
          </p:blipFill>
          <p:spPr bwMode="auto">
            <a:xfrm>
              <a:off x="2209800" y="3818275"/>
              <a:ext cx="2287931" cy="5168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  <p:sldLayoutId id="2147483936" r:id="rId12"/>
    <p:sldLayoutId id="2147483937" r:id="rId13"/>
  </p:sldLayoutIdLst>
  <p:hf hd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B31B1B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0000FF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006600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660066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660066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660066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660066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66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New 36in Header"/>
          <p:cNvPicPr>
            <a:picLocks noChangeAspect="1" noChangeArrowheads="1"/>
          </p:cNvPicPr>
          <p:nvPr/>
        </p:nvPicPr>
        <p:blipFill>
          <a:blip r:embed="rId15" cstate="print"/>
          <a:srcRect l="81059" b="22222"/>
          <a:stretch>
            <a:fillRect/>
          </a:stretch>
        </p:blipFill>
        <p:spPr bwMode="auto">
          <a:xfrm>
            <a:off x="6400800" y="1"/>
            <a:ext cx="2743200" cy="533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New 36in Header"/>
          <p:cNvPicPr>
            <a:picLocks noChangeAspect="1" noChangeArrowheads="1"/>
          </p:cNvPicPr>
          <p:nvPr/>
        </p:nvPicPr>
        <p:blipFill>
          <a:blip r:embed="rId15" cstate="print"/>
          <a:srcRect b="22222"/>
          <a:stretch>
            <a:fillRect/>
          </a:stretch>
        </p:blipFill>
        <p:spPr bwMode="auto">
          <a:xfrm>
            <a:off x="0" y="0"/>
            <a:ext cx="648637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609600"/>
            <a:ext cx="91440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" y="6629400"/>
            <a:ext cx="1981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i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January 4, 2012</a:t>
            </a:r>
            <a:endParaRPr lang="en-US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828800" y="6629400"/>
            <a:ext cx="5486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i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Beam Instrumentation Meeting</a:t>
            </a:r>
            <a:endParaRPr lang="en-US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82000" y="6629400"/>
            <a:ext cx="68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i="1" smtClean="0">
                <a:latin typeface="+mn-lt"/>
              </a:defRPr>
            </a:lvl1pPr>
          </a:lstStyle>
          <a:p>
            <a:pPr>
              <a:defRPr/>
            </a:pPr>
            <a:fld id="{06F6EE35-FBF3-459F-A2CB-5C95F0D81202}" type="slidenum">
              <a:rPr lang="en-US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03" name="Line 7"/>
          <p:cNvSpPr>
            <a:spLocks noChangeShapeType="1"/>
          </p:cNvSpPr>
          <p:nvPr/>
        </p:nvSpPr>
        <p:spPr bwMode="auto">
          <a:xfrm>
            <a:off x="0" y="6629400"/>
            <a:ext cx="9140825" cy="0"/>
          </a:xfrm>
          <a:prstGeom prst="line">
            <a:avLst/>
          </a:prstGeom>
          <a:noFill/>
          <a:ln w="38100">
            <a:solidFill>
              <a:srgbClr val="B31B1B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3541713" y="20637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2514600" y="0"/>
            <a:ext cx="6629400" cy="533400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grpSp>
        <p:nvGrpSpPr>
          <p:cNvPr id="15" name="Group 14"/>
          <p:cNvGrpSpPr/>
          <p:nvPr/>
        </p:nvGrpSpPr>
        <p:grpSpPr>
          <a:xfrm>
            <a:off x="0" y="0"/>
            <a:ext cx="2743200" cy="533399"/>
            <a:chOff x="2133600" y="3810001"/>
            <a:chExt cx="2743200" cy="533399"/>
          </a:xfrm>
        </p:grpSpPr>
        <p:pic>
          <p:nvPicPr>
            <p:cNvPr id="14" name="Picture 2" descr="New 36in Header"/>
            <p:cNvPicPr>
              <a:picLocks noChangeAspect="1" noChangeArrowheads="1"/>
            </p:cNvPicPr>
            <p:nvPr userDrawn="1"/>
          </p:nvPicPr>
          <p:blipFill>
            <a:blip r:embed="rId15" cstate="print"/>
            <a:srcRect l="81059" b="22222"/>
            <a:stretch>
              <a:fillRect/>
            </a:stretch>
          </p:blipFill>
          <p:spPr bwMode="auto">
            <a:xfrm>
              <a:off x="2133600" y="3810001"/>
              <a:ext cx="2743200" cy="5333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9" descr="CUCLASSE 3line White.png"/>
            <p:cNvPicPr>
              <a:picLocks noChangeAspect="1"/>
            </p:cNvPicPr>
            <p:nvPr userDrawn="1"/>
          </p:nvPicPr>
          <p:blipFill>
            <a:blip r:embed="rId16"/>
            <a:srcRect/>
            <a:stretch>
              <a:fillRect/>
            </a:stretch>
          </p:blipFill>
          <p:spPr bwMode="auto">
            <a:xfrm>
              <a:off x="2209800" y="3818275"/>
              <a:ext cx="2287931" cy="5168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927238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  <p:sldLayoutId id="2147483751" r:id="rId12"/>
    <p:sldLayoutId id="2147483752" r:id="rId13"/>
  </p:sldLayoutIdLst>
  <p:hf hd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B31B1B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0000FF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006600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660066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660066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660066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660066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66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New 36in Header"/>
          <p:cNvPicPr>
            <a:picLocks noChangeAspect="1" noChangeArrowheads="1"/>
          </p:cNvPicPr>
          <p:nvPr/>
        </p:nvPicPr>
        <p:blipFill>
          <a:blip r:embed="rId15" cstate="print"/>
          <a:srcRect l="81059" b="22222"/>
          <a:stretch>
            <a:fillRect/>
          </a:stretch>
        </p:blipFill>
        <p:spPr bwMode="auto">
          <a:xfrm>
            <a:off x="6400800" y="1"/>
            <a:ext cx="2743200" cy="533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New 36in Header"/>
          <p:cNvPicPr>
            <a:picLocks noChangeAspect="1" noChangeArrowheads="1"/>
          </p:cNvPicPr>
          <p:nvPr/>
        </p:nvPicPr>
        <p:blipFill>
          <a:blip r:embed="rId15" cstate="print"/>
          <a:srcRect b="22222"/>
          <a:stretch>
            <a:fillRect/>
          </a:stretch>
        </p:blipFill>
        <p:spPr bwMode="auto">
          <a:xfrm>
            <a:off x="0" y="0"/>
            <a:ext cx="648637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609600"/>
            <a:ext cx="91440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" y="6629400"/>
            <a:ext cx="1981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i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January 4, 2012</a:t>
            </a:r>
            <a:endParaRPr lang="en-US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828800" y="6629400"/>
            <a:ext cx="5486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i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Beam Instrumentation Meeting</a:t>
            </a:r>
            <a:endParaRPr lang="en-US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82000" y="6629400"/>
            <a:ext cx="68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i="1" smtClean="0">
                <a:latin typeface="+mn-lt"/>
              </a:defRPr>
            </a:lvl1pPr>
          </a:lstStyle>
          <a:p>
            <a:pPr>
              <a:defRPr/>
            </a:pPr>
            <a:fld id="{06F6EE35-FBF3-459F-A2CB-5C95F0D81202}" type="slidenum">
              <a:rPr lang="en-US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03" name="Line 7"/>
          <p:cNvSpPr>
            <a:spLocks noChangeShapeType="1"/>
          </p:cNvSpPr>
          <p:nvPr/>
        </p:nvSpPr>
        <p:spPr bwMode="auto">
          <a:xfrm>
            <a:off x="0" y="6629400"/>
            <a:ext cx="9140825" cy="0"/>
          </a:xfrm>
          <a:prstGeom prst="line">
            <a:avLst/>
          </a:prstGeom>
          <a:noFill/>
          <a:ln w="38100">
            <a:solidFill>
              <a:srgbClr val="B31B1B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3541713" y="20637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2514600" y="0"/>
            <a:ext cx="6629400" cy="533400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grpSp>
        <p:nvGrpSpPr>
          <p:cNvPr id="15" name="Group 14"/>
          <p:cNvGrpSpPr/>
          <p:nvPr/>
        </p:nvGrpSpPr>
        <p:grpSpPr>
          <a:xfrm>
            <a:off x="0" y="0"/>
            <a:ext cx="2743200" cy="533399"/>
            <a:chOff x="2133600" y="3810001"/>
            <a:chExt cx="2743200" cy="533399"/>
          </a:xfrm>
        </p:grpSpPr>
        <p:pic>
          <p:nvPicPr>
            <p:cNvPr id="14" name="Picture 2" descr="New 36in Header"/>
            <p:cNvPicPr>
              <a:picLocks noChangeAspect="1" noChangeArrowheads="1"/>
            </p:cNvPicPr>
            <p:nvPr userDrawn="1"/>
          </p:nvPicPr>
          <p:blipFill>
            <a:blip r:embed="rId15" cstate="print"/>
            <a:srcRect l="81059" b="22222"/>
            <a:stretch>
              <a:fillRect/>
            </a:stretch>
          </p:blipFill>
          <p:spPr bwMode="auto">
            <a:xfrm>
              <a:off x="2133600" y="3810001"/>
              <a:ext cx="2743200" cy="5333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9" descr="CUCLASSE 3line White.png"/>
            <p:cNvPicPr>
              <a:picLocks noChangeAspect="1"/>
            </p:cNvPicPr>
            <p:nvPr userDrawn="1"/>
          </p:nvPicPr>
          <p:blipFill>
            <a:blip r:embed="rId16"/>
            <a:srcRect/>
            <a:stretch>
              <a:fillRect/>
            </a:stretch>
          </p:blipFill>
          <p:spPr bwMode="auto">
            <a:xfrm>
              <a:off x="2209800" y="3818275"/>
              <a:ext cx="2287931" cy="5168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2794739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55" r:id="rId2"/>
    <p:sldLayoutId id="2147483756" r:id="rId3"/>
    <p:sldLayoutId id="2147483757" r:id="rId4"/>
    <p:sldLayoutId id="2147483758" r:id="rId5"/>
    <p:sldLayoutId id="2147483759" r:id="rId6"/>
    <p:sldLayoutId id="2147483760" r:id="rId7"/>
    <p:sldLayoutId id="2147483761" r:id="rId8"/>
    <p:sldLayoutId id="2147483762" r:id="rId9"/>
    <p:sldLayoutId id="2147483763" r:id="rId10"/>
    <p:sldLayoutId id="2147483764" r:id="rId11"/>
    <p:sldLayoutId id="2147483765" r:id="rId12"/>
    <p:sldLayoutId id="2147483766" r:id="rId13"/>
  </p:sldLayoutIdLst>
  <p:hf hd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B31B1B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0000FF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006600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660066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660066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660066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660066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66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New 36in Header"/>
          <p:cNvPicPr>
            <a:picLocks noChangeAspect="1" noChangeArrowheads="1"/>
          </p:cNvPicPr>
          <p:nvPr/>
        </p:nvPicPr>
        <p:blipFill>
          <a:blip r:embed="rId15" cstate="print"/>
          <a:srcRect l="81059" b="22222"/>
          <a:stretch>
            <a:fillRect/>
          </a:stretch>
        </p:blipFill>
        <p:spPr bwMode="auto">
          <a:xfrm>
            <a:off x="6400800" y="1"/>
            <a:ext cx="2743200" cy="533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New 36in Header"/>
          <p:cNvPicPr>
            <a:picLocks noChangeAspect="1" noChangeArrowheads="1"/>
          </p:cNvPicPr>
          <p:nvPr/>
        </p:nvPicPr>
        <p:blipFill>
          <a:blip r:embed="rId15" cstate="print"/>
          <a:srcRect b="22222"/>
          <a:stretch>
            <a:fillRect/>
          </a:stretch>
        </p:blipFill>
        <p:spPr bwMode="auto">
          <a:xfrm>
            <a:off x="0" y="0"/>
            <a:ext cx="648637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609600"/>
            <a:ext cx="91440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" y="6629400"/>
            <a:ext cx="1981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i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January 4, 2012</a:t>
            </a:r>
            <a:endParaRPr lang="en-US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828800" y="6629400"/>
            <a:ext cx="5486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i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Beam Instrumentation Meeting</a:t>
            </a:r>
            <a:endParaRPr lang="en-US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82000" y="6629400"/>
            <a:ext cx="68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i="1" smtClean="0">
                <a:latin typeface="+mn-lt"/>
              </a:defRPr>
            </a:lvl1pPr>
          </a:lstStyle>
          <a:p>
            <a:pPr>
              <a:defRPr/>
            </a:pPr>
            <a:fld id="{06F6EE35-FBF3-459F-A2CB-5C95F0D81202}" type="slidenum">
              <a:rPr lang="en-US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03" name="Line 7"/>
          <p:cNvSpPr>
            <a:spLocks noChangeShapeType="1"/>
          </p:cNvSpPr>
          <p:nvPr/>
        </p:nvSpPr>
        <p:spPr bwMode="auto">
          <a:xfrm>
            <a:off x="0" y="6629400"/>
            <a:ext cx="9140825" cy="0"/>
          </a:xfrm>
          <a:prstGeom prst="line">
            <a:avLst/>
          </a:prstGeom>
          <a:noFill/>
          <a:ln w="38100">
            <a:solidFill>
              <a:srgbClr val="B31B1B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3541713" y="20637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2514600" y="0"/>
            <a:ext cx="6629400" cy="533400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grpSp>
        <p:nvGrpSpPr>
          <p:cNvPr id="15" name="Group 14"/>
          <p:cNvGrpSpPr/>
          <p:nvPr/>
        </p:nvGrpSpPr>
        <p:grpSpPr>
          <a:xfrm>
            <a:off x="0" y="0"/>
            <a:ext cx="2743200" cy="533399"/>
            <a:chOff x="2133600" y="3810001"/>
            <a:chExt cx="2743200" cy="533399"/>
          </a:xfrm>
        </p:grpSpPr>
        <p:pic>
          <p:nvPicPr>
            <p:cNvPr id="14" name="Picture 2" descr="New 36in Header"/>
            <p:cNvPicPr>
              <a:picLocks noChangeAspect="1" noChangeArrowheads="1"/>
            </p:cNvPicPr>
            <p:nvPr userDrawn="1"/>
          </p:nvPicPr>
          <p:blipFill>
            <a:blip r:embed="rId15" cstate="print"/>
            <a:srcRect l="81059" b="22222"/>
            <a:stretch>
              <a:fillRect/>
            </a:stretch>
          </p:blipFill>
          <p:spPr bwMode="auto">
            <a:xfrm>
              <a:off x="2133600" y="3810001"/>
              <a:ext cx="2743200" cy="5333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9" descr="CUCLASSE 3line White.png"/>
            <p:cNvPicPr>
              <a:picLocks noChangeAspect="1"/>
            </p:cNvPicPr>
            <p:nvPr userDrawn="1"/>
          </p:nvPicPr>
          <p:blipFill>
            <a:blip r:embed="rId16"/>
            <a:srcRect/>
            <a:stretch>
              <a:fillRect/>
            </a:stretch>
          </p:blipFill>
          <p:spPr bwMode="auto">
            <a:xfrm>
              <a:off x="2209800" y="3818275"/>
              <a:ext cx="2287931" cy="5168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3220271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  <p:sldLayoutId id="2147483779" r:id="rId12"/>
    <p:sldLayoutId id="2147483780" r:id="rId13"/>
  </p:sldLayoutIdLst>
  <p:hf hd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B31B1B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0000FF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006600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660066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660066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660066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660066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66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New 36in Header"/>
          <p:cNvPicPr>
            <a:picLocks noChangeAspect="1" noChangeArrowheads="1"/>
          </p:cNvPicPr>
          <p:nvPr/>
        </p:nvPicPr>
        <p:blipFill>
          <a:blip r:embed="rId15" cstate="print"/>
          <a:srcRect l="81059" b="22222"/>
          <a:stretch>
            <a:fillRect/>
          </a:stretch>
        </p:blipFill>
        <p:spPr bwMode="auto">
          <a:xfrm>
            <a:off x="6400800" y="1"/>
            <a:ext cx="2743200" cy="533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New 36in Header"/>
          <p:cNvPicPr>
            <a:picLocks noChangeAspect="1" noChangeArrowheads="1"/>
          </p:cNvPicPr>
          <p:nvPr/>
        </p:nvPicPr>
        <p:blipFill>
          <a:blip r:embed="rId15" cstate="print"/>
          <a:srcRect b="22222"/>
          <a:stretch>
            <a:fillRect/>
          </a:stretch>
        </p:blipFill>
        <p:spPr bwMode="auto">
          <a:xfrm>
            <a:off x="0" y="0"/>
            <a:ext cx="648637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609600"/>
            <a:ext cx="91440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" y="6629400"/>
            <a:ext cx="1981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i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January 4, 2012</a:t>
            </a:r>
            <a:endParaRPr lang="en-US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828800" y="6629400"/>
            <a:ext cx="5486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i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Beam Instrumentation Meeting</a:t>
            </a:r>
            <a:endParaRPr lang="en-US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82000" y="6629400"/>
            <a:ext cx="68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i="1" smtClean="0">
                <a:latin typeface="+mn-lt"/>
              </a:defRPr>
            </a:lvl1pPr>
          </a:lstStyle>
          <a:p>
            <a:pPr>
              <a:defRPr/>
            </a:pPr>
            <a:fld id="{06F6EE35-FBF3-459F-A2CB-5C95F0D81202}" type="slidenum">
              <a:rPr lang="en-US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03" name="Line 7"/>
          <p:cNvSpPr>
            <a:spLocks noChangeShapeType="1"/>
          </p:cNvSpPr>
          <p:nvPr/>
        </p:nvSpPr>
        <p:spPr bwMode="auto">
          <a:xfrm>
            <a:off x="0" y="6629400"/>
            <a:ext cx="9140825" cy="0"/>
          </a:xfrm>
          <a:prstGeom prst="line">
            <a:avLst/>
          </a:prstGeom>
          <a:noFill/>
          <a:ln w="38100">
            <a:solidFill>
              <a:srgbClr val="B31B1B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3541713" y="20637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2514600" y="0"/>
            <a:ext cx="6629400" cy="533400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grpSp>
        <p:nvGrpSpPr>
          <p:cNvPr id="15" name="Group 14"/>
          <p:cNvGrpSpPr/>
          <p:nvPr/>
        </p:nvGrpSpPr>
        <p:grpSpPr>
          <a:xfrm>
            <a:off x="0" y="0"/>
            <a:ext cx="2743200" cy="533399"/>
            <a:chOff x="2133600" y="3810001"/>
            <a:chExt cx="2743200" cy="533399"/>
          </a:xfrm>
        </p:grpSpPr>
        <p:pic>
          <p:nvPicPr>
            <p:cNvPr id="14" name="Picture 2" descr="New 36in Header"/>
            <p:cNvPicPr>
              <a:picLocks noChangeAspect="1" noChangeArrowheads="1"/>
            </p:cNvPicPr>
            <p:nvPr userDrawn="1"/>
          </p:nvPicPr>
          <p:blipFill>
            <a:blip r:embed="rId15" cstate="print"/>
            <a:srcRect l="81059" b="22222"/>
            <a:stretch>
              <a:fillRect/>
            </a:stretch>
          </p:blipFill>
          <p:spPr bwMode="auto">
            <a:xfrm>
              <a:off x="2133600" y="3810001"/>
              <a:ext cx="2743200" cy="5333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9" descr="CUCLASSE 3line White.png"/>
            <p:cNvPicPr>
              <a:picLocks noChangeAspect="1"/>
            </p:cNvPicPr>
            <p:nvPr userDrawn="1"/>
          </p:nvPicPr>
          <p:blipFill>
            <a:blip r:embed="rId16"/>
            <a:srcRect/>
            <a:stretch>
              <a:fillRect/>
            </a:stretch>
          </p:blipFill>
          <p:spPr bwMode="auto">
            <a:xfrm>
              <a:off x="2209800" y="3818275"/>
              <a:ext cx="2287931" cy="5168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  <p:sldLayoutId id="2147483786" r:id="rId5"/>
    <p:sldLayoutId id="2147483787" r:id="rId6"/>
    <p:sldLayoutId id="2147483788" r:id="rId7"/>
    <p:sldLayoutId id="2147483789" r:id="rId8"/>
    <p:sldLayoutId id="2147483790" r:id="rId9"/>
    <p:sldLayoutId id="2147483791" r:id="rId10"/>
    <p:sldLayoutId id="2147483792" r:id="rId11"/>
    <p:sldLayoutId id="2147483793" r:id="rId12"/>
    <p:sldLayoutId id="2147483794" r:id="rId13"/>
  </p:sldLayoutIdLst>
  <p:hf hd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B31B1B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0000FF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006600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660066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660066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660066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660066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66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New 36in Header"/>
          <p:cNvPicPr>
            <a:picLocks noChangeAspect="1" noChangeArrowheads="1"/>
          </p:cNvPicPr>
          <p:nvPr/>
        </p:nvPicPr>
        <p:blipFill>
          <a:blip r:embed="rId15" cstate="print"/>
          <a:srcRect l="81059" b="22222"/>
          <a:stretch>
            <a:fillRect/>
          </a:stretch>
        </p:blipFill>
        <p:spPr bwMode="auto">
          <a:xfrm>
            <a:off x="6400800" y="1"/>
            <a:ext cx="2743200" cy="533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New 36in Header"/>
          <p:cNvPicPr>
            <a:picLocks noChangeAspect="1" noChangeArrowheads="1"/>
          </p:cNvPicPr>
          <p:nvPr/>
        </p:nvPicPr>
        <p:blipFill>
          <a:blip r:embed="rId15" cstate="print"/>
          <a:srcRect b="22222"/>
          <a:stretch>
            <a:fillRect/>
          </a:stretch>
        </p:blipFill>
        <p:spPr bwMode="auto">
          <a:xfrm>
            <a:off x="0" y="0"/>
            <a:ext cx="648637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609600"/>
            <a:ext cx="91440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" y="6629400"/>
            <a:ext cx="1981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i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January 4, 2012</a:t>
            </a:r>
            <a:endParaRPr lang="en-US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828800" y="6629400"/>
            <a:ext cx="5486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i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Beam Instrumentation Meeting</a:t>
            </a:r>
            <a:endParaRPr lang="en-US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82000" y="6629400"/>
            <a:ext cx="68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i="1" smtClean="0">
                <a:latin typeface="+mn-lt"/>
              </a:defRPr>
            </a:lvl1pPr>
          </a:lstStyle>
          <a:p>
            <a:pPr>
              <a:defRPr/>
            </a:pPr>
            <a:fld id="{06F6EE35-FBF3-459F-A2CB-5C95F0D81202}" type="slidenum">
              <a:rPr lang="en-US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03" name="Line 7"/>
          <p:cNvSpPr>
            <a:spLocks noChangeShapeType="1"/>
          </p:cNvSpPr>
          <p:nvPr/>
        </p:nvSpPr>
        <p:spPr bwMode="auto">
          <a:xfrm>
            <a:off x="0" y="6629400"/>
            <a:ext cx="9140825" cy="0"/>
          </a:xfrm>
          <a:prstGeom prst="line">
            <a:avLst/>
          </a:prstGeom>
          <a:noFill/>
          <a:ln w="38100">
            <a:solidFill>
              <a:srgbClr val="B31B1B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3541713" y="20637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2514600" y="0"/>
            <a:ext cx="6629400" cy="533400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grpSp>
        <p:nvGrpSpPr>
          <p:cNvPr id="15" name="Group 14"/>
          <p:cNvGrpSpPr/>
          <p:nvPr/>
        </p:nvGrpSpPr>
        <p:grpSpPr>
          <a:xfrm>
            <a:off x="0" y="0"/>
            <a:ext cx="2743200" cy="533399"/>
            <a:chOff x="2133600" y="3810001"/>
            <a:chExt cx="2743200" cy="533399"/>
          </a:xfrm>
        </p:grpSpPr>
        <p:pic>
          <p:nvPicPr>
            <p:cNvPr id="14" name="Picture 2" descr="New 36in Header"/>
            <p:cNvPicPr>
              <a:picLocks noChangeAspect="1" noChangeArrowheads="1"/>
            </p:cNvPicPr>
            <p:nvPr userDrawn="1"/>
          </p:nvPicPr>
          <p:blipFill>
            <a:blip r:embed="rId15" cstate="print"/>
            <a:srcRect l="81059" b="22222"/>
            <a:stretch>
              <a:fillRect/>
            </a:stretch>
          </p:blipFill>
          <p:spPr bwMode="auto">
            <a:xfrm>
              <a:off x="2133600" y="3810001"/>
              <a:ext cx="2743200" cy="5333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9" descr="CUCLASSE 3line White.png"/>
            <p:cNvPicPr>
              <a:picLocks noChangeAspect="1"/>
            </p:cNvPicPr>
            <p:nvPr userDrawn="1"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>
              <a:off x="2209800" y="3818275"/>
              <a:ext cx="2287931" cy="5168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  <p:sldLayoutId id="2147483856" r:id="rId13"/>
  </p:sldLayoutIdLst>
  <p:hf hd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B31B1B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0000FF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006600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660066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660066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660066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660066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66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New 36in Header"/>
          <p:cNvPicPr>
            <a:picLocks noChangeAspect="1" noChangeArrowheads="1"/>
          </p:cNvPicPr>
          <p:nvPr/>
        </p:nvPicPr>
        <p:blipFill>
          <a:blip r:embed="rId15" cstate="print"/>
          <a:srcRect l="81059" b="22221"/>
          <a:stretch>
            <a:fillRect/>
          </a:stretch>
        </p:blipFill>
        <p:spPr bwMode="auto">
          <a:xfrm>
            <a:off x="6400800" y="0"/>
            <a:ext cx="2743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2" descr="New 36in Header"/>
          <p:cNvPicPr>
            <a:picLocks noChangeAspect="1" noChangeArrowheads="1"/>
          </p:cNvPicPr>
          <p:nvPr/>
        </p:nvPicPr>
        <p:blipFill>
          <a:blip r:embed="rId16" cstate="print"/>
          <a:srcRect b="22221"/>
          <a:stretch>
            <a:fillRect/>
          </a:stretch>
        </p:blipFill>
        <p:spPr bwMode="auto">
          <a:xfrm>
            <a:off x="0" y="0"/>
            <a:ext cx="648652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609600"/>
            <a:ext cx="91440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" y="6629400"/>
            <a:ext cx="1981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i="1" smtClean="0">
                <a:latin typeface="+mn-lt"/>
                <a:ea typeface="+mn-ea"/>
                <a:cs typeface="Arial" charset="0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January 4, 2012</a:t>
            </a:r>
            <a:endParaRPr lang="en-US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828800" y="6629400"/>
            <a:ext cx="5486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i="1" smtClean="0">
                <a:latin typeface="+mn-lt"/>
                <a:ea typeface="+mn-ea"/>
                <a:cs typeface="Arial" charset="0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Beam Instrumentation Meeting</a:t>
            </a:r>
            <a:endParaRPr lang="en-US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82000" y="6629400"/>
            <a:ext cx="68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i="1">
                <a:latin typeface="Arial" pitchFamily="34" charset="0"/>
              </a:defRPr>
            </a:lvl1pPr>
          </a:lstStyle>
          <a:p>
            <a:fld id="{96271A77-2846-4449-B00D-F73FD478F6F6}" type="slidenum">
              <a:rPr lang="en-US">
                <a:solidFill>
                  <a:srgbClr val="000000"/>
                </a:solidFill>
                <a:ea typeface="ＭＳ Ｐゴシック" charset="-128"/>
                <a:cs typeface="+mn-cs"/>
              </a:rPr>
              <a:pPr/>
              <a:t>‹#›</a:t>
            </a:fld>
            <a:endParaRPr lang="en-US">
              <a:solidFill>
                <a:srgbClr val="000000"/>
              </a:solidFill>
              <a:ea typeface="ＭＳ Ｐゴシック" charset="-128"/>
              <a:cs typeface="+mn-cs"/>
            </a:endParaRPr>
          </a:p>
        </p:txBody>
      </p:sp>
      <p:sp>
        <p:nvSpPr>
          <p:cNvPr id="1032" name="Line 7"/>
          <p:cNvSpPr>
            <a:spLocks noChangeShapeType="1"/>
          </p:cNvSpPr>
          <p:nvPr/>
        </p:nvSpPr>
        <p:spPr bwMode="auto">
          <a:xfrm>
            <a:off x="0" y="6629400"/>
            <a:ext cx="9140825" cy="0"/>
          </a:xfrm>
          <a:prstGeom prst="line">
            <a:avLst/>
          </a:prstGeom>
          <a:noFill/>
          <a:ln w="38100">
            <a:solidFill>
              <a:srgbClr val="B31B1B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  <a:ea typeface="ＭＳ Ｐゴシック" charset="-128"/>
              <a:cs typeface="+mn-cs"/>
            </a:endParaRPr>
          </a:p>
        </p:txBody>
      </p:sp>
      <p:sp>
        <p:nvSpPr>
          <p:cNvPr id="1033" name="Rectangle 8"/>
          <p:cNvSpPr>
            <a:spLocks noChangeArrowheads="1"/>
          </p:cNvSpPr>
          <p:nvPr/>
        </p:nvSpPr>
        <p:spPr bwMode="auto">
          <a:xfrm>
            <a:off x="3541713" y="20637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>
              <a:solidFill>
                <a:srgbClr val="000000"/>
              </a:solidFill>
              <a:ea typeface="ＭＳ Ｐゴシック" charset="-128"/>
              <a:cs typeface="+mn-cs"/>
            </a:endParaRPr>
          </a:p>
        </p:txBody>
      </p:sp>
      <p:sp>
        <p:nvSpPr>
          <p:cNvPr id="1034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2514600" y="0"/>
            <a:ext cx="6629400" cy="533400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grpSp>
        <p:nvGrpSpPr>
          <p:cNvPr id="1035" name="Group 14"/>
          <p:cNvGrpSpPr>
            <a:grpSpLocks/>
          </p:cNvGrpSpPr>
          <p:nvPr/>
        </p:nvGrpSpPr>
        <p:grpSpPr bwMode="auto">
          <a:xfrm>
            <a:off x="0" y="0"/>
            <a:ext cx="2743200" cy="533400"/>
            <a:chOff x="2133600" y="3810001"/>
            <a:chExt cx="2743200" cy="533399"/>
          </a:xfrm>
        </p:grpSpPr>
        <p:pic>
          <p:nvPicPr>
            <p:cNvPr id="1036" name="Picture 2" descr="New 36in Header"/>
            <p:cNvPicPr>
              <a:picLocks noChangeAspect="1" noChangeArrowheads="1"/>
            </p:cNvPicPr>
            <p:nvPr/>
          </p:nvPicPr>
          <p:blipFill>
            <a:blip r:embed="rId15" cstate="print"/>
            <a:srcRect l="81059" b="22221"/>
            <a:stretch>
              <a:fillRect/>
            </a:stretch>
          </p:blipFill>
          <p:spPr bwMode="auto">
            <a:xfrm>
              <a:off x="2133600" y="3810001"/>
              <a:ext cx="2743200" cy="5333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7" name="Picture 9" descr="CUCLASSE 3line White.png"/>
            <p:cNvPicPr>
              <a:picLocks noChangeAspect="1"/>
            </p:cNvPicPr>
            <p:nvPr/>
          </p:nvPicPr>
          <p:blipFill>
            <a:blip r:embed="rId17" cstate="print"/>
            <a:srcRect/>
            <a:stretch>
              <a:fillRect/>
            </a:stretch>
          </p:blipFill>
          <p:spPr bwMode="auto">
            <a:xfrm>
              <a:off x="2209800" y="3818275"/>
              <a:ext cx="2287931" cy="5168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3" r:id="rId1"/>
    <p:sldLayoutId id="2147483884" r:id="rId2"/>
    <p:sldLayoutId id="2147483885" r:id="rId3"/>
    <p:sldLayoutId id="2147483886" r:id="rId4"/>
    <p:sldLayoutId id="2147483887" r:id="rId5"/>
    <p:sldLayoutId id="2147483888" r:id="rId6"/>
    <p:sldLayoutId id="2147483889" r:id="rId7"/>
    <p:sldLayoutId id="2147483890" r:id="rId8"/>
    <p:sldLayoutId id="2147483891" r:id="rId9"/>
    <p:sldLayoutId id="2147483892" r:id="rId10"/>
    <p:sldLayoutId id="2147483893" r:id="rId11"/>
    <p:sldLayoutId id="2147483894" r:id="rId12"/>
    <p:sldLayoutId id="2147483895" r:id="rId13"/>
  </p:sldLayoutIdLst>
  <p:hf hd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+mj-lt"/>
          <a:ea typeface="ＭＳ Ｐゴシック" charset="-128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  <a:ea typeface="ＭＳ Ｐゴシック" charset="-128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  <a:ea typeface="ＭＳ Ｐゴシック" charset="-128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  <a:ea typeface="ＭＳ Ｐゴシック" charset="-128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  <a:ea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B31B1B"/>
          </a:solidFill>
          <a:latin typeface="+mn-lt"/>
          <a:ea typeface="ＭＳ Ｐゴシック" charset="-128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2"/>
          </a:solidFill>
          <a:latin typeface="+mn-lt"/>
          <a:ea typeface="ＭＳ Ｐゴシック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0000FF"/>
          </a:solidFill>
          <a:latin typeface="+mn-lt"/>
          <a:ea typeface="ＭＳ Ｐゴシック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006600"/>
          </a:solidFill>
          <a:latin typeface="+mn-lt"/>
          <a:ea typeface="ＭＳ Ｐゴシック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660066"/>
          </a:solidFill>
          <a:latin typeface="+mn-lt"/>
          <a:ea typeface="ＭＳ Ｐゴシック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660066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660066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660066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66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New 36in Header"/>
          <p:cNvPicPr>
            <a:picLocks noChangeAspect="1" noChangeArrowheads="1"/>
          </p:cNvPicPr>
          <p:nvPr/>
        </p:nvPicPr>
        <p:blipFill>
          <a:blip r:embed="rId15" cstate="print"/>
          <a:srcRect l="81059" b="22222"/>
          <a:stretch>
            <a:fillRect/>
          </a:stretch>
        </p:blipFill>
        <p:spPr bwMode="auto">
          <a:xfrm>
            <a:off x="6400800" y="1"/>
            <a:ext cx="2743200" cy="533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New 36in Header"/>
          <p:cNvPicPr>
            <a:picLocks noChangeAspect="1" noChangeArrowheads="1"/>
          </p:cNvPicPr>
          <p:nvPr/>
        </p:nvPicPr>
        <p:blipFill>
          <a:blip r:embed="rId15" cstate="print"/>
          <a:srcRect b="22222"/>
          <a:stretch>
            <a:fillRect/>
          </a:stretch>
        </p:blipFill>
        <p:spPr bwMode="auto">
          <a:xfrm>
            <a:off x="0" y="0"/>
            <a:ext cx="648637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609600"/>
            <a:ext cx="91440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" y="6629400"/>
            <a:ext cx="1981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i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January 4, 2012</a:t>
            </a:r>
            <a:endParaRPr lang="en-US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828800" y="6629400"/>
            <a:ext cx="5486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i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Beam Instrumentation Meeting</a:t>
            </a:r>
            <a:endParaRPr lang="en-US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82000" y="6629400"/>
            <a:ext cx="68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i="1" smtClean="0">
                <a:latin typeface="+mn-lt"/>
              </a:defRPr>
            </a:lvl1pPr>
          </a:lstStyle>
          <a:p>
            <a:pPr>
              <a:defRPr/>
            </a:pPr>
            <a:fld id="{06F6EE35-FBF3-459F-A2CB-5C95F0D81202}" type="slidenum">
              <a:rPr lang="en-US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03" name="Line 7"/>
          <p:cNvSpPr>
            <a:spLocks noChangeShapeType="1"/>
          </p:cNvSpPr>
          <p:nvPr/>
        </p:nvSpPr>
        <p:spPr bwMode="auto">
          <a:xfrm>
            <a:off x="0" y="6629400"/>
            <a:ext cx="9140825" cy="0"/>
          </a:xfrm>
          <a:prstGeom prst="line">
            <a:avLst/>
          </a:prstGeom>
          <a:noFill/>
          <a:ln w="38100">
            <a:solidFill>
              <a:srgbClr val="B31B1B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3541713" y="20637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2514600" y="0"/>
            <a:ext cx="6629400" cy="533400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grpSp>
        <p:nvGrpSpPr>
          <p:cNvPr id="15" name="Group 14"/>
          <p:cNvGrpSpPr/>
          <p:nvPr/>
        </p:nvGrpSpPr>
        <p:grpSpPr>
          <a:xfrm>
            <a:off x="0" y="0"/>
            <a:ext cx="2743200" cy="533399"/>
            <a:chOff x="2133600" y="3810001"/>
            <a:chExt cx="2743200" cy="533399"/>
          </a:xfrm>
        </p:grpSpPr>
        <p:pic>
          <p:nvPicPr>
            <p:cNvPr id="14" name="Picture 2" descr="New 36in Header"/>
            <p:cNvPicPr>
              <a:picLocks noChangeAspect="1" noChangeArrowheads="1"/>
            </p:cNvPicPr>
            <p:nvPr userDrawn="1"/>
          </p:nvPicPr>
          <p:blipFill>
            <a:blip r:embed="rId15" cstate="print"/>
            <a:srcRect l="81059" b="22222"/>
            <a:stretch>
              <a:fillRect/>
            </a:stretch>
          </p:blipFill>
          <p:spPr bwMode="auto">
            <a:xfrm>
              <a:off x="2133600" y="3810001"/>
              <a:ext cx="2743200" cy="5333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9" descr="CUCLASSE 3line White.png"/>
            <p:cNvPicPr>
              <a:picLocks noChangeAspect="1"/>
            </p:cNvPicPr>
            <p:nvPr userDrawn="1"/>
          </p:nvPicPr>
          <p:blipFill>
            <a:blip r:embed="rId16"/>
            <a:srcRect/>
            <a:stretch>
              <a:fillRect/>
            </a:stretch>
          </p:blipFill>
          <p:spPr bwMode="auto">
            <a:xfrm>
              <a:off x="2209800" y="3818275"/>
              <a:ext cx="2287931" cy="5168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1636018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7" r:id="rId1"/>
    <p:sldLayoutId id="2147483898" r:id="rId2"/>
    <p:sldLayoutId id="2147483899" r:id="rId3"/>
    <p:sldLayoutId id="2147483900" r:id="rId4"/>
    <p:sldLayoutId id="2147483901" r:id="rId5"/>
    <p:sldLayoutId id="2147483902" r:id="rId6"/>
    <p:sldLayoutId id="2147483903" r:id="rId7"/>
    <p:sldLayoutId id="2147483904" r:id="rId8"/>
    <p:sldLayoutId id="2147483905" r:id="rId9"/>
    <p:sldLayoutId id="2147483906" r:id="rId10"/>
    <p:sldLayoutId id="2147483907" r:id="rId11"/>
    <p:sldLayoutId id="2147483908" r:id="rId12"/>
    <p:sldLayoutId id="2147483909" r:id="rId13"/>
  </p:sldLayoutIdLst>
  <p:hf hd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B31B1B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0000FF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006600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660066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660066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660066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660066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66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New 36in Header"/>
          <p:cNvPicPr>
            <a:picLocks noChangeAspect="1" noChangeArrowheads="1"/>
          </p:cNvPicPr>
          <p:nvPr/>
        </p:nvPicPr>
        <p:blipFill>
          <a:blip r:embed="rId15" cstate="print"/>
          <a:srcRect l="81059" b="22222"/>
          <a:stretch>
            <a:fillRect/>
          </a:stretch>
        </p:blipFill>
        <p:spPr bwMode="auto">
          <a:xfrm>
            <a:off x="6400800" y="1"/>
            <a:ext cx="2743200" cy="533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New 36in Header"/>
          <p:cNvPicPr>
            <a:picLocks noChangeAspect="1" noChangeArrowheads="1"/>
          </p:cNvPicPr>
          <p:nvPr/>
        </p:nvPicPr>
        <p:blipFill>
          <a:blip r:embed="rId15" cstate="print"/>
          <a:srcRect b="22222"/>
          <a:stretch>
            <a:fillRect/>
          </a:stretch>
        </p:blipFill>
        <p:spPr bwMode="auto">
          <a:xfrm>
            <a:off x="0" y="0"/>
            <a:ext cx="648637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609600"/>
            <a:ext cx="91440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 smtClean="0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" y="6629400"/>
            <a:ext cx="1981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i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January 4, 2012</a:t>
            </a:r>
            <a:endParaRPr lang="en-US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828800" y="6629400"/>
            <a:ext cx="5486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i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latin typeface="Arial"/>
              </a:rPr>
              <a:t>Beam Instrumentation Meeting</a:t>
            </a:r>
            <a:endParaRPr lang="en-US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82000" y="6629400"/>
            <a:ext cx="68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i="1" smtClean="0">
                <a:latin typeface="+mn-lt"/>
              </a:defRPr>
            </a:lvl1pPr>
          </a:lstStyle>
          <a:p>
            <a:pPr>
              <a:defRPr/>
            </a:pPr>
            <a:fld id="{06F6EE35-FBF3-459F-A2CB-5C95F0D81202}" type="slidenum">
              <a:rPr lang="en-US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03" name="Line 7"/>
          <p:cNvSpPr>
            <a:spLocks noChangeShapeType="1"/>
          </p:cNvSpPr>
          <p:nvPr/>
        </p:nvSpPr>
        <p:spPr bwMode="auto">
          <a:xfrm>
            <a:off x="0" y="6629400"/>
            <a:ext cx="9140825" cy="0"/>
          </a:xfrm>
          <a:prstGeom prst="line">
            <a:avLst/>
          </a:prstGeom>
          <a:noFill/>
          <a:ln w="38100">
            <a:solidFill>
              <a:srgbClr val="B31B1B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3541713" y="20637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2514600" y="0"/>
            <a:ext cx="6629400" cy="533400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  <a:endParaRPr lang="en-US" dirty="0" smtClean="0"/>
          </a:p>
        </p:txBody>
      </p:sp>
      <p:grpSp>
        <p:nvGrpSpPr>
          <p:cNvPr id="15" name="Group 14"/>
          <p:cNvGrpSpPr/>
          <p:nvPr/>
        </p:nvGrpSpPr>
        <p:grpSpPr>
          <a:xfrm>
            <a:off x="0" y="0"/>
            <a:ext cx="2743200" cy="533399"/>
            <a:chOff x="2133600" y="3810001"/>
            <a:chExt cx="2743200" cy="533399"/>
          </a:xfrm>
        </p:grpSpPr>
        <p:pic>
          <p:nvPicPr>
            <p:cNvPr id="14" name="Picture 2" descr="New 36in Header"/>
            <p:cNvPicPr>
              <a:picLocks noChangeAspect="1" noChangeArrowheads="1"/>
            </p:cNvPicPr>
            <p:nvPr userDrawn="1"/>
          </p:nvPicPr>
          <p:blipFill>
            <a:blip r:embed="rId15" cstate="print"/>
            <a:srcRect l="81059" b="22222"/>
            <a:stretch>
              <a:fillRect/>
            </a:stretch>
          </p:blipFill>
          <p:spPr bwMode="auto">
            <a:xfrm>
              <a:off x="2133600" y="3810001"/>
              <a:ext cx="2743200" cy="5333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9" descr="CUCLASSE 3line White.png"/>
            <p:cNvPicPr>
              <a:picLocks noChangeAspect="1"/>
            </p:cNvPicPr>
            <p:nvPr userDrawn="1"/>
          </p:nvPicPr>
          <p:blipFill>
            <a:blip r:embed="rId16"/>
            <a:srcRect/>
            <a:stretch>
              <a:fillRect/>
            </a:stretch>
          </p:blipFill>
          <p:spPr bwMode="auto">
            <a:xfrm>
              <a:off x="2209800" y="3818275"/>
              <a:ext cx="2287931" cy="5168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1" r:id="rId1"/>
    <p:sldLayoutId id="2147483912" r:id="rId2"/>
    <p:sldLayoutId id="2147483913" r:id="rId3"/>
    <p:sldLayoutId id="2147483914" r:id="rId4"/>
    <p:sldLayoutId id="2147483915" r:id="rId5"/>
    <p:sldLayoutId id="2147483916" r:id="rId6"/>
    <p:sldLayoutId id="2147483917" r:id="rId7"/>
    <p:sldLayoutId id="2147483918" r:id="rId8"/>
    <p:sldLayoutId id="2147483919" r:id="rId9"/>
    <p:sldLayoutId id="2147483920" r:id="rId10"/>
    <p:sldLayoutId id="2147483921" r:id="rId11"/>
    <p:sldLayoutId id="2147483922" r:id="rId12"/>
    <p:sldLayoutId id="2147483923" r:id="rId13"/>
  </p:sldLayoutIdLst>
  <p:hf hdr="0"/>
  <p:txStyles>
    <p:titleStyle>
      <a:lvl1pPr algn="r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bg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bg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bg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bg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bg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bg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bg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rgbClr val="B31B1B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rgbClr val="0000FF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rgbClr val="006600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rgbClr val="660066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rgbClr val="660066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rgbClr val="660066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rgbClr val="660066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rgbClr val="66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CBPM System Overview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  </a:t>
            </a:r>
            <a:r>
              <a:rPr lang="en-US" sz="900" dirty="0" smtClean="0"/>
              <a:t>(Part I?)</a:t>
            </a:r>
            <a:endParaRPr lang="en-US" sz="900" dirty="0"/>
          </a:p>
          <a:p>
            <a:pPr lvl="3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19 September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Beam Instrumentation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EBCDD8-490A-4340-8AFB-91AE61DAC24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766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19 September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Beam Instrumentation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EBCDD8-490A-4340-8AFB-91AE61DAC24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8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>
              <a:latin typeface="+mj-lt"/>
              <a:cs typeface="Courier New" pitchFamily="49" charset="0"/>
            </a:endParaRPr>
          </a:p>
          <a:p>
            <a:pPr marL="0" indent="0">
              <a:buNone/>
            </a:pPr>
            <a:endParaRPr lang="en-US" dirty="0">
              <a:latin typeface="+mj-lt"/>
              <a:cs typeface="Courier New" pitchFamily="49" charset="0"/>
            </a:endParaRPr>
          </a:p>
          <a:p>
            <a:pPr marL="0" indent="0">
              <a:buNone/>
            </a:pPr>
            <a:endParaRPr lang="en-US" dirty="0" smtClean="0">
              <a:latin typeface="+mj-lt"/>
              <a:cs typeface="Courier New" pitchFamily="49" charset="0"/>
            </a:endParaRPr>
          </a:p>
          <a:p>
            <a:pPr marL="0" indent="0">
              <a:buNone/>
            </a:pPr>
            <a:endParaRPr lang="en-US" dirty="0">
              <a:latin typeface="+mj-lt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+mj-lt"/>
                <a:cs typeface="Courier New" pitchFamily="49" charset="0"/>
              </a:rPr>
              <a:t>                             Server Mode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9965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Server Mode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19 September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Beam Instrumentation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EBCDD8-490A-4340-8AFB-91AE61DAC24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8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+mj-lt"/>
                <a:cs typeface="Courier New" pitchFamily="49" charset="0"/>
              </a:rPr>
              <a:t>Waits for measurement requests to be presented via MPM mailbox array</a:t>
            </a:r>
          </a:p>
          <a:p>
            <a:pPr lvl="1"/>
            <a:r>
              <a:rPr lang="en-US" dirty="0" smtClean="0">
                <a:latin typeface="+mj-lt"/>
                <a:cs typeface="Courier New" pitchFamily="49" charset="0"/>
              </a:rPr>
              <a:t>A protocol for requesting and honoring measurements is implemented in the mostly unused </a:t>
            </a:r>
            <a:r>
              <a:rPr lang="en-US" dirty="0" err="1" smtClean="0">
                <a:latin typeface="+mj-lt"/>
                <a:cs typeface="Courier New" pitchFamily="49" charset="0"/>
              </a:rPr>
              <a:t>CesrBPM</a:t>
            </a:r>
            <a:r>
              <a:rPr lang="en-US" dirty="0" smtClean="0">
                <a:latin typeface="+mj-lt"/>
                <a:cs typeface="Courier New" pitchFamily="49" charset="0"/>
              </a:rPr>
              <a:t> library.</a:t>
            </a:r>
          </a:p>
          <a:p>
            <a:pPr lvl="2"/>
            <a:r>
              <a:rPr lang="en-US" dirty="0" smtClean="0">
                <a:latin typeface="+mj-lt"/>
                <a:cs typeface="Courier New" pitchFamily="49" charset="0"/>
              </a:rPr>
              <a:t>Proper maintenance habits dictate that this measurement request protocol and implementation should be migrated into an existing CBPM II system library.</a:t>
            </a:r>
          </a:p>
          <a:p>
            <a:pPr lvl="2"/>
            <a:r>
              <a:rPr lang="en-US" dirty="0" smtClean="0">
                <a:latin typeface="+mj-lt"/>
                <a:cs typeface="Courier New" pitchFamily="49" charset="0"/>
              </a:rPr>
              <a:t>The </a:t>
            </a:r>
            <a:r>
              <a:rPr lang="en-US" dirty="0" err="1" smtClean="0">
                <a:latin typeface="+mj-lt"/>
                <a:cs typeface="Courier New" pitchFamily="49" charset="0"/>
              </a:rPr>
              <a:t>CesrBPM</a:t>
            </a:r>
            <a:r>
              <a:rPr lang="en-US" dirty="0" smtClean="0">
                <a:latin typeface="+mj-lt"/>
                <a:cs typeface="Courier New" pitchFamily="49" charset="0"/>
              </a:rPr>
              <a:t> library pulls in mountains of obsolete machinery and memory in addition to the simple measurement request mechanism.</a:t>
            </a:r>
          </a:p>
          <a:p>
            <a:pPr lvl="2"/>
            <a:r>
              <a:rPr lang="en-US" dirty="0" smtClean="0">
                <a:latin typeface="+mj-lt"/>
                <a:cs typeface="Courier New" pitchFamily="49" charset="0"/>
              </a:rPr>
              <a:t>This is kept around for measurement request support on VMS.  Should be done away with ASAP.</a:t>
            </a:r>
          </a:p>
          <a:p>
            <a:pPr lvl="2"/>
            <a:endParaRPr lang="en-US" dirty="0" smtClean="0">
              <a:latin typeface="+mj-lt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5898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Server Mode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19 September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Beam Instrumentation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EBCDD8-490A-4340-8AFB-91AE61DAC24C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8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+mj-lt"/>
                <a:cs typeface="Courier New" pitchFamily="49" charset="0"/>
              </a:rPr>
              <a:t>Measurement types available</a:t>
            </a:r>
          </a:p>
          <a:p>
            <a:pPr lvl="1"/>
            <a:r>
              <a:rPr lang="en-US" dirty="0" smtClean="0">
                <a:latin typeface="+mj-lt"/>
                <a:cs typeface="Courier New" pitchFamily="49" charset="0"/>
              </a:rPr>
              <a:t>“orbit” </a:t>
            </a:r>
          </a:p>
          <a:p>
            <a:pPr lvl="2"/>
            <a:r>
              <a:rPr lang="en-US" dirty="0">
                <a:latin typeface="+mj-lt"/>
                <a:cs typeface="Courier New" pitchFamily="49" charset="0"/>
              </a:rPr>
              <a:t>P</a:t>
            </a:r>
            <a:r>
              <a:rPr lang="en-US" dirty="0" smtClean="0">
                <a:latin typeface="+mj-lt"/>
                <a:cs typeface="Courier New" pitchFamily="49" charset="0"/>
              </a:rPr>
              <a:t>rovides average button values and positions calculated via geometric coefficients found in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BPM_DET_params.cfg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2"/>
            <a:r>
              <a:rPr lang="en-US" dirty="0" smtClean="0">
                <a:latin typeface="+mj-lt"/>
                <a:cs typeface="Courier New" pitchFamily="49" charset="0"/>
              </a:rPr>
              <a:t>Publishes values to MPM locations</a:t>
            </a:r>
          </a:p>
          <a:p>
            <a:pPr lvl="2"/>
            <a:r>
              <a:rPr lang="en-US" dirty="0" smtClean="0">
                <a:latin typeface="+mj-lt"/>
                <a:cs typeface="Courier New" pitchFamily="49" charset="0"/>
              </a:rPr>
              <a:t>Programs known to request this measurement</a:t>
            </a:r>
          </a:p>
          <a:p>
            <a:pPr lvl="3"/>
            <a:r>
              <a:rPr lang="en-US" dirty="0" err="1" smtClean="0">
                <a:latin typeface="+mj-lt"/>
                <a:cs typeface="Courier New" pitchFamily="49" charset="0"/>
              </a:rPr>
              <a:t>cesrv</a:t>
            </a:r>
            <a:endParaRPr lang="en-US" dirty="0" smtClean="0">
              <a:latin typeface="+mj-lt"/>
              <a:cs typeface="Courier New" pitchFamily="49" charset="0"/>
            </a:endParaRPr>
          </a:p>
          <a:p>
            <a:pPr lvl="3"/>
            <a:r>
              <a:rPr lang="en-US" dirty="0" err="1">
                <a:latin typeface="+mj-lt"/>
                <a:cs typeface="Courier New" pitchFamily="49" charset="0"/>
              </a:rPr>
              <a:t>o</a:t>
            </a:r>
            <a:r>
              <a:rPr lang="en-US" dirty="0" err="1" smtClean="0">
                <a:latin typeface="+mj-lt"/>
                <a:cs typeface="Courier New" pitchFamily="49" charset="0"/>
              </a:rPr>
              <a:t>rbmon</a:t>
            </a:r>
            <a:r>
              <a:rPr lang="en-US" dirty="0" smtClean="0">
                <a:latin typeface="+mj-lt"/>
                <a:cs typeface="Courier New" pitchFamily="49" charset="0"/>
              </a:rPr>
              <a:t> (a packaged </a:t>
            </a:r>
            <a:r>
              <a:rPr lang="en-US" dirty="0" err="1" smtClean="0">
                <a:latin typeface="+mj-lt"/>
                <a:cs typeface="Courier New" pitchFamily="49" charset="0"/>
              </a:rPr>
              <a:t>cesrv</a:t>
            </a:r>
            <a:r>
              <a:rPr lang="en-US" dirty="0" smtClean="0">
                <a:latin typeface="+mj-lt"/>
                <a:cs typeface="Courier New" pitchFamily="49" charset="0"/>
              </a:rPr>
              <a:t>)</a:t>
            </a:r>
          </a:p>
          <a:p>
            <a:pPr lvl="3"/>
            <a:r>
              <a:rPr lang="en-US" dirty="0" smtClean="0">
                <a:latin typeface="+mj-lt"/>
                <a:cs typeface="Courier New" pitchFamily="49" charset="0"/>
              </a:rPr>
              <a:t>“orbit”?</a:t>
            </a:r>
          </a:p>
        </p:txBody>
      </p:sp>
    </p:spTree>
    <p:extLst>
      <p:ext uri="{BB962C8B-B14F-4D97-AF65-F5344CB8AC3E}">
        <p14:creationId xmlns:p14="http://schemas.microsoft.com/office/powerpoint/2010/main" val="1281088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Server Mode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19 September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Beam Instrumentation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EBCDD8-490A-4340-8AFB-91AE61DAC24C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8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+mj-lt"/>
                <a:cs typeface="Courier New" pitchFamily="49" charset="0"/>
              </a:rPr>
              <a:t>Measurement types available</a:t>
            </a:r>
          </a:p>
          <a:p>
            <a:pPr lvl="1"/>
            <a:r>
              <a:rPr lang="en-US" dirty="0" smtClean="0">
                <a:latin typeface="+mj-lt"/>
                <a:cs typeface="Courier New" pitchFamily="49" charset="0"/>
              </a:rPr>
              <a:t>“turn-by-turn (TBT)”</a:t>
            </a:r>
          </a:p>
          <a:p>
            <a:pPr lvl="2"/>
            <a:r>
              <a:rPr lang="en-US" dirty="0" smtClean="0">
                <a:latin typeface="+mj-lt"/>
                <a:cs typeface="Courier New" pitchFamily="49" charset="0"/>
              </a:rPr>
              <a:t>Produces one “RD” data file per active server</a:t>
            </a:r>
          </a:p>
          <a:p>
            <a:pPr lvl="2"/>
            <a:r>
              <a:rPr lang="en-US" dirty="0" smtClean="0">
                <a:latin typeface="+mj-lt"/>
                <a:cs typeface="Courier New" pitchFamily="49" charset="0"/>
              </a:rPr>
              <a:t>Programs known to request this measurement</a:t>
            </a:r>
          </a:p>
          <a:p>
            <a:pPr lvl="3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cbpm_tbt_positrons</a:t>
            </a:r>
            <a:r>
              <a:rPr lang="en-US" dirty="0" smtClean="0">
                <a:latin typeface="+mj-lt"/>
                <a:cs typeface="Courier New" pitchFamily="49" charset="0"/>
              </a:rPr>
              <a:t> /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cbpm_tbt_electrons</a:t>
            </a:r>
            <a:r>
              <a:rPr lang="en-US" dirty="0" smtClean="0">
                <a:latin typeface="+mj-lt"/>
                <a:cs typeface="Courier New" pitchFamily="49" charset="0"/>
              </a:rPr>
              <a:t> (VMS only)</a:t>
            </a:r>
          </a:p>
          <a:p>
            <a:pPr lvl="4"/>
            <a:r>
              <a:rPr lang="en-US" dirty="0" smtClean="0">
                <a:latin typeface="+mj-lt"/>
                <a:cs typeface="Courier New" pitchFamily="49" charset="0"/>
              </a:rPr>
              <a:t>Actually a DCL wrapper script around a program built using the </a:t>
            </a:r>
            <a:r>
              <a:rPr lang="en-US" dirty="0" err="1" smtClean="0">
                <a:latin typeface="+mj-lt"/>
                <a:cs typeface="Courier New" pitchFamily="49" charset="0"/>
              </a:rPr>
              <a:t>CesrBPM</a:t>
            </a:r>
            <a:r>
              <a:rPr lang="en-US" dirty="0" smtClean="0">
                <a:latin typeface="+mj-lt"/>
                <a:cs typeface="Courier New" pitchFamily="49" charset="0"/>
              </a:rPr>
              <a:t> library on VMS.</a:t>
            </a:r>
          </a:p>
          <a:p>
            <a:pPr lvl="4"/>
            <a:r>
              <a:rPr lang="en-US" dirty="0" smtClean="0">
                <a:latin typeface="+mj-lt"/>
                <a:cs typeface="Courier New" pitchFamily="49" charset="0"/>
              </a:rPr>
              <a:t>No idea where the source to this program lives</a:t>
            </a:r>
            <a:endParaRPr lang="en-US" dirty="0">
              <a:latin typeface="+mj-lt"/>
              <a:cs typeface="Courier New" pitchFamily="49" charset="0"/>
            </a:endParaRPr>
          </a:p>
          <a:p>
            <a:pPr lvl="2"/>
            <a:r>
              <a:rPr lang="en-US" dirty="0" smtClean="0">
                <a:latin typeface="+mj-lt"/>
                <a:cs typeface="Courier New" pitchFamily="49" charset="0"/>
              </a:rPr>
              <a:t>NOTE: Active servers will honor the last predefined bunch pattern installed via the command</a:t>
            </a:r>
            <a:br>
              <a:rPr lang="en-US" dirty="0" smtClean="0">
                <a:latin typeface="+mj-lt"/>
                <a:cs typeface="Courier New" pitchFamily="49" charset="0"/>
              </a:rPr>
            </a:br>
            <a:r>
              <a:rPr lang="en-US" dirty="0" smtClean="0">
                <a:latin typeface="+mj-lt"/>
                <a:cs typeface="Courier New" pitchFamily="49" charset="0"/>
              </a:rPr>
              <a:t>   38) Install Turn-By-Turn Bunch Pattern</a:t>
            </a:r>
          </a:p>
          <a:p>
            <a:pPr marL="914400" lvl="2" indent="0">
              <a:buNone/>
            </a:pPr>
            <a:r>
              <a:rPr lang="en-US" dirty="0" smtClean="0">
                <a:latin typeface="+mj-lt"/>
                <a:cs typeface="Courier New" pitchFamily="49" charset="0"/>
              </a:rPr>
              <a:t>Depending on the timing setup, this may control species.</a:t>
            </a:r>
          </a:p>
          <a:p>
            <a:pPr marL="914400" lvl="2" indent="0">
              <a:buNone/>
            </a:pPr>
            <a:r>
              <a:rPr lang="en-US" dirty="0" smtClean="0">
                <a:latin typeface="+mj-lt"/>
                <a:cs typeface="Courier New" pitchFamily="49" charset="0"/>
              </a:rPr>
              <a:t>A new implementation and protocol for use is needed as this is prone to user error.</a:t>
            </a:r>
          </a:p>
          <a:p>
            <a:pPr lvl="2"/>
            <a:endParaRPr lang="en-US" dirty="0" smtClean="0">
              <a:latin typeface="+mj-lt"/>
              <a:cs typeface="Courier New" pitchFamily="49" charset="0"/>
            </a:endParaRPr>
          </a:p>
          <a:p>
            <a:pPr marL="2286000" lvl="5" indent="0">
              <a:buNone/>
            </a:pPr>
            <a:endParaRPr lang="en-US" dirty="0" smtClean="0">
              <a:latin typeface="+mj-lt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9330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Server Mode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19 September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Beam Instrumentation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EBCDD8-490A-4340-8AFB-91AE61DAC24C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8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+mj-lt"/>
                <a:cs typeface="Courier New" pitchFamily="49" charset="0"/>
              </a:rPr>
              <a:t>Measurement types available</a:t>
            </a:r>
          </a:p>
          <a:p>
            <a:pPr lvl="1"/>
            <a:r>
              <a:rPr lang="en-US" dirty="0" err="1" smtClean="0">
                <a:latin typeface="+mj-lt"/>
                <a:cs typeface="Courier New" pitchFamily="49" charset="0"/>
              </a:rPr>
              <a:t>Betatron</a:t>
            </a:r>
            <a:r>
              <a:rPr lang="en-US" dirty="0" smtClean="0">
                <a:latin typeface="+mj-lt"/>
                <a:cs typeface="Courier New" pitchFamily="49" charset="0"/>
              </a:rPr>
              <a:t> phase measurement</a:t>
            </a:r>
          </a:p>
          <a:p>
            <a:pPr lvl="2"/>
            <a:r>
              <a:rPr lang="en-US" dirty="0" smtClean="0">
                <a:latin typeface="+mj-lt"/>
                <a:cs typeface="Courier New" pitchFamily="49" charset="0"/>
              </a:rPr>
              <a:t>Publishes phase-related and amplitude-related values to MPM</a:t>
            </a:r>
          </a:p>
          <a:p>
            <a:pPr lvl="2"/>
            <a:r>
              <a:rPr lang="en-US" dirty="0" smtClean="0">
                <a:latin typeface="+mj-lt"/>
                <a:cs typeface="Courier New" pitchFamily="49" charset="0"/>
              </a:rPr>
              <a:t>Programs known to request this measurement</a:t>
            </a:r>
          </a:p>
          <a:p>
            <a:pPr lvl="3"/>
            <a:r>
              <a:rPr lang="en-US" dirty="0" err="1">
                <a:latin typeface="Courier New" pitchFamily="49" charset="0"/>
                <a:cs typeface="Courier New" pitchFamily="49" charset="0"/>
              </a:rPr>
              <a:t>c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esrv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3"/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2286000" lvl="5" indent="0">
              <a:buNone/>
            </a:pPr>
            <a:endParaRPr lang="en-US" dirty="0" smtClean="0">
              <a:latin typeface="+mj-lt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6324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Server Mode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19 September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Beam Instrumentation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EBCDD8-490A-4340-8AFB-91AE61DAC24C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8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+mj-lt"/>
                <a:cs typeface="Courier New" pitchFamily="49" charset="0"/>
              </a:rPr>
              <a:t>Measurement types available</a:t>
            </a:r>
          </a:p>
          <a:p>
            <a:pPr lvl="1"/>
            <a:r>
              <a:rPr lang="en-US" dirty="0" smtClean="0">
                <a:latin typeface="+mj-lt"/>
                <a:cs typeface="Courier New" pitchFamily="49" charset="0"/>
              </a:rPr>
              <a:t>Pedestal acquisition</a:t>
            </a:r>
          </a:p>
          <a:p>
            <a:pPr lvl="2"/>
            <a:r>
              <a:rPr lang="en-US" dirty="0" smtClean="0">
                <a:latin typeface="+mj-lt"/>
                <a:cs typeface="Courier New" pitchFamily="49" charset="0"/>
              </a:rPr>
              <a:t>Acquires new pedestal values for all timing setups supported by the instrument.</a:t>
            </a:r>
          </a:p>
          <a:p>
            <a:pPr lvl="2"/>
            <a:r>
              <a:rPr lang="en-US" dirty="0" smtClean="0">
                <a:latin typeface="+mj-lt"/>
                <a:cs typeface="Courier New" pitchFamily="49" charset="0"/>
              </a:rPr>
              <a:t>Does not save to disk</a:t>
            </a:r>
          </a:p>
          <a:p>
            <a:pPr lvl="2"/>
            <a:r>
              <a:rPr lang="en-US" dirty="0" smtClean="0">
                <a:latin typeface="+mj-lt"/>
                <a:cs typeface="Courier New" pitchFamily="49" charset="0"/>
              </a:rPr>
              <a:t>Programs known to request this measurement</a:t>
            </a:r>
          </a:p>
          <a:p>
            <a:pPr lvl="3"/>
            <a:r>
              <a:rPr lang="en-US" dirty="0" smtClean="0">
                <a:latin typeface="+mj-lt"/>
                <a:cs typeface="Courier New" pitchFamily="49" charset="0"/>
              </a:rPr>
              <a:t>none</a:t>
            </a:r>
          </a:p>
          <a:p>
            <a:pPr lvl="3"/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2286000" lvl="5" indent="0">
              <a:buNone/>
            </a:pPr>
            <a:endParaRPr lang="en-US" dirty="0" smtClean="0">
              <a:latin typeface="+mj-lt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3036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Server Mode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19 September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Beam Instrumentation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EBCDD8-490A-4340-8AFB-91AE61DAC24C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8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+mj-lt"/>
                <a:cs typeface="Courier New" pitchFamily="49" charset="0"/>
              </a:rPr>
              <a:t>Measurement types available</a:t>
            </a:r>
          </a:p>
          <a:p>
            <a:pPr lvl="1"/>
            <a:r>
              <a:rPr lang="en-US" dirty="0" smtClean="0">
                <a:latin typeface="+mj-lt"/>
                <a:cs typeface="Courier New" pitchFamily="49" charset="0"/>
              </a:rPr>
              <a:t>Time scan (auto time)</a:t>
            </a:r>
          </a:p>
          <a:p>
            <a:pPr lvl="2"/>
            <a:r>
              <a:rPr lang="en-US" dirty="0" smtClean="0">
                <a:latin typeface="+mj-lt"/>
                <a:cs typeface="Courier New" pitchFamily="49" charset="0"/>
              </a:rPr>
              <a:t>Acquires updated delay </a:t>
            </a:r>
            <a:r>
              <a:rPr lang="en-US" dirty="0" err="1" smtClean="0">
                <a:latin typeface="+mj-lt"/>
                <a:cs typeface="Courier New" pitchFamily="49" charset="0"/>
              </a:rPr>
              <a:t>paramters</a:t>
            </a:r>
            <a:r>
              <a:rPr lang="en-US" dirty="0" smtClean="0">
                <a:latin typeface="+mj-lt"/>
                <a:cs typeface="Courier New" pitchFamily="49" charset="0"/>
              </a:rPr>
              <a:t> for the </a:t>
            </a:r>
            <a:r>
              <a:rPr lang="en-US" u="sng" dirty="0" smtClean="0">
                <a:latin typeface="+mj-lt"/>
                <a:cs typeface="Courier New" pitchFamily="49" charset="0"/>
              </a:rPr>
              <a:t>currently active </a:t>
            </a:r>
            <a:r>
              <a:rPr lang="en-US" dirty="0" smtClean="0">
                <a:latin typeface="+mj-lt"/>
                <a:cs typeface="Courier New" pitchFamily="49" charset="0"/>
              </a:rPr>
              <a:t>timing setup</a:t>
            </a:r>
          </a:p>
          <a:p>
            <a:pPr lvl="2"/>
            <a:r>
              <a:rPr lang="en-US" dirty="0" smtClean="0">
                <a:latin typeface="+mj-lt"/>
                <a:cs typeface="Courier New" pitchFamily="49" charset="0"/>
              </a:rPr>
              <a:t>Does not save to disk</a:t>
            </a:r>
          </a:p>
          <a:p>
            <a:pPr lvl="2"/>
            <a:r>
              <a:rPr lang="en-US" dirty="0" smtClean="0">
                <a:latin typeface="+mj-lt"/>
                <a:cs typeface="Courier New" pitchFamily="49" charset="0"/>
              </a:rPr>
              <a:t>Programs known to request this measurement</a:t>
            </a:r>
          </a:p>
          <a:p>
            <a:pPr lvl="3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cbpm_adjust_times</a:t>
            </a:r>
            <a:r>
              <a:rPr lang="en-US" dirty="0" smtClean="0">
                <a:latin typeface="+mj-lt"/>
                <a:cs typeface="Courier New" pitchFamily="49" charset="0"/>
              </a:rPr>
              <a:t> (VMS only)</a:t>
            </a:r>
          </a:p>
          <a:p>
            <a:pPr lvl="3"/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2286000" lvl="5" indent="0">
              <a:buNone/>
            </a:pPr>
            <a:endParaRPr lang="en-US" dirty="0" smtClean="0">
              <a:latin typeface="+mj-lt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4777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19 September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Beam Instrumentation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EBCDD8-490A-4340-8AFB-91AE61DAC24C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8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>
              <a:latin typeface="+mj-lt"/>
              <a:cs typeface="Courier New" pitchFamily="49" charset="0"/>
            </a:endParaRPr>
          </a:p>
          <a:p>
            <a:pPr marL="0" indent="0">
              <a:buNone/>
            </a:pPr>
            <a:endParaRPr lang="en-US" dirty="0">
              <a:latin typeface="+mj-lt"/>
              <a:cs typeface="Courier New" pitchFamily="49" charset="0"/>
            </a:endParaRPr>
          </a:p>
          <a:p>
            <a:pPr marL="0" indent="0">
              <a:buNone/>
            </a:pPr>
            <a:endParaRPr lang="en-US" dirty="0" smtClean="0">
              <a:latin typeface="+mj-lt"/>
              <a:cs typeface="Courier New" pitchFamily="49" charset="0"/>
            </a:endParaRPr>
          </a:p>
          <a:p>
            <a:pPr marL="0" indent="0">
              <a:buNone/>
            </a:pPr>
            <a:endParaRPr lang="en-US" dirty="0">
              <a:latin typeface="+mj-lt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+mj-lt"/>
                <a:cs typeface="Courier New" pitchFamily="49" charset="0"/>
              </a:rPr>
              <a:t>                          Interactive Mode</a:t>
            </a:r>
          </a:p>
          <a:p>
            <a:pPr marL="2286000" lvl="5" indent="0">
              <a:buNone/>
            </a:pPr>
            <a:endParaRPr lang="en-US" dirty="0" smtClean="0">
              <a:latin typeface="+mj-lt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1403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Interactive (Menu) Mode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19 September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Beam Instrumentation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EBCDD8-490A-4340-8AFB-91AE61DAC24C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8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+mj-lt"/>
                <a:cs typeface="Courier New" pitchFamily="49" charset="0"/>
              </a:rPr>
              <a:t>Calibration, and maintenance, and testing commands</a:t>
            </a:r>
          </a:p>
          <a:p>
            <a:pPr lvl="1"/>
            <a:r>
              <a:rPr lang="en-US" dirty="0" smtClean="0">
                <a:latin typeface="+mj-lt"/>
                <a:cs typeface="Courier New" pitchFamily="49" charset="0"/>
              </a:rPr>
              <a:t>3) test data buffers</a:t>
            </a:r>
          </a:p>
          <a:p>
            <a:pPr lvl="2"/>
            <a:r>
              <a:rPr lang="en-US" dirty="0" smtClean="0">
                <a:latin typeface="+mj-lt"/>
                <a:cs typeface="Courier New" pitchFamily="49" charset="0"/>
              </a:rPr>
              <a:t>Useful for determining if the instrument’s DSP is operating correctly</a:t>
            </a:r>
          </a:p>
          <a:p>
            <a:pPr lvl="1"/>
            <a:r>
              <a:rPr lang="en-US" dirty="0" smtClean="0">
                <a:latin typeface="+mj-lt"/>
                <a:cs typeface="Courier New" pitchFamily="49" charset="0"/>
              </a:rPr>
              <a:t>4) get turn by turn data</a:t>
            </a:r>
          </a:p>
          <a:p>
            <a:pPr lvl="2"/>
            <a:r>
              <a:rPr lang="en-US" dirty="0" smtClean="0">
                <a:latin typeface="+mj-lt"/>
                <a:cs typeface="Courier New" pitchFamily="49" charset="0"/>
              </a:rPr>
              <a:t>A manually requested TBT acquisition with more flexibility in requested parameters than server mode provides</a:t>
            </a:r>
          </a:p>
          <a:p>
            <a:pPr lvl="1"/>
            <a:r>
              <a:rPr lang="en-US" dirty="0" smtClean="0">
                <a:latin typeface="+mj-lt"/>
                <a:cs typeface="Courier New" pitchFamily="49" charset="0"/>
              </a:rPr>
              <a:t>9) save timing parameters</a:t>
            </a:r>
          </a:p>
          <a:p>
            <a:pPr lvl="2"/>
            <a:r>
              <a:rPr lang="en-US" dirty="0" smtClean="0">
                <a:latin typeface="+mj-lt"/>
                <a:cs typeface="Courier New" pitchFamily="49" charset="0"/>
              </a:rPr>
              <a:t>Writes all locally cached timing parameters to a temporary file for possible review</a:t>
            </a:r>
          </a:p>
          <a:p>
            <a:pPr lvl="1"/>
            <a:r>
              <a:rPr lang="en-US" dirty="0" smtClean="0">
                <a:latin typeface="+mj-lt"/>
                <a:cs typeface="Courier New" pitchFamily="49" charset="0"/>
              </a:rPr>
              <a:t>10) save pedestal parameters</a:t>
            </a:r>
          </a:p>
          <a:p>
            <a:pPr lvl="2"/>
            <a:r>
              <a:rPr lang="en-US" dirty="0" smtClean="0">
                <a:latin typeface="+mj-lt"/>
                <a:cs typeface="Courier New" pitchFamily="49" charset="0"/>
              </a:rPr>
              <a:t>Does the same for locally cached pedestal values</a:t>
            </a:r>
          </a:p>
        </p:txBody>
      </p:sp>
    </p:spTree>
    <p:extLst>
      <p:ext uri="{BB962C8B-B14F-4D97-AF65-F5344CB8AC3E}">
        <p14:creationId xmlns:p14="http://schemas.microsoft.com/office/powerpoint/2010/main" val="3175898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Interactive (Menu) Mode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19 September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Beam Instrumentation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EBCDD8-490A-4340-8AFB-91AE61DAC24C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8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+mj-lt"/>
                <a:cs typeface="Courier New" pitchFamily="49" charset="0"/>
              </a:rPr>
              <a:t>Calibration, and maintenance, and testing commands</a:t>
            </a:r>
          </a:p>
          <a:p>
            <a:pPr lvl="1"/>
            <a:r>
              <a:rPr lang="en-US" dirty="0" smtClean="0">
                <a:latin typeface="+mj-lt"/>
                <a:cs typeface="Courier New" pitchFamily="49" charset="0"/>
              </a:rPr>
              <a:t>11) time scan</a:t>
            </a:r>
          </a:p>
          <a:p>
            <a:pPr lvl="2"/>
            <a:r>
              <a:rPr lang="en-US" dirty="0" smtClean="0">
                <a:latin typeface="+mj-lt"/>
                <a:cs typeface="Courier New" pitchFamily="49" charset="0"/>
              </a:rPr>
              <a:t>Prompts for several options</a:t>
            </a:r>
            <a:r>
              <a:rPr lang="en-US" dirty="0">
                <a:latin typeface="+mj-lt"/>
                <a:cs typeface="Courier New" pitchFamily="49" charset="0"/>
              </a:rPr>
              <a:t> </a:t>
            </a:r>
            <a:r>
              <a:rPr lang="en-US" dirty="0" smtClean="0">
                <a:latin typeface="+mj-lt"/>
                <a:cs typeface="Courier New" pitchFamily="49" charset="0"/>
              </a:rPr>
              <a:t>allowing adjustment of delay values to optimize signal sampling</a:t>
            </a:r>
          </a:p>
          <a:p>
            <a:pPr lvl="2"/>
            <a:r>
              <a:rPr lang="en-US" dirty="0" smtClean="0">
                <a:latin typeface="+mj-lt"/>
                <a:cs typeface="Courier New" pitchFamily="49" charset="0"/>
              </a:rPr>
              <a:t>Allows for plotting of waveforms found in a given bunch slot</a:t>
            </a:r>
          </a:p>
          <a:p>
            <a:pPr lvl="1"/>
            <a:r>
              <a:rPr lang="en-US" dirty="0" smtClean="0">
                <a:latin typeface="+mj-lt"/>
                <a:cs typeface="Courier New" pitchFamily="49" charset="0"/>
              </a:rPr>
              <a:t>14) reread parameter files</a:t>
            </a:r>
          </a:p>
          <a:p>
            <a:pPr lvl="2"/>
            <a:r>
              <a:rPr lang="en-US" dirty="0" smtClean="0">
                <a:latin typeface="+mj-lt"/>
                <a:cs typeface="Courier New" pitchFamily="49" charset="0"/>
              </a:rPr>
              <a:t>Replace cached delay, pedestal, and gain parameters with those from disk and push to all active instruments</a:t>
            </a:r>
          </a:p>
          <a:p>
            <a:pPr lvl="1"/>
            <a:r>
              <a:rPr lang="en-US" dirty="0" smtClean="0">
                <a:latin typeface="+mj-lt"/>
                <a:cs typeface="Courier New" pitchFamily="49" charset="0"/>
              </a:rPr>
              <a:t>15) select active instruments</a:t>
            </a:r>
          </a:p>
          <a:p>
            <a:pPr lvl="2"/>
            <a:r>
              <a:rPr lang="en-US" dirty="0" smtClean="0">
                <a:latin typeface="+mj-lt"/>
                <a:cs typeface="Courier New" pitchFamily="49" charset="0"/>
              </a:rPr>
              <a:t>Allow selection of specific instruments to obey future commands</a:t>
            </a:r>
          </a:p>
        </p:txBody>
      </p:sp>
    </p:spTree>
    <p:extLst>
      <p:ext uri="{BB962C8B-B14F-4D97-AF65-F5344CB8AC3E}">
        <p14:creationId xmlns:p14="http://schemas.microsoft.com/office/powerpoint/2010/main" val="2957515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based in:                              $CESR_ONLINE </a:t>
            </a:r>
            <a:r>
              <a:rPr lang="en-US" dirty="0"/>
              <a:t>(/</a:t>
            </a:r>
            <a:r>
              <a:rPr lang="en-US" dirty="0" err="1" smtClean="0"/>
              <a:t>nfs</a:t>
            </a:r>
            <a:r>
              <a:rPr lang="en-US" dirty="0" smtClean="0"/>
              <a:t>/</a:t>
            </a:r>
            <a:r>
              <a:rPr lang="en-US" dirty="0" err="1" smtClean="0"/>
              <a:t>cesr</a:t>
            </a:r>
            <a:r>
              <a:rPr lang="en-US" dirty="0" smtClean="0"/>
              <a:t>/online/CBPM)</a:t>
            </a:r>
          </a:p>
          <a:p>
            <a:pPr lvl="1"/>
            <a:r>
              <a:rPr lang="en-US" dirty="0" smtClean="0"/>
              <a:t>/</a:t>
            </a:r>
            <a:r>
              <a:rPr lang="en-US" dirty="0" err="1" smtClean="0"/>
              <a:t>instr</a:t>
            </a:r>
            <a:endParaRPr lang="en-US" dirty="0" smtClean="0"/>
          </a:p>
          <a:p>
            <a:pPr lvl="2"/>
            <a:r>
              <a:rPr lang="en-US" dirty="0" smtClean="0"/>
              <a:t>/allocation</a:t>
            </a:r>
            <a:endParaRPr lang="en-US" dirty="0"/>
          </a:p>
          <a:p>
            <a:pPr lvl="2"/>
            <a:r>
              <a:rPr lang="en-US" dirty="0" smtClean="0"/>
              <a:t>/</a:t>
            </a:r>
            <a:r>
              <a:rPr lang="en-US" dirty="0" err="1" smtClean="0"/>
              <a:t>config</a:t>
            </a:r>
            <a:endParaRPr lang="en-US" dirty="0"/>
          </a:p>
          <a:p>
            <a:pPr lvl="2"/>
            <a:r>
              <a:rPr lang="en-US" dirty="0" smtClean="0"/>
              <a:t>/ops</a:t>
            </a:r>
          </a:p>
          <a:p>
            <a:pPr lvl="2"/>
            <a:r>
              <a:rPr lang="en-US" dirty="0" smtClean="0"/>
              <a:t>/log/CBPM</a:t>
            </a:r>
          </a:p>
          <a:p>
            <a:pPr lvl="1"/>
            <a:r>
              <a:rPr lang="en-US" dirty="0" smtClean="0"/>
              <a:t>/</a:t>
            </a:r>
            <a:r>
              <a:rPr lang="en-US" dirty="0" err="1" smtClean="0"/>
              <a:t>acc_control</a:t>
            </a:r>
            <a:endParaRPr lang="en-US" dirty="0" smtClean="0"/>
          </a:p>
          <a:p>
            <a:pPr lvl="2"/>
            <a:r>
              <a:rPr lang="en-US" dirty="0" smtClean="0"/>
              <a:t>/bin</a:t>
            </a:r>
            <a:endParaRPr lang="en-US" dirty="0"/>
          </a:p>
          <a:p>
            <a:pPr lvl="3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Locations Of Key Components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19 September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Beam Instrumentation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EBCDD8-490A-4340-8AFB-91AE61DAC24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179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Interactive (Menu) Mode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19 September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Beam Instrumentation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EBCDD8-490A-4340-8AFB-91AE61DAC24C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8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+mj-lt"/>
                <a:cs typeface="Courier New" pitchFamily="49" charset="0"/>
              </a:rPr>
              <a:t>Calibration, and maintenance, and testing commands</a:t>
            </a:r>
          </a:p>
          <a:p>
            <a:pPr lvl="1"/>
            <a:r>
              <a:rPr lang="en-US" dirty="0" smtClean="0">
                <a:latin typeface="+mj-lt"/>
                <a:cs typeface="Courier New" pitchFamily="49" charset="0"/>
              </a:rPr>
              <a:t>17) enter server mode</a:t>
            </a:r>
          </a:p>
          <a:p>
            <a:pPr lvl="2"/>
            <a:r>
              <a:rPr lang="en-US" dirty="0" smtClean="0">
                <a:latin typeface="+mj-lt"/>
                <a:cs typeface="Courier New" pitchFamily="49" charset="0"/>
              </a:rPr>
              <a:t>Does what it says on the tin</a:t>
            </a:r>
          </a:p>
          <a:p>
            <a:pPr lvl="2"/>
            <a:r>
              <a:rPr lang="en-US" dirty="0" smtClean="0">
                <a:latin typeface="+mj-lt"/>
                <a:cs typeface="Courier New" pitchFamily="49" charset="0"/>
              </a:rPr>
              <a:t>&lt;CTRL&gt;&lt;C&gt; breaks out of server mode back to menu</a:t>
            </a:r>
          </a:p>
          <a:p>
            <a:pPr lvl="1"/>
            <a:r>
              <a:rPr lang="en-US" dirty="0" smtClean="0">
                <a:latin typeface="+mj-lt"/>
                <a:cs typeface="Courier New" pitchFamily="49" charset="0"/>
              </a:rPr>
              <a:t>19) acquire pedestals</a:t>
            </a:r>
          </a:p>
          <a:p>
            <a:pPr lvl="2"/>
            <a:r>
              <a:rPr lang="en-US" dirty="0" smtClean="0">
                <a:latin typeface="+mj-lt"/>
                <a:cs typeface="Courier New" pitchFamily="49" charset="0"/>
              </a:rPr>
              <a:t>Intended to be run with no current in CESR</a:t>
            </a:r>
          </a:p>
          <a:p>
            <a:pPr lvl="2"/>
            <a:r>
              <a:rPr lang="en-US" dirty="0" smtClean="0">
                <a:latin typeface="+mj-lt"/>
                <a:cs typeface="Courier New" pitchFamily="49" charset="0"/>
              </a:rPr>
              <a:t>Acquires no-signal ADC value averages for all timing setups</a:t>
            </a:r>
          </a:p>
          <a:p>
            <a:pPr lvl="1"/>
            <a:r>
              <a:rPr lang="en-US" dirty="0" smtClean="0">
                <a:latin typeface="+mj-lt"/>
                <a:cs typeface="Courier New" pitchFamily="49" charset="0"/>
              </a:rPr>
              <a:t>20) dump raw data</a:t>
            </a:r>
          </a:p>
          <a:p>
            <a:pPr lvl="2"/>
            <a:r>
              <a:rPr lang="en-US" dirty="0" smtClean="0">
                <a:latin typeface="+mj-lt"/>
                <a:cs typeface="Courier New" pitchFamily="49" charset="0"/>
              </a:rPr>
              <a:t>Performs all actions normally taken in a TBT measurement, except acquisition of new values</a:t>
            </a:r>
          </a:p>
        </p:txBody>
      </p:sp>
    </p:spTree>
    <p:extLst>
      <p:ext uri="{BB962C8B-B14F-4D97-AF65-F5344CB8AC3E}">
        <p14:creationId xmlns:p14="http://schemas.microsoft.com/office/powerpoint/2010/main" val="1832284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Interactive (Menu) Mode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19 September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Beam Instrumentation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EBCDD8-490A-4340-8AFB-91AE61DAC24C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8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+mj-lt"/>
                <a:cs typeface="Courier New" pitchFamily="49" charset="0"/>
              </a:rPr>
              <a:t>Calibration, and maintenance, and testing commands</a:t>
            </a:r>
          </a:p>
          <a:p>
            <a:pPr lvl="1"/>
            <a:r>
              <a:rPr lang="en-US" dirty="0" smtClean="0">
                <a:latin typeface="+mj-lt"/>
                <a:cs typeface="Courier New" pitchFamily="49" charset="0"/>
              </a:rPr>
              <a:t>22) set timing setup</a:t>
            </a:r>
          </a:p>
          <a:p>
            <a:pPr lvl="2"/>
            <a:r>
              <a:rPr lang="en-US" dirty="0" smtClean="0">
                <a:latin typeface="+mj-lt"/>
                <a:cs typeface="Courier New" pitchFamily="49" charset="0"/>
              </a:rPr>
              <a:t>Changes the timing setup state of all instruments currently active</a:t>
            </a:r>
          </a:p>
          <a:p>
            <a:pPr lvl="2"/>
            <a:r>
              <a:rPr lang="en-US" dirty="0" smtClean="0">
                <a:latin typeface="+mj-lt"/>
                <a:cs typeface="Courier New" pitchFamily="49" charset="0"/>
              </a:rPr>
              <a:t>Causes delay values to be loaded into operational registers on active instruments</a:t>
            </a:r>
          </a:p>
          <a:p>
            <a:pPr lvl="1"/>
            <a:r>
              <a:rPr lang="en-US" dirty="0" smtClean="0">
                <a:latin typeface="+mj-lt"/>
                <a:cs typeface="Courier New" pitchFamily="49" charset="0"/>
              </a:rPr>
              <a:t>23) install updated parameters</a:t>
            </a:r>
          </a:p>
          <a:p>
            <a:pPr lvl="2"/>
            <a:r>
              <a:rPr lang="en-US" dirty="0" smtClean="0">
                <a:latin typeface="+mj-lt"/>
                <a:cs typeface="Courier New" pitchFamily="49" charset="0"/>
              </a:rPr>
              <a:t>Copy temporary parameter file created by save timing/save pedestal commands to master parameter file.</a:t>
            </a:r>
          </a:p>
          <a:p>
            <a:pPr lvl="1"/>
            <a:r>
              <a:rPr lang="en-US" dirty="0" smtClean="0">
                <a:latin typeface="+mj-lt"/>
                <a:cs typeface="Courier New" pitchFamily="49" charset="0"/>
              </a:rPr>
              <a:t>25) program flash</a:t>
            </a:r>
          </a:p>
          <a:p>
            <a:pPr lvl="2"/>
            <a:r>
              <a:rPr lang="en-US" dirty="0" smtClean="0">
                <a:latin typeface="+mj-lt"/>
                <a:cs typeface="Courier New" pitchFamily="49" charset="0"/>
              </a:rPr>
              <a:t>Installs the instrument code image specified in the application </a:t>
            </a:r>
            <a:r>
              <a:rPr lang="en-US" dirty="0" err="1" smtClean="0">
                <a:latin typeface="+mj-lt"/>
                <a:cs typeface="Courier New" pitchFamily="49" charset="0"/>
              </a:rPr>
              <a:t>config</a:t>
            </a:r>
            <a:r>
              <a:rPr lang="en-US" dirty="0" smtClean="0">
                <a:latin typeface="+mj-lt"/>
                <a:cs typeface="Courier New" pitchFamily="49" charset="0"/>
              </a:rPr>
              <a:t> file into all active instruments</a:t>
            </a:r>
          </a:p>
        </p:txBody>
      </p:sp>
    </p:spTree>
    <p:extLst>
      <p:ext uri="{BB962C8B-B14F-4D97-AF65-F5344CB8AC3E}">
        <p14:creationId xmlns:p14="http://schemas.microsoft.com/office/powerpoint/2010/main" val="3892750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Interactive (Menu) Mode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19 September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Beam Instrumentation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EBCDD8-490A-4340-8AFB-91AE61DAC24C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8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+mj-lt"/>
                <a:cs typeface="Courier New" pitchFamily="49" charset="0"/>
              </a:rPr>
              <a:t>Calibration, and maintenance, and testing commands</a:t>
            </a:r>
          </a:p>
          <a:p>
            <a:pPr lvl="1"/>
            <a:r>
              <a:rPr lang="en-US" dirty="0" smtClean="0">
                <a:latin typeface="+mj-lt"/>
                <a:cs typeface="Courier New" pitchFamily="49" charset="0"/>
              </a:rPr>
              <a:t>26) reset and </a:t>
            </a:r>
            <a:r>
              <a:rPr lang="en-US" dirty="0" err="1" smtClean="0">
                <a:latin typeface="+mj-lt"/>
                <a:cs typeface="Courier New" pitchFamily="49" charset="0"/>
              </a:rPr>
              <a:t>init</a:t>
            </a:r>
            <a:endParaRPr lang="en-US" dirty="0" smtClean="0">
              <a:latin typeface="+mj-lt"/>
              <a:cs typeface="Courier New" pitchFamily="49" charset="0"/>
            </a:endParaRPr>
          </a:p>
          <a:p>
            <a:pPr lvl="2"/>
            <a:r>
              <a:rPr lang="en-US" dirty="0" smtClean="0">
                <a:latin typeface="+mj-lt"/>
                <a:cs typeface="Courier New" pitchFamily="49" charset="0"/>
              </a:rPr>
              <a:t>Restart the instrument software via a DSP reset</a:t>
            </a:r>
          </a:p>
          <a:p>
            <a:pPr lvl="2"/>
            <a:r>
              <a:rPr lang="en-US" dirty="0" smtClean="0">
                <a:latin typeface="+mj-lt"/>
                <a:cs typeface="Courier New" pitchFamily="49" charset="0"/>
              </a:rPr>
              <a:t>Push all configuration information to instrument</a:t>
            </a:r>
          </a:p>
          <a:p>
            <a:pPr lvl="2"/>
            <a:r>
              <a:rPr lang="en-US" dirty="0" smtClean="0">
                <a:latin typeface="+mj-lt"/>
                <a:cs typeface="Courier New" pitchFamily="49" charset="0"/>
              </a:rPr>
              <a:t>Set timing setup to last known value</a:t>
            </a:r>
          </a:p>
          <a:p>
            <a:pPr lvl="1"/>
            <a:r>
              <a:rPr lang="en-US" dirty="0" smtClean="0">
                <a:latin typeface="+mj-lt"/>
                <a:cs typeface="Courier New" pitchFamily="49" charset="0"/>
              </a:rPr>
              <a:t>27) power cycle – reset and </a:t>
            </a:r>
            <a:r>
              <a:rPr lang="en-US" dirty="0" err="1" smtClean="0">
                <a:latin typeface="+mj-lt"/>
                <a:cs typeface="Courier New" pitchFamily="49" charset="0"/>
              </a:rPr>
              <a:t>init</a:t>
            </a:r>
            <a:endParaRPr lang="en-US" dirty="0" smtClean="0">
              <a:latin typeface="+mj-lt"/>
              <a:cs typeface="Courier New" pitchFamily="49" charset="0"/>
            </a:endParaRPr>
          </a:p>
          <a:p>
            <a:pPr lvl="2"/>
            <a:r>
              <a:rPr lang="en-US" dirty="0" smtClean="0">
                <a:latin typeface="+mj-lt"/>
                <a:cs typeface="Courier New" pitchFamily="49" charset="0"/>
              </a:rPr>
              <a:t>Perform a power cycle of individual </a:t>
            </a:r>
            <a:r>
              <a:rPr lang="en-US" dirty="0" err="1" smtClean="0">
                <a:latin typeface="+mj-lt"/>
                <a:cs typeface="Courier New" pitchFamily="49" charset="0"/>
              </a:rPr>
              <a:t>instruements</a:t>
            </a:r>
            <a:endParaRPr lang="en-US" dirty="0" smtClean="0">
              <a:latin typeface="+mj-lt"/>
              <a:cs typeface="Courier New" pitchFamily="49" charset="0"/>
            </a:endParaRPr>
          </a:p>
          <a:p>
            <a:pPr lvl="2"/>
            <a:r>
              <a:rPr lang="en-US" dirty="0" smtClean="0">
                <a:latin typeface="+mj-lt"/>
                <a:cs typeface="Courier New" pitchFamily="49" charset="0"/>
              </a:rPr>
              <a:t>Then perform the same actions as reset and </a:t>
            </a:r>
            <a:r>
              <a:rPr lang="en-US" dirty="0" err="1" smtClean="0">
                <a:latin typeface="+mj-lt"/>
                <a:cs typeface="Courier New" pitchFamily="49" charset="0"/>
              </a:rPr>
              <a:t>init</a:t>
            </a:r>
            <a:endParaRPr lang="en-US" dirty="0" smtClean="0">
              <a:latin typeface="+mj-lt"/>
              <a:cs typeface="Courier New" pitchFamily="49" charset="0"/>
            </a:endParaRPr>
          </a:p>
          <a:p>
            <a:pPr lvl="1"/>
            <a:r>
              <a:rPr lang="en-US" dirty="0" smtClean="0">
                <a:latin typeface="+mj-lt"/>
                <a:cs typeface="Courier New" pitchFamily="49" charset="0"/>
              </a:rPr>
              <a:t>28) time-in</a:t>
            </a:r>
          </a:p>
          <a:p>
            <a:pPr lvl="2"/>
            <a:r>
              <a:rPr lang="en-US" dirty="0" smtClean="0">
                <a:latin typeface="+mj-lt"/>
                <a:cs typeface="Courier New" pitchFamily="49" charset="0"/>
              </a:rPr>
              <a:t>Re-acquire all timing parameters from scratch on bunch 1 of the target species</a:t>
            </a:r>
          </a:p>
          <a:p>
            <a:pPr lvl="2"/>
            <a:r>
              <a:rPr lang="en-US" dirty="0" smtClean="0">
                <a:latin typeface="+mj-lt"/>
                <a:cs typeface="Courier New" pitchFamily="49" charset="0"/>
              </a:rPr>
              <a:t>Prompts for the timing setup to use</a:t>
            </a:r>
          </a:p>
        </p:txBody>
      </p:sp>
    </p:spTree>
    <p:extLst>
      <p:ext uri="{BB962C8B-B14F-4D97-AF65-F5344CB8AC3E}">
        <p14:creationId xmlns:p14="http://schemas.microsoft.com/office/powerpoint/2010/main" val="1107742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Interactive (Menu) Mode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19 September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Beam Instrumentation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EBCDD8-490A-4340-8AFB-91AE61DAC24C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8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+mj-lt"/>
                <a:cs typeface="Courier New" pitchFamily="49" charset="0"/>
              </a:rPr>
              <a:t>Calibration, and maintenance, and testing commands</a:t>
            </a:r>
          </a:p>
          <a:p>
            <a:pPr lvl="1"/>
            <a:r>
              <a:rPr lang="en-US" dirty="0" smtClean="0">
                <a:latin typeface="+mj-lt"/>
                <a:cs typeface="Courier New" pitchFamily="49" charset="0"/>
              </a:rPr>
              <a:t>30) apply gain mapping corrections</a:t>
            </a:r>
          </a:p>
          <a:p>
            <a:pPr lvl="2"/>
            <a:r>
              <a:rPr lang="en-US" dirty="0" smtClean="0">
                <a:latin typeface="+mj-lt"/>
                <a:cs typeface="Courier New" pitchFamily="49" charset="0"/>
              </a:rPr>
              <a:t>Read tables provided in the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gain_cal_mapping.in</a:t>
            </a:r>
            <a:r>
              <a:rPr lang="en-US" dirty="0" smtClean="0">
                <a:latin typeface="+mj-lt"/>
                <a:cs typeface="Courier New" pitchFamily="49" charset="0"/>
              </a:rPr>
              <a:t> file and apply them according to the method specified in the header of that file. (absolute or multiplicative)</a:t>
            </a:r>
          </a:p>
          <a:p>
            <a:pPr lvl="2"/>
            <a:r>
              <a:rPr lang="en-US" dirty="0" err="1">
                <a:latin typeface="Courier New" pitchFamily="49" charset="0"/>
                <a:cs typeface="Courier New" pitchFamily="49" charset="0"/>
              </a:rPr>
              <a:t>g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ain_cal_mapping.in</a:t>
            </a:r>
            <a:r>
              <a:rPr lang="en-US" dirty="0" err="1" smtClean="0">
                <a:latin typeface="+mj-lt"/>
                <a:cs typeface="Courier New" pitchFamily="49" charset="0"/>
              </a:rPr>
              <a:t>’s</a:t>
            </a:r>
            <a:r>
              <a:rPr lang="en-US" dirty="0" smtClean="0">
                <a:latin typeface="+mj-lt"/>
                <a:cs typeface="Courier New" pitchFamily="49" charset="0"/>
              </a:rPr>
              <a:t> contents must be copied from the output directory of </a:t>
            </a:r>
            <a:r>
              <a:rPr lang="en-US" dirty="0" err="1" smtClean="0">
                <a:latin typeface="+mj-lt"/>
                <a:cs typeface="Courier New" pitchFamily="49" charset="0"/>
              </a:rPr>
              <a:t>BPM_tbt_gain</a:t>
            </a:r>
            <a:r>
              <a:rPr lang="en-US" dirty="0" smtClean="0">
                <a:latin typeface="+mj-lt"/>
                <a:cs typeface="Courier New" pitchFamily="49" charset="0"/>
              </a:rPr>
              <a:t> software after its use.</a:t>
            </a:r>
          </a:p>
          <a:p>
            <a:pPr lvl="1"/>
            <a:r>
              <a:rPr lang="en-US" dirty="0" smtClean="0">
                <a:latin typeface="+mj-lt"/>
                <a:cs typeface="Courier New" pitchFamily="49" charset="0"/>
              </a:rPr>
              <a:t>31) compose bunch pattern</a:t>
            </a:r>
          </a:p>
          <a:p>
            <a:pPr lvl="2"/>
            <a:r>
              <a:rPr lang="en-US" dirty="0" smtClean="0">
                <a:latin typeface="+mj-lt"/>
                <a:cs typeface="Courier New" pitchFamily="49" charset="0"/>
              </a:rPr>
              <a:t>Displays a GUI for composing and saving to disk a custom bunch pattern for use in any timing setup</a:t>
            </a:r>
          </a:p>
          <a:p>
            <a:pPr marL="457200" lvl="1" indent="0"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9641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Interactive (Menu) Mode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19 September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Beam Instrumentation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EBCDD8-490A-4340-8AFB-91AE61DAC24C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8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+mj-lt"/>
                <a:cs typeface="Courier New" pitchFamily="49" charset="0"/>
              </a:rPr>
              <a:t>Calibration, and maintenance, and testing commands</a:t>
            </a:r>
          </a:p>
          <a:p>
            <a:pPr lvl="1"/>
            <a:r>
              <a:rPr lang="en-US" dirty="0" smtClean="0">
                <a:latin typeface="+mj-lt"/>
                <a:cs typeface="Courier New" pitchFamily="49" charset="0"/>
              </a:rPr>
              <a:t>36) exit</a:t>
            </a:r>
          </a:p>
          <a:p>
            <a:pPr lvl="2"/>
            <a:r>
              <a:rPr lang="en-US" dirty="0" smtClean="0">
                <a:latin typeface="+mj-lt"/>
                <a:cs typeface="Courier New" pitchFamily="49" charset="0"/>
              </a:rPr>
              <a:t>Terminate program</a:t>
            </a:r>
          </a:p>
          <a:p>
            <a:pPr lvl="1"/>
            <a:r>
              <a:rPr lang="en-US" dirty="0" smtClean="0">
                <a:latin typeface="+mj-lt"/>
                <a:cs typeface="Courier New" pitchFamily="49" charset="0"/>
              </a:rPr>
              <a:t>38) install turn-by-turn bunch pattern</a:t>
            </a:r>
          </a:p>
          <a:p>
            <a:pPr lvl="2"/>
            <a:r>
              <a:rPr lang="en-US" dirty="0" smtClean="0">
                <a:latin typeface="+mj-lt"/>
                <a:cs typeface="Courier New" pitchFamily="49" charset="0"/>
              </a:rPr>
              <a:t>Prompt for the saved bunch pattern to honor for all future TBT measurements</a:t>
            </a:r>
          </a:p>
          <a:p>
            <a:pPr lvl="2"/>
            <a:endParaRPr lang="en-US" dirty="0" smtClean="0">
              <a:latin typeface="+mj-lt"/>
              <a:cs typeface="Courier New" pitchFamily="49" charset="0"/>
            </a:endParaRPr>
          </a:p>
          <a:p>
            <a:pPr marL="457200" lvl="1" indent="0"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1854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19 September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Beam Instrumentation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EBCDD8-490A-4340-8AFB-91AE61DAC24C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8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>
              <a:latin typeface="+mj-lt"/>
              <a:cs typeface="Courier New" pitchFamily="49" charset="0"/>
            </a:endParaRPr>
          </a:p>
          <a:p>
            <a:pPr marL="0" indent="0">
              <a:buNone/>
            </a:pPr>
            <a:endParaRPr lang="en-US" dirty="0">
              <a:latin typeface="+mj-lt"/>
              <a:cs typeface="Courier New" pitchFamily="49" charset="0"/>
            </a:endParaRPr>
          </a:p>
          <a:p>
            <a:pPr marL="0" indent="0">
              <a:buNone/>
            </a:pPr>
            <a:endParaRPr lang="en-US" dirty="0" smtClean="0">
              <a:latin typeface="+mj-lt"/>
              <a:cs typeface="Courier New" pitchFamily="49" charset="0"/>
            </a:endParaRPr>
          </a:p>
          <a:p>
            <a:pPr marL="0" indent="0">
              <a:buNone/>
            </a:pPr>
            <a:endParaRPr lang="en-US" dirty="0">
              <a:latin typeface="+mj-lt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+mj-lt"/>
                <a:cs typeface="Courier New" pitchFamily="49" charset="0"/>
              </a:rPr>
              <a:t>                       Current Monitor Mode</a:t>
            </a:r>
          </a:p>
          <a:p>
            <a:pPr marL="2286000" lvl="5" indent="0">
              <a:buNone/>
            </a:pPr>
            <a:endParaRPr lang="en-US" dirty="0" smtClean="0">
              <a:latin typeface="+mj-lt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8917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Monitor Mode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19 September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Beam Instrumentation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EBCDD8-490A-4340-8AFB-91AE61DAC24C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8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+mj-lt"/>
                <a:cs typeface="Courier New" pitchFamily="49" charset="0"/>
              </a:rPr>
              <a:t>Start up</a:t>
            </a:r>
          </a:p>
          <a:p>
            <a:pPr lvl="1"/>
            <a:r>
              <a:rPr lang="en-US" dirty="0" smtClean="0">
                <a:latin typeface="+mj-lt"/>
                <a:cs typeface="Courier New" pitchFamily="49" charset="0"/>
              </a:rPr>
              <a:t>Current monitor is the same program, but is started with different options.</a:t>
            </a:r>
          </a:p>
          <a:p>
            <a:pPr lvl="2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start_CURRMON</a:t>
            </a:r>
            <a:r>
              <a:rPr lang="en-US" dirty="0" smtClean="0">
                <a:latin typeface="+mj-lt"/>
                <a:cs typeface="Courier New" pitchFamily="49" charset="0"/>
              </a:rPr>
              <a:t> handles this</a:t>
            </a:r>
          </a:p>
          <a:p>
            <a:pPr lvl="2"/>
            <a:r>
              <a:rPr lang="en-US" dirty="0" smtClean="0">
                <a:latin typeface="+mj-lt"/>
                <a:cs typeface="Courier New" pitchFamily="49" charset="0"/>
              </a:rPr>
              <a:t>Current monitor will start in continuous acquisition mode and will publish signal values for ~620 bunches to MPM</a:t>
            </a:r>
          </a:p>
          <a:p>
            <a:r>
              <a:rPr lang="en-US" dirty="0" smtClean="0">
                <a:latin typeface="+mj-lt"/>
                <a:cs typeface="Courier New" pitchFamily="49" charset="0"/>
              </a:rPr>
              <a:t>Exiting</a:t>
            </a:r>
          </a:p>
          <a:p>
            <a:pPr lvl="1"/>
            <a:r>
              <a:rPr lang="en-US" dirty="0" smtClean="0">
                <a:latin typeface="+mj-lt"/>
                <a:cs typeface="Courier New" pitchFamily="49" charset="0"/>
              </a:rPr>
              <a:t>One can exit continuous monitoring mode with &lt;ctrl&gt;&lt;c&gt;, this presents the menu.</a:t>
            </a:r>
          </a:p>
          <a:p>
            <a:pPr lvl="1"/>
            <a:r>
              <a:rPr lang="en-US" dirty="0" smtClean="0">
                <a:latin typeface="+mj-lt"/>
                <a:cs typeface="Courier New" pitchFamily="49" charset="0"/>
              </a:rPr>
              <a:t>Timing and maintenance tasks can be performed</a:t>
            </a:r>
          </a:p>
          <a:p>
            <a:r>
              <a:rPr lang="en-US" dirty="0" smtClean="0">
                <a:latin typeface="+mj-lt"/>
                <a:cs typeface="Courier New" pitchFamily="49" charset="0"/>
              </a:rPr>
              <a:t>Restart</a:t>
            </a:r>
            <a:endParaRPr lang="en-US" dirty="0">
              <a:latin typeface="+mj-lt"/>
              <a:cs typeface="Courier New" pitchFamily="49" charset="0"/>
            </a:endParaRPr>
          </a:p>
          <a:p>
            <a:pPr lvl="1"/>
            <a:r>
              <a:rPr lang="en-US" dirty="0" smtClean="0">
                <a:latin typeface="+mj-lt"/>
                <a:cs typeface="Courier New" pitchFamily="49" charset="0"/>
              </a:rPr>
              <a:t>Command    6) measure 4ns bunch currents</a:t>
            </a:r>
          </a:p>
        </p:txBody>
      </p:sp>
    </p:spTree>
    <p:extLst>
      <p:ext uri="{BB962C8B-B14F-4D97-AF65-F5344CB8AC3E}">
        <p14:creationId xmlns:p14="http://schemas.microsoft.com/office/powerpoint/2010/main" val="473976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19 September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Beam Instrumentation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EBCDD8-490A-4340-8AFB-91AE61DAC24C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8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>
              <a:latin typeface="+mj-lt"/>
              <a:cs typeface="Courier New" pitchFamily="49" charset="0"/>
            </a:endParaRPr>
          </a:p>
          <a:p>
            <a:pPr marL="0" indent="0">
              <a:buNone/>
            </a:pPr>
            <a:endParaRPr lang="en-US" dirty="0">
              <a:latin typeface="+mj-lt"/>
              <a:cs typeface="Courier New" pitchFamily="49" charset="0"/>
            </a:endParaRPr>
          </a:p>
          <a:p>
            <a:pPr marL="0" indent="0">
              <a:buNone/>
            </a:pPr>
            <a:endParaRPr lang="en-US" dirty="0" smtClean="0">
              <a:latin typeface="+mj-lt"/>
              <a:cs typeface="Courier New" pitchFamily="49" charset="0"/>
            </a:endParaRPr>
          </a:p>
          <a:p>
            <a:pPr marL="0" indent="0">
              <a:buNone/>
            </a:pPr>
            <a:endParaRPr lang="en-US" dirty="0">
              <a:latin typeface="+mj-lt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+mj-lt"/>
                <a:cs typeface="Courier New" pitchFamily="49" charset="0"/>
              </a:rPr>
              <a:t>                       Support Components</a:t>
            </a:r>
          </a:p>
          <a:p>
            <a:pPr lvl="1"/>
            <a:endParaRPr lang="en-US" dirty="0" smtClean="0">
              <a:latin typeface="+mj-lt"/>
              <a:cs typeface="Courier New" pitchFamily="49" charset="0"/>
            </a:endParaRPr>
          </a:p>
          <a:p>
            <a:pPr lvl="1"/>
            <a:endParaRPr lang="en-US" dirty="0" smtClean="0">
              <a:latin typeface="+mj-lt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0426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Support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19 September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Beam Instrumentation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EBCDD8-490A-4340-8AFB-91AE61DAC24C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8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c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bpmfio</a:t>
            </a:r>
            <a:r>
              <a:rPr lang="en-US" dirty="0" smtClean="0">
                <a:latin typeface="+mj-lt"/>
                <a:cs typeface="Courier New" pitchFamily="49" charset="0"/>
              </a:rPr>
              <a:t> library</a:t>
            </a:r>
          </a:p>
          <a:p>
            <a:pPr lvl="1"/>
            <a:r>
              <a:rPr lang="en-US" dirty="0" smtClean="0">
                <a:latin typeface="+mj-lt"/>
                <a:cs typeface="Courier New" pitchFamily="49" charset="0"/>
              </a:rPr>
              <a:t>Management of BPM data file reading/writing</a:t>
            </a:r>
          </a:p>
          <a:p>
            <a:pPr lvl="1"/>
            <a:r>
              <a:rPr lang="en-US" dirty="0" smtClean="0">
                <a:latin typeface="+mj-lt"/>
                <a:cs typeface="Courier New" pitchFamily="49" charset="0"/>
              </a:rPr>
              <a:t>Shared functionality between</a:t>
            </a:r>
          </a:p>
          <a:p>
            <a:pPr lvl="2"/>
            <a:r>
              <a:rPr lang="en-US" dirty="0" smtClean="0">
                <a:latin typeface="+mj-lt"/>
                <a:cs typeface="Courier New" pitchFamily="49" charset="0"/>
              </a:rPr>
              <a:t>Server code</a:t>
            </a:r>
          </a:p>
          <a:p>
            <a:pPr lvl="3"/>
            <a:r>
              <a:rPr lang="en-US" dirty="0" smtClean="0">
                <a:latin typeface="+mj-lt"/>
                <a:cs typeface="Courier New" pitchFamily="49" charset="0"/>
              </a:rPr>
              <a:t>C</a:t>
            </a:r>
          </a:p>
          <a:p>
            <a:pPr lvl="2"/>
            <a:r>
              <a:rPr lang="en-US" dirty="0" smtClean="0">
                <a:latin typeface="+mj-lt"/>
                <a:cs typeface="Courier New" pitchFamily="49" charset="0"/>
              </a:rPr>
              <a:t>Analysis client code</a:t>
            </a:r>
          </a:p>
          <a:p>
            <a:pPr lvl="3"/>
            <a:r>
              <a:rPr lang="en-US" dirty="0" smtClean="0">
                <a:latin typeface="+mj-lt"/>
                <a:cs typeface="Courier New" pitchFamily="49" charset="0"/>
              </a:rPr>
              <a:t>C</a:t>
            </a:r>
          </a:p>
          <a:p>
            <a:pPr lvl="3"/>
            <a:r>
              <a:rPr lang="en-US" dirty="0" smtClean="0">
                <a:latin typeface="+mj-lt"/>
                <a:cs typeface="Courier New" pitchFamily="49" charset="0"/>
              </a:rPr>
              <a:t>Fortran</a:t>
            </a:r>
          </a:p>
          <a:p>
            <a:pPr lvl="3"/>
            <a:r>
              <a:rPr lang="en-US" dirty="0" err="1" smtClean="0">
                <a:latin typeface="+mj-lt"/>
                <a:cs typeface="Courier New" pitchFamily="49" charset="0"/>
              </a:rPr>
              <a:t>Matlab</a:t>
            </a:r>
            <a:r>
              <a:rPr lang="en-US" dirty="0" smtClean="0">
                <a:latin typeface="+mj-lt"/>
                <a:cs typeface="Courier New" pitchFamily="49" charset="0"/>
              </a:rPr>
              <a:t>  (MEX wrappers)</a:t>
            </a:r>
          </a:p>
          <a:p>
            <a:pPr lvl="3"/>
            <a:r>
              <a:rPr lang="en-US" dirty="0" smtClean="0">
                <a:latin typeface="+mj-lt"/>
                <a:cs typeface="Courier New" pitchFamily="49" charset="0"/>
              </a:rPr>
              <a:t>Python</a:t>
            </a:r>
          </a:p>
          <a:p>
            <a:pPr lvl="1"/>
            <a:r>
              <a:rPr lang="en-US" dirty="0" smtClean="0">
                <a:latin typeface="+mj-lt"/>
                <a:cs typeface="Courier New" pitchFamily="49" charset="0"/>
              </a:rPr>
              <a:t>Open issues</a:t>
            </a:r>
          </a:p>
          <a:p>
            <a:pPr lvl="2"/>
            <a:r>
              <a:rPr lang="en-US" dirty="0" smtClean="0">
                <a:latin typeface="+mj-lt"/>
                <a:cs typeface="Courier New" pitchFamily="49" charset="0"/>
              </a:rPr>
              <a:t>Better error checking for corrupt files is needed</a:t>
            </a:r>
          </a:p>
          <a:p>
            <a:pPr lvl="2"/>
            <a:r>
              <a:rPr lang="en-US" dirty="0" smtClean="0">
                <a:latin typeface="+mj-lt"/>
                <a:cs typeface="Courier New" pitchFamily="49" charset="0"/>
              </a:rPr>
              <a:t>As analysis code requires access to more fields, those </a:t>
            </a:r>
            <a:r>
              <a:rPr lang="en-US" dirty="0" err="1" smtClean="0">
                <a:latin typeface="+mj-lt"/>
                <a:cs typeface="Courier New" pitchFamily="49" charset="0"/>
              </a:rPr>
              <a:t>accessors</a:t>
            </a:r>
            <a:r>
              <a:rPr lang="en-US" dirty="0" smtClean="0">
                <a:latin typeface="+mj-lt"/>
                <a:cs typeface="Courier New" pitchFamily="49" charset="0"/>
              </a:rPr>
              <a:t> will need to be added to the API</a:t>
            </a:r>
          </a:p>
          <a:p>
            <a:pPr lvl="2"/>
            <a:endParaRPr lang="en-US" dirty="0" smtClean="0">
              <a:latin typeface="+mj-lt"/>
              <a:cs typeface="Courier New" pitchFamily="49" charset="0"/>
            </a:endParaRPr>
          </a:p>
          <a:p>
            <a:pPr lvl="3"/>
            <a:endParaRPr lang="en-US" dirty="0" smtClean="0">
              <a:latin typeface="+mj-lt"/>
              <a:cs typeface="Courier New" pitchFamily="49" charset="0"/>
            </a:endParaRPr>
          </a:p>
          <a:p>
            <a:pPr lvl="2"/>
            <a:endParaRPr lang="en-US" dirty="0" smtClean="0">
              <a:latin typeface="+mj-lt"/>
              <a:cs typeface="Courier New" pitchFamily="49" charset="0"/>
            </a:endParaRPr>
          </a:p>
          <a:p>
            <a:pPr lvl="1"/>
            <a:endParaRPr lang="en-US" dirty="0" smtClean="0">
              <a:latin typeface="+mj-lt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2455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19 September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Beam Instrumentation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EBCDD8-490A-4340-8AFB-91AE61DAC24C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8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>
              <a:latin typeface="+mj-lt"/>
              <a:cs typeface="Courier New" pitchFamily="49" charset="0"/>
            </a:endParaRPr>
          </a:p>
          <a:p>
            <a:pPr marL="0" indent="0">
              <a:buNone/>
            </a:pPr>
            <a:endParaRPr lang="en-US" dirty="0">
              <a:latin typeface="+mj-lt"/>
              <a:cs typeface="Courier New" pitchFamily="49" charset="0"/>
            </a:endParaRPr>
          </a:p>
          <a:p>
            <a:pPr marL="0" indent="0">
              <a:buNone/>
            </a:pPr>
            <a:endParaRPr lang="en-US" dirty="0" smtClean="0">
              <a:latin typeface="+mj-lt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+mj-lt"/>
                <a:cs typeface="Courier New" pitchFamily="49" charset="0"/>
              </a:rPr>
              <a:t> </a:t>
            </a:r>
            <a:r>
              <a:rPr lang="en-US" dirty="0" smtClean="0">
                <a:latin typeface="+mj-lt"/>
                <a:cs typeface="Courier New" pitchFamily="49" charset="0"/>
              </a:rPr>
              <a:t>              </a:t>
            </a:r>
          </a:p>
          <a:p>
            <a:pPr marL="0" indent="0">
              <a:buNone/>
            </a:pPr>
            <a:r>
              <a:rPr lang="en-US" dirty="0">
                <a:latin typeface="+mj-lt"/>
                <a:cs typeface="Courier New" pitchFamily="49" charset="0"/>
              </a:rPr>
              <a:t> </a:t>
            </a:r>
            <a:r>
              <a:rPr lang="en-US" dirty="0" smtClean="0">
                <a:latin typeface="+mj-lt"/>
                <a:cs typeface="Courier New" pitchFamily="49" charset="0"/>
              </a:rPr>
              <a:t>                System Development Tasks</a:t>
            </a:r>
          </a:p>
        </p:txBody>
      </p:sp>
    </p:spTree>
    <p:extLst>
      <p:ext uri="{BB962C8B-B14F-4D97-AF65-F5344CB8AC3E}">
        <p14:creationId xmlns:p14="http://schemas.microsoft.com/office/powerpoint/2010/main" val="1132228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Locations Of Key Components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19 September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Beam Instrumentation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EBCDD8-490A-4340-8AFB-91AE61DAC24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$</a:t>
            </a:r>
            <a:r>
              <a:rPr lang="en-US" dirty="0" smtClean="0"/>
              <a:t>CESR_ONLINE/</a:t>
            </a:r>
            <a:r>
              <a:rPr lang="en-US" dirty="0" err="1" smtClean="0"/>
              <a:t>instr</a:t>
            </a:r>
            <a:r>
              <a:rPr lang="en-US" dirty="0" smtClean="0"/>
              <a:t>/allocation</a:t>
            </a:r>
          </a:p>
          <a:p>
            <a:pPr lvl="1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Instrument_allocations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2"/>
            <a:r>
              <a:rPr lang="en-US" dirty="0" smtClean="0">
                <a:latin typeface="+mj-lt"/>
                <a:cs typeface="Courier New" pitchFamily="49" charset="0"/>
              </a:rPr>
              <a:t>Named collections of instruments for operations and testing</a:t>
            </a:r>
          </a:p>
          <a:p>
            <a:pPr lvl="2"/>
            <a:r>
              <a:rPr lang="en-US" dirty="0" smtClean="0">
                <a:latin typeface="+mj-lt"/>
                <a:cs typeface="Courier New" pitchFamily="49" charset="0"/>
              </a:rPr>
              <a:t>Holds allocations for West, East, and current monitor collections of instruments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Development Tasks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19 September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Beam Instrumentation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EBCDD8-490A-4340-8AFB-91AE61DAC24C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8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>
                <a:latin typeface="+mj-lt"/>
                <a:cs typeface="Courier New" pitchFamily="49" charset="0"/>
              </a:rPr>
              <a:t>Consolidate and refine measurement request mechanism </a:t>
            </a:r>
          </a:p>
          <a:p>
            <a:pPr lvl="2"/>
            <a:r>
              <a:rPr lang="en-US" dirty="0" smtClean="0">
                <a:latin typeface="+mj-lt"/>
                <a:cs typeface="Courier New" pitchFamily="49" charset="0"/>
              </a:rPr>
              <a:t>Deprecate </a:t>
            </a:r>
            <a:r>
              <a:rPr lang="en-US" dirty="0" err="1" smtClean="0">
                <a:latin typeface="+mj-lt"/>
                <a:cs typeface="Courier New" pitchFamily="49" charset="0"/>
              </a:rPr>
              <a:t>CesrBPM</a:t>
            </a:r>
            <a:r>
              <a:rPr lang="en-US" dirty="0" smtClean="0">
                <a:latin typeface="+mj-lt"/>
                <a:cs typeface="Courier New" pitchFamily="49" charset="0"/>
              </a:rPr>
              <a:t> library</a:t>
            </a:r>
          </a:p>
          <a:p>
            <a:pPr lvl="2"/>
            <a:r>
              <a:rPr lang="en-US" dirty="0" smtClean="0">
                <a:latin typeface="+mj-lt"/>
                <a:cs typeface="Courier New" pitchFamily="49" charset="0"/>
              </a:rPr>
              <a:t>Expand the types of control data sent via MPM</a:t>
            </a:r>
          </a:p>
          <a:p>
            <a:pPr lvl="3"/>
            <a:r>
              <a:rPr lang="en-US" dirty="0" smtClean="0">
                <a:latin typeface="+mj-lt"/>
                <a:cs typeface="Courier New" pitchFamily="49" charset="0"/>
              </a:rPr>
              <a:t>Allow bunch pattern specification</a:t>
            </a:r>
          </a:p>
          <a:p>
            <a:pPr lvl="2"/>
            <a:r>
              <a:rPr lang="en-US" dirty="0" smtClean="0">
                <a:latin typeface="+mj-lt"/>
                <a:cs typeface="Courier New" pitchFamily="49" charset="0"/>
              </a:rPr>
              <a:t>Best case would be to splinter off into small, single purpose request library</a:t>
            </a:r>
          </a:p>
          <a:p>
            <a:pPr lvl="1"/>
            <a:r>
              <a:rPr lang="en-US" dirty="0" smtClean="0">
                <a:latin typeface="+mj-lt"/>
                <a:cs typeface="Courier New" pitchFamily="49" charset="0"/>
              </a:rPr>
              <a:t>Place BPM ops and related areas under version control</a:t>
            </a:r>
          </a:p>
          <a:p>
            <a:pPr lvl="1"/>
            <a:r>
              <a:rPr lang="en-US" dirty="0" smtClean="0">
                <a:latin typeface="+mj-lt"/>
                <a:cs typeface="Courier New" pitchFamily="49" charset="0"/>
              </a:rPr>
              <a:t>Better automate the gain calibration process</a:t>
            </a:r>
          </a:p>
          <a:p>
            <a:pPr lvl="2"/>
            <a:r>
              <a:rPr lang="en-US" dirty="0" smtClean="0">
                <a:latin typeface="+mj-lt"/>
                <a:cs typeface="Courier New" pitchFamily="49" charset="0"/>
              </a:rPr>
              <a:t>Allow polling and control of digital tune tracker</a:t>
            </a:r>
          </a:p>
          <a:p>
            <a:pPr lvl="1"/>
            <a:r>
              <a:rPr lang="en-US" dirty="0" smtClean="0">
                <a:latin typeface="+mj-lt"/>
                <a:cs typeface="Courier New" pitchFamily="49" charset="0"/>
              </a:rPr>
              <a:t>One or more temperature fields are missing from data files</a:t>
            </a:r>
          </a:p>
          <a:p>
            <a:pPr lvl="2"/>
            <a:endParaRPr lang="en-US" dirty="0" smtClean="0">
              <a:latin typeface="+mj-lt"/>
              <a:cs typeface="Courier New" pitchFamily="49" charset="0"/>
            </a:endParaRPr>
          </a:p>
          <a:p>
            <a:pPr lvl="1"/>
            <a:endParaRPr lang="en-US" dirty="0" smtClean="0">
              <a:latin typeface="+mj-lt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8746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Development Tasks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19 September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Beam Instrumentation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EBCDD8-490A-4340-8AFB-91AE61DAC24C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8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>
                <a:latin typeface="+mj-lt"/>
                <a:cs typeface="Courier New" pitchFamily="49" charset="0"/>
              </a:rPr>
              <a:t>Better handling of data file splitting</a:t>
            </a:r>
          </a:p>
          <a:p>
            <a:pPr lvl="2"/>
            <a:r>
              <a:rPr lang="en-US" dirty="0" smtClean="0">
                <a:latin typeface="+mj-lt"/>
                <a:cs typeface="Courier New" pitchFamily="49" charset="0"/>
              </a:rPr>
              <a:t>Overall, a one-measurement / one data file paradigm is simpler to manage from the analysis standpoint</a:t>
            </a:r>
          </a:p>
          <a:p>
            <a:pPr lvl="1"/>
            <a:endParaRPr lang="en-US" dirty="0" smtClean="0">
              <a:latin typeface="+mj-lt"/>
              <a:cs typeface="Courier New" pitchFamily="49" charset="0"/>
            </a:endParaRPr>
          </a:p>
          <a:p>
            <a:pPr lvl="1"/>
            <a:r>
              <a:rPr lang="en-US" dirty="0" smtClean="0">
                <a:latin typeface="+mj-lt"/>
                <a:cs typeface="Courier New" pitchFamily="49" charset="0"/>
              </a:rPr>
              <a:t>Many more…</a:t>
            </a:r>
          </a:p>
        </p:txBody>
      </p:sp>
    </p:spTree>
    <p:extLst>
      <p:ext uri="{BB962C8B-B14F-4D97-AF65-F5344CB8AC3E}">
        <p14:creationId xmlns:p14="http://schemas.microsoft.com/office/powerpoint/2010/main" val="2811633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Locations Of Key Components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19 September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Beam Instrumentation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EBCDD8-490A-4340-8AFB-91AE61DAC24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$</a:t>
            </a:r>
            <a:r>
              <a:rPr lang="en-US" dirty="0" smtClean="0"/>
              <a:t>CESR_ONLINE/</a:t>
            </a:r>
            <a:r>
              <a:rPr lang="en-US" dirty="0" err="1" smtClean="0"/>
              <a:t>instr</a:t>
            </a:r>
            <a:r>
              <a:rPr lang="en-US" dirty="0" smtClean="0"/>
              <a:t>/</a:t>
            </a:r>
            <a:r>
              <a:rPr lang="en-US" dirty="0" err="1" smtClean="0"/>
              <a:t>config</a:t>
            </a:r>
            <a:endParaRPr lang="en-US" dirty="0"/>
          </a:p>
          <a:p>
            <a:pPr lvl="1"/>
            <a:r>
              <a:rPr lang="en-US" dirty="0" err="1">
                <a:latin typeface="Courier New" pitchFamily="49" charset="0"/>
                <a:cs typeface="Courier New" pitchFamily="49" charset="0"/>
              </a:rPr>
              <a:t>BPM_DET_params.cfg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lvl="2"/>
            <a:r>
              <a:rPr lang="en-US" dirty="0"/>
              <a:t>Beam pipe dimension coefficients</a:t>
            </a:r>
          </a:p>
          <a:p>
            <a:pPr lvl="2"/>
            <a:r>
              <a:rPr lang="en-US" dirty="0"/>
              <a:t>Turn offsets for arbitrary bunch phase measurements</a:t>
            </a:r>
          </a:p>
          <a:p>
            <a:pPr lvl="2"/>
            <a:r>
              <a:rPr lang="en-US" dirty="0"/>
              <a:t>MPM data publishing addresses</a:t>
            </a:r>
          </a:p>
          <a:p>
            <a:pPr lvl="1"/>
            <a:r>
              <a:rPr lang="en-US" dirty="0" err="1">
                <a:latin typeface="Courier New" pitchFamily="49" charset="0"/>
                <a:cs typeface="Courier New" pitchFamily="49" charset="0"/>
              </a:rPr>
              <a:t>BPM_INST_params.cfg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lvl="2"/>
            <a:r>
              <a:rPr lang="en-US" dirty="0" err="1">
                <a:cs typeface="Courier New" pitchFamily="49" charset="0"/>
              </a:rPr>
              <a:t>Location</a:t>
            </a:r>
            <a:r>
              <a:rPr lang="en-US" dirty="0" err="1">
                <a:cs typeface="Courier New" pitchFamily="49" charset="0"/>
                <a:sym typeface="Wingdings" pitchFamily="2" charset="2"/>
              </a:rPr>
              <a:t>hostname</a:t>
            </a:r>
            <a:r>
              <a:rPr lang="en-US" dirty="0">
                <a:cs typeface="Courier New" pitchFamily="49" charset="0"/>
                <a:sym typeface="Wingdings" pitchFamily="2" charset="2"/>
              </a:rPr>
              <a:t> mapping</a:t>
            </a:r>
          </a:p>
          <a:p>
            <a:pPr lvl="2"/>
            <a:r>
              <a:rPr lang="en-US" dirty="0">
                <a:cs typeface="Courier New" pitchFamily="49" charset="0"/>
                <a:sym typeface="Wingdings" pitchFamily="2" charset="2"/>
              </a:rPr>
              <a:t>All timing parameters</a:t>
            </a:r>
          </a:p>
          <a:p>
            <a:pPr lvl="2"/>
            <a:r>
              <a:rPr lang="en-US" dirty="0">
                <a:cs typeface="Courier New" pitchFamily="49" charset="0"/>
                <a:sym typeface="Wingdings" pitchFamily="2" charset="2"/>
              </a:rPr>
              <a:t>Gain tables</a:t>
            </a:r>
          </a:p>
          <a:p>
            <a:pPr lvl="2"/>
            <a:r>
              <a:rPr lang="en-US" dirty="0">
                <a:cs typeface="Courier New" pitchFamily="49" charset="0"/>
                <a:sym typeface="Wingdings" pitchFamily="2" charset="2"/>
              </a:rPr>
              <a:t>Pedestal storage</a:t>
            </a:r>
            <a:endParaRPr lang="en-US" dirty="0">
              <a:cs typeface="Courier New" pitchFamily="49" charset="0"/>
            </a:endParaRPr>
          </a:p>
          <a:p>
            <a:pPr lvl="1"/>
            <a:r>
              <a:rPr lang="en-US" dirty="0" err="1" smtClean="0"/>
              <a:t>Config</a:t>
            </a:r>
            <a:r>
              <a:rPr lang="en-US" dirty="0" smtClean="0"/>
              <a:t> file backups</a:t>
            </a:r>
          </a:p>
        </p:txBody>
      </p:sp>
    </p:spTree>
    <p:extLst>
      <p:ext uri="{BB962C8B-B14F-4D97-AF65-F5344CB8AC3E}">
        <p14:creationId xmlns:p14="http://schemas.microsoft.com/office/powerpoint/2010/main" val="3526358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Locations Of Key Components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19 September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Beam Instrumentation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EBCDD8-490A-4340-8AFB-91AE61DAC24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$</a:t>
            </a:r>
            <a:r>
              <a:rPr lang="en-US" dirty="0" smtClean="0"/>
              <a:t>CESR_ONLINE/</a:t>
            </a:r>
            <a:r>
              <a:rPr lang="en-US" dirty="0" err="1" smtClean="0"/>
              <a:t>instr</a:t>
            </a:r>
            <a:r>
              <a:rPr lang="en-US" dirty="0" smtClean="0"/>
              <a:t>/ops</a:t>
            </a:r>
          </a:p>
          <a:p>
            <a:pPr lvl="1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cbic.conf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2"/>
            <a:r>
              <a:rPr lang="en-US" dirty="0" smtClean="0">
                <a:latin typeface="+mj-lt"/>
                <a:cs typeface="Courier New" pitchFamily="49" charset="0"/>
              </a:rPr>
              <a:t>Path definitions for:</a:t>
            </a:r>
          </a:p>
          <a:p>
            <a:pPr lvl="3"/>
            <a:r>
              <a:rPr lang="en-US" dirty="0" smtClean="0">
                <a:latin typeface="+mj-lt"/>
                <a:cs typeface="Courier New" pitchFamily="49" charset="0"/>
              </a:rPr>
              <a:t>Instrument software images, parameter files, data, allocation file, bunch pattern definition file</a:t>
            </a:r>
          </a:p>
          <a:p>
            <a:pPr lvl="2"/>
            <a:r>
              <a:rPr lang="en-US" dirty="0" smtClean="0">
                <a:latin typeface="+mj-lt"/>
                <a:cs typeface="Courier New" pitchFamily="49" charset="0"/>
              </a:rPr>
              <a:t>Default gain setting</a:t>
            </a:r>
          </a:p>
          <a:p>
            <a:pPr lvl="2"/>
            <a:r>
              <a:rPr lang="en-US" dirty="0" smtClean="0">
                <a:latin typeface="+mj-lt"/>
                <a:cs typeface="Courier New" pitchFamily="49" charset="0"/>
              </a:rPr>
              <a:t>Default timing setup</a:t>
            </a:r>
          </a:p>
          <a:p>
            <a:pPr lvl="1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CBPM_II.ldr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gain_cal_mapping.in</a:t>
            </a:r>
          </a:p>
          <a:p>
            <a:pPr lvl="2"/>
            <a:r>
              <a:rPr lang="en-US" dirty="0" smtClean="0">
                <a:latin typeface="+mj-lt"/>
                <a:cs typeface="Courier New" pitchFamily="49" charset="0"/>
              </a:rPr>
              <a:t>Used to load gain calibrations produced by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BPM_tbt_gain</a:t>
            </a:r>
            <a:r>
              <a:rPr lang="en-US" dirty="0" smtClean="0">
                <a:latin typeface="+mj-lt"/>
                <a:cs typeface="Courier New" pitchFamily="49" charset="0"/>
              </a:rPr>
              <a:t> software</a:t>
            </a:r>
          </a:p>
          <a:p>
            <a:pPr lvl="1"/>
            <a:r>
              <a:rPr lang="en-US" dirty="0" smtClean="0">
                <a:latin typeface="+mj-lt"/>
                <a:cs typeface="Courier New" pitchFamily="49" charset="0"/>
              </a:rPr>
              <a:t>Instrument software backup directory</a:t>
            </a:r>
          </a:p>
        </p:txBody>
      </p:sp>
    </p:spTree>
    <p:extLst>
      <p:ext uri="{BB962C8B-B14F-4D97-AF65-F5344CB8AC3E}">
        <p14:creationId xmlns:p14="http://schemas.microsoft.com/office/powerpoint/2010/main" val="415003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Locations Of Key Components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19 September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Beam Instrumentation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EBCDD8-490A-4340-8AFB-91AE61DAC24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$</a:t>
            </a:r>
            <a:r>
              <a:rPr lang="en-US" dirty="0" smtClean="0"/>
              <a:t>CESR_ONLINE/</a:t>
            </a:r>
            <a:r>
              <a:rPr lang="en-US" dirty="0" err="1" smtClean="0"/>
              <a:t>instr</a:t>
            </a:r>
            <a:r>
              <a:rPr lang="en-US" dirty="0" smtClean="0"/>
              <a:t>/log/CBPM/&lt;year&gt;</a:t>
            </a:r>
          </a:p>
          <a:p>
            <a:pPr lvl="1"/>
            <a:r>
              <a:rPr lang="en-US" dirty="0" smtClean="0"/>
              <a:t>Log files that archive all terminal output from servers started via the </a:t>
            </a:r>
            <a:r>
              <a:rPr lang="en-US" dirty="0" err="1" smtClean="0"/>
              <a:t>start_WEST</a:t>
            </a:r>
            <a:r>
              <a:rPr lang="en-US" dirty="0" smtClean="0"/>
              <a:t>[EAST] method.</a:t>
            </a:r>
          </a:p>
          <a:p>
            <a:pPr lvl="1"/>
            <a:r>
              <a:rPr lang="en-US" dirty="0" smtClean="0"/>
              <a:t>Useful assigning a time to certain problem </a:t>
            </a:r>
            <a:r>
              <a:rPr lang="en-US" dirty="0" err="1" smtClean="0"/>
              <a:t>occurrances</a:t>
            </a:r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66628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Locations Of Key Components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19 September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Beam Instrumentation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EBCDD8-490A-4340-8AFB-91AE61DAC24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8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$</a:t>
            </a:r>
            <a:r>
              <a:rPr lang="en-US" dirty="0" smtClean="0"/>
              <a:t>CESR_ONLINE/</a:t>
            </a:r>
            <a:r>
              <a:rPr lang="en-US" dirty="0" err="1" smtClean="0"/>
              <a:t>acc_control</a:t>
            </a:r>
            <a:r>
              <a:rPr lang="en-US" dirty="0" smtClean="0"/>
              <a:t>/bin</a:t>
            </a:r>
          </a:p>
          <a:p>
            <a:pPr lvl="1"/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</a:t>
            </a:r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bic</a:t>
            </a:r>
            <a:r>
              <a:rPr lang="en-US" dirty="0" smtClean="0"/>
              <a:t> </a:t>
            </a:r>
          </a:p>
          <a:p>
            <a:pPr lvl="2"/>
            <a:r>
              <a:rPr lang="en-US" dirty="0" err="1" smtClean="0"/>
              <a:t>symlink</a:t>
            </a:r>
            <a:r>
              <a:rPr lang="en-US" dirty="0" smtClean="0"/>
              <a:t> to server executable in </a:t>
            </a:r>
            <a:r>
              <a:rPr lang="en-US" dirty="0" smtClean="0">
                <a:latin typeface="+mj-lt"/>
                <a:cs typeface="Courier New" pitchFamily="49" charset="0"/>
              </a:rPr>
              <a:t>CBIC</a:t>
            </a:r>
            <a:r>
              <a:rPr lang="en-US" dirty="0" smtClean="0"/>
              <a:t> archive directory</a:t>
            </a:r>
          </a:p>
          <a:p>
            <a:pPr lvl="1"/>
            <a:r>
              <a:rPr lang="en-US" dirty="0" smtClean="0">
                <a:latin typeface="+mj-lt"/>
                <a:cs typeface="Courier New" pitchFamily="49" charset="0"/>
              </a:rPr>
              <a:t>/CBIC</a:t>
            </a:r>
          </a:p>
          <a:p>
            <a:pPr lvl="2"/>
            <a:r>
              <a:rPr lang="en-US" dirty="0" smtClean="0">
                <a:latin typeface="+mj-lt"/>
                <a:cs typeface="Courier New" pitchFamily="49" charset="0"/>
              </a:rPr>
              <a:t>directory containing version history of </a:t>
            </a:r>
            <a:r>
              <a:rPr lang="en-US" dirty="0" err="1" smtClean="0">
                <a:latin typeface="+mj-lt"/>
                <a:cs typeface="Courier New" pitchFamily="49" charset="0"/>
              </a:rPr>
              <a:t>executables</a:t>
            </a:r>
            <a:endParaRPr lang="en-US" dirty="0" smtClean="0">
              <a:latin typeface="+mj-lt"/>
              <a:cs typeface="Courier New" pitchFamily="49" charset="0"/>
            </a:endParaRPr>
          </a:p>
          <a:p>
            <a:pPr lvl="1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start_BPM_server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2"/>
            <a:r>
              <a:rPr lang="en-US" dirty="0" smtClean="0">
                <a:latin typeface="+mj-lt"/>
                <a:cs typeface="Courier New" pitchFamily="49" charset="0"/>
              </a:rPr>
              <a:t>Wrapper script for starting the default server configuration for East and West</a:t>
            </a:r>
          </a:p>
          <a:p>
            <a:pPr lvl="1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start_EAST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start_WEST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2"/>
            <a:r>
              <a:rPr lang="en-US" dirty="0" err="1" smtClean="0">
                <a:latin typeface="+mj-lt"/>
                <a:cs typeface="Courier New" pitchFamily="49" charset="0"/>
              </a:rPr>
              <a:t>Symlink</a:t>
            </a:r>
            <a:r>
              <a:rPr lang="en-US" dirty="0" smtClean="0">
                <a:latin typeface="+mj-lt"/>
                <a:cs typeface="Courier New" pitchFamily="49" charset="0"/>
              </a:rPr>
              <a:t> to wrapper script.  Runs East/West server.</a:t>
            </a:r>
          </a:p>
          <a:p>
            <a:pPr lvl="1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start_CURRMON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2"/>
            <a:r>
              <a:rPr lang="en-US" dirty="0" smtClean="0">
                <a:latin typeface="+mj-lt"/>
                <a:cs typeface="Courier New" pitchFamily="49" charset="0"/>
              </a:rPr>
              <a:t>Brings the 4ns bunch-by-bunch current monitor online</a:t>
            </a:r>
          </a:p>
        </p:txBody>
      </p:sp>
    </p:spTree>
    <p:extLst>
      <p:ext uri="{BB962C8B-B14F-4D97-AF65-F5344CB8AC3E}">
        <p14:creationId xmlns:p14="http://schemas.microsoft.com/office/powerpoint/2010/main" val="1961030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19 September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Beam Instrumentation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EBCDD8-490A-4340-8AFB-91AE61DAC24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+mj-lt"/>
                <a:cs typeface="Courier New" pitchFamily="49" charset="0"/>
              </a:rPr>
              <a:t>                    </a:t>
            </a:r>
          </a:p>
          <a:p>
            <a:pPr marL="0" indent="0">
              <a:buNone/>
            </a:pPr>
            <a:endParaRPr lang="en-US" dirty="0">
              <a:latin typeface="+mj-lt"/>
              <a:cs typeface="Courier New" pitchFamily="49" charset="0"/>
            </a:endParaRPr>
          </a:p>
          <a:p>
            <a:pPr marL="0" indent="0">
              <a:buNone/>
            </a:pPr>
            <a:endParaRPr lang="en-US" dirty="0" smtClean="0">
              <a:latin typeface="+mj-lt"/>
              <a:cs typeface="Courier New" pitchFamily="49" charset="0"/>
            </a:endParaRPr>
          </a:p>
          <a:p>
            <a:pPr marL="0" indent="0">
              <a:buNone/>
            </a:pPr>
            <a:endParaRPr lang="en-US" dirty="0">
              <a:latin typeface="+mj-lt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+mj-lt"/>
                <a:cs typeface="Courier New" pitchFamily="49" charset="0"/>
              </a:rPr>
              <a:t>                               Start Up</a:t>
            </a:r>
          </a:p>
        </p:txBody>
      </p:sp>
    </p:spTree>
    <p:extLst>
      <p:ext uri="{BB962C8B-B14F-4D97-AF65-F5344CB8AC3E}">
        <p14:creationId xmlns:p14="http://schemas.microsoft.com/office/powerpoint/2010/main" val="2723212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Procedures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19 September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Beam Instrumentation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EBCDD8-490A-4340-8AFB-91AE61DAC24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8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+mj-lt"/>
                <a:cs typeface="Courier New" pitchFamily="49" charset="0"/>
              </a:rPr>
              <a:t>Starting the servers</a:t>
            </a:r>
          </a:p>
          <a:p>
            <a:pPr lvl="1"/>
            <a:r>
              <a:rPr lang="en-US" dirty="0" smtClean="0">
                <a:latin typeface="+mj-lt"/>
                <a:cs typeface="Courier New" pitchFamily="49" charset="0"/>
              </a:rPr>
              <a:t>On a CESR online machine</a:t>
            </a:r>
          </a:p>
          <a:p>
            <a:pPr lvl="2"/>
            <a:r>
              <a:rPr lang="en-US" dirty="0" smtClean="0">
                <a:latin typeface="+mj-lt"/>
                <a:cs typeface="Courier New" pitchFamily="49" charset="0"/>
              </a:rPr>
              <a:t>Typically terminal sessions are started on cesr105 (West) and cesr106 (East).  Documentation for this is posted next to BPM station in the control room South.</a:t>
            </a:r>
          </a:p>
          <a:p>
            <a:pPr lvl="1"/>
            <a:r>
              <a:rPr lang="en-US" dirty="0" smtClean="0">
                <a:latin typeface="+mj-lt"/>
                <a:cs typeface="Courier New" pitchFamily="49" charset="0"/>
              </a:rPr>
              <a:t>Server programs have three modes</a:t>
            </a:r>
          </a:p>
          <a:p>
            <a:pPr lvl="2"/>
            <a:r>
              <a:rPr lang="en-US" dirty="0" smtClean="0">
                <a:latin typeface="+mj-lt"/>
                <a:cs typeface="Courier New" pitchFamily="49" charset="0"/>
              </a:rPr>
              <a:t>Interactive (menu) mode</a:t>
            </a:r>
          </a:p>
          <a:p>
            <a:pPr lvl="2"/>
            <a:r>
              <a:rPr lang="en-US" dirty="0" smtClean="0">
                <a:latin typeface="+mj-lt"/>
                <a:cs typeface="Courier New" pitchFamily="49" charset="0"/>
              </a:rPr>
              <a:t>Server mode</a:t>
            </a:r>
          </a:p>
          <a:p>
            <a:pPr lvl="2"/>
            <a:r>
              <a:rPr lang="en-US" dirty="0" smtClean="0">
                <a:latin typeface="+mj-lt"/>
                <a:cs typeface="Courier New" pitchFamily="49" charset="0"/>
              </a:rPr>
              <a:t>Current monitor mode</a:t>
            </a:r>
          </a:p>
          <a:p>
            <a:pPr lvl="1"/>
            <a:r>
              <a:rPr lang="en-US" dirty="0" smtClean="0">
                <a:latin typeface="+mj-lt"/>
                <a:cs typeface="Courier New" pitchFamily="49" charset="0"/>
              </a:rPr>
              <a:t>Default mode when starting via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start_WEST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[EAST]</a:t>
            </a:r>
            <a:r>
              <a:rPr lang="en-US" dirty="0" smtClean="0">
                <a:latin typeface="+mj-lt"/>
                <a:cs typeface="Courier New" pitchFamily="49" charset="0"/>
              </a:rPr>
              <a:t> is server mode.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1554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esrTA_CLASSE">
  <a:themeElements>
    <a:clrScheme name="1_CesrTA_Review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CesrTA_Review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esrTA_Review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esrTA_Review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esrTA_Review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esrTA_Review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esrTA_Review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esrTA_Review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esrTA_Review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9_CesrTA_CLASSE">
  <a:themeElements>
    <a:clrScheme name="1_CesrTA_Review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CesrTA_Review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esrTA_Review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esrTA_Review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esrTA_Review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esrTA_Review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esrTA_Review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esrTA_Review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esrTA_Review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CesrTA_CLASSE">
  <a:themeElements>
    <a:clrScheme name="1_CesrTA_Review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CesrTA_Review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esrTA_Review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esrTA_Review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esrTA_Review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esrTA_Review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esrTA_Review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esrTA_Review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esrTA_Review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CesrTA_CLASSE">
  <a:themeElements>
    <a:clrScheme name="1_CesrTA_Review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CesrTA_Review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esrTA_Review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esrTA_Review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esrTA_Review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esrTA_Review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esrTA_Review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esrTA_Review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esrTA_Review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CesrTA_CLASSE">
  <a:themeElements>
    <a:clrScheme name="1_CesrTA_Review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CesrTA_Review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esrTA_Review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esrTA_Review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esrTA_Review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esrTA_Review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esrTA_Review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esrTA_Review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esrTA_Review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CesrTA_CLASSE">
  <a:themeElements>
    <a:clrScheme name="1_CesrTA_Review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CesrTA_Review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esrTA_Review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esrTA_Review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esrTA_Review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esrTA_Review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esrTA_Review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esrTA_Review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esrTA_Review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CesrTA_CLASSE">
  <a:themeElements>
    <a:clrScheme name="1_CesrTA_Review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CesrTA_Review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esrTA_Review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esrTA_Review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esrTA_Review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esrTA_Review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esrTA_Review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esrTA_Review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esrTA_Review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6_CesrTA_CLASSE">
  <a:themeElements>
    <a:clrScheme name="1_CesrTA_Review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CesrTA_Review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esrTA_Review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esrTA_Review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esrTA_Review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esrTA_Review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esrTA_Review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esrTA_Review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esrTA_Review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7_CesrTA_CLASSE">
  <a:themeElements>
    <a:clrScheme name="1_CesrTA_Review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CesrTA_Review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esrTA_Review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esrTA_Review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esrTA_Review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esrTA_Review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esrTA_Review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esrTA_Review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esrTA_Review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8_CesrTA_CLASSE">
  <a:themeElements>
    <a:clrScheme name="1_CesrTA_Review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CesrTA_Review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esrTA_Review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esrTA_Review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esrTA_Review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esrTA_Review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esrTA_Review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esrTA_Review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esrTA_Review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CesrTA_CLASSE.potx</Template>
  <TotalTime>20476</TotalTime>
  <Words>1596</Words>
  <Application>Microsoft Office PowerPoint</Application>
  <PresentationFormat>On-screen Show (4:3)</PresentationFormat>
  <Paragraphs>342</Paragraphs>
  <Slides>31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10</vt:i4>
      </vt:variant>
      <vt:variant>
        <vt:lpstr>Slide Titles</vt:lpstr>
      </vt:variant>
      <vt:variant>
        <vt:i4>31</vt:i4>
      </vt:variant>
    </vt:vector>
  </HeadingPairs>
  <TitlesOfParts>
    <vt:vector size="41" baseType="lpstr">
      <vt:lpstr>CesrTA_CLASSE</vt:lpstr>
      <vt:lpstr>1_CesrTA_CLASSE</vt:lpstr>
      <vt:lpstr>2_CesrTA_CLASSE</vt:lpstr>
      <vt:lpstr>3_CesrTA_CLASSE</vt:lpstr>
      <vt:lpstr>4_CesrTA_CLASSE</vt:lpstr>
      <vt:lpstr>5_CesrTA_CLASSE</vt:lpstr>
      <vt:lpstr>6_CesrTA_CLASSE</vt:lpstr>
      <vt:lpstr>7_CesrTA_CLASSE</vt:lpstr>
      <vt:lpstr>8_CesrTA_CLASSE</vt:lpstr>
      <vt:lpstr>9_CesrTA_CLASSE</vt:lpstr>
      <vt:lpstr>PowerPoint Presentation</vt:lpstr>
      <vt:lpstr>Locations Of Key Components</vt:lpstr>
      <vt:lpstr>Locations Of Key Components</vt:lpstr>
      <vt:lpstr>Locations Of Key Components</vt:lpstr>
      <vt:lpstr>Locations Of Key Components</vt:lpstr>
      <vt:lpstr>Locations Of Key Components</vt:lpstr>
      <vt:lpstr>Locations Of Key Components</vt:lpstr>
      <vt:lpstr> </vt:lpstr>
      <vt:lpstr>Procedures</vt:lpstr>
      <vt:lpstr>PowerPoint Presentation</vt:lpstr>
      <vt:lpstr>Server Mode</vt:lpstr>
      <vt:lpstr>Server Mode</vt:lpstr>
      <vt:lpstr>Server Mode</vt:lpstr>
      <vt:lpstr>Server Mode</vt:lpstr>
      <vt:lpstr>Server Mode</vt:lpstr>
      <vt:lpstr>Server Mode</vt:lpstr>
      <vt:lpstr>PowerPoint Presentation</vt:lpstr>
      <vt:lpstr>Interactive (Menu) Mode</vt:lpstr>
      <vt:lpstr>Interactive (Menu) Mode</vt:lpstr>
      <vt:lpstr>Interactive (Menu) Mode</vt:lpstr>
      <vt:lpstr>Interactive (Menu) Mode</vt:lpstr>
      <vt:lpstr>Interactive (Menu) Mode</vt:lpstr>
      <vt:lpstr>Interactive (Menu) Mode</vt:lpstr>
      <vt:lpstr>Interactive (Menu) Mode</vt:lpstr>
      <vt:lpstr>PowerPoint Presentation</vt:lpstr>
      <vt:lpstr>Current Monitor Mode</vt:lpstr>
      <vt:lpstr>PowerPoint Presentation</vt:lpstr>
      <vt:lpstr>Support</vt:lpstr>
      <vt:lpstr>PowerPoint Presentation</vt:lpstr>
      <vt:lpstr>System Development Tasks</vt:lpstr>
      <vt:lpstr>System Development Tasks</vt:lpstr>
    </vt:vector>
  </TitlesOfParts>
  <Manager/>
  <Company>Cornell University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CesrTA_CLASSE Template</dc:title>
  <dc:subject>Standard CesrTA Template</dc:subject>
  <dc:creator>Mark A. Palmer</dc:creator>
  <cp:keywords/>
  <dc:description/>
  <cp:lastModifiedBy>mcr</cp:lastModifiedBy>
  <cp:revision>419</cp:revision>
  <dcterms:created xsi:type="dcterms:W3CDTF">2012-01-03T17:45:02Z</dcterms:created>
  <dcterms:modified xsi:type="dcterms:W3CDTF">2012-09-19T20:15:52Z</dcterms:modified>
  <cp:category/>
  <cp:contentStatus>Draft</cp:contentStatus>
</cp:coreProperties>
</file>