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257" r:id="rId3"/>
    <p:sldId id="276" r:id="rId4"/>
    <p:sldId id="277" r:id="rId5"/>
    <p:sldId id="278" r:id="rId6"/>
    <p:sldId id="275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webPr allowPng="1" organizeInFolders="0" useLongFilenames="0" imgSz="1024x768" encoding="macintosh"/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 showOutlineIcons="0" snapVertSplitter="1" vertBarState="minimized" horzBarState="maximized">
    <p:restoredLeft sz="15620"/>
    <p:restoredTop sz="94660"/>
  </p:normalViewPr>
  <p:slideViewPr>
    <p:cSldViewPr snapToObjects="1">
      <p:cViewPr varScale="1">
        <p:scale>
          <a:sx n="138" d="100"/>
          <a:sy n="138" d="100"/>
        </p:scale>
        <p:origin x="-7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F3C27-2FA4-AF4E-B45A-4F1DCCAB54CB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043B3-9F6E-A044-94A5-EF40AE582C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B1F8A-EE49-5249-84A0-CEF62B89A511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257F1-9474-D740-9A18-ECD399E0BB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257F1-9474-D740-9A18-ECD399E0BB5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F1762-5E4F-8D4B-9F31-7E6EEBC5701C}" type="datetimeFigureOut">
              <a:rPr lang="en-US" smtClean="0"/>
              <a:pPr/>
              <a:t>5/29/09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6E38F-1D1C-0A44-8A18-9E0C563257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5" Type="http://schemas.openxmlformats.org/officeDocument/2006/relationships/image" Target="../media/image1.png"/><Relationship Id="rId7" Type="http://schemas.openxmlformats.org/officeDocument/2006/relationships/image" Target="../media/image3.png"/><Relationship Id="rId1" Type="http://schemas.openxmlformats.org/officeDocument/2006/relationships/video" Target="file://localhost/Users/RLH/Documents/Cornell%202009/Tunes/Data%2002012009/e+%2045%20bunches/e+45%20all%20currents/e+45_low_currents_y.mov" TargetMode="External"/><Relationship Id="rId2" Type="http://schemas.openxmlformats.org/officeDocument/2006/relationships/video" Target="file://localhost/Users/RLH/Documents/Cornell%202009/Tunes/Data%2002012009/e+%2045%20bunches/e+45%20all%20currents/e+45_low_currents_y_tune.mov" TargetMode="External"/><Relationship Id="rId3" Type="http://schemas.openxmlformats.org/officeDocument/2006/relationships/slideLayout" Target="../slideLayouts/slideLayout2.xml"/><Relationship Id="rId6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video" Target="file://localhost/Users/RLH/Documents/Cornell%202009/Tunes/Data%2002012009/e+%2045%20bunches/e+45%20all%20currents/e+45_all_currents_y.mov" TargetMode="External"/><Relationship Id="rId2" Type="http://schemas.openxmlformats.org/officeDocument/2006/relationships/video" Target="file://localhost/Users/RLH/Documents/Cornell%202009/Tunes/Data%2002012009/e+%2045%20bunches/e+45%20all%20currents/e+45_all_currents_y_tune.mov" TargetMode="External"/><Relationship Id="rId3" Type="http://schemas.openxmlformats.org/officeDocument/2006/relationships/slideLayout" Target="../slideLayouts/slideLayout2.xml"/><Relationship Id="rId5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video" Target="file://localhost/Users/RLH/Documents/Cornell%202009/Tunes/Data%2002012009/e+%2045%20bunches/e+45%20all%20currents/e+45_low_currents_x.mov" TargetMode="External"/><Relationship Id="rId2" Type="http://schemas.openxmlformats.org/officeDocument/2006/relationships/video" Target="file://localhost/Users/RLH/Documents/Cornell%202009/Tunes/Data%2002012009/e+%2045%20bunches/e+45%20all%20currents/e+45_low_currents_x_tune.mov" TargetMode="External"/><Relationship Id="rId3" Type="http://schemas.openxmlformats.org/officeDocument/2006/relationships/slideLayout" Target="../slideLayouts/slideLayout2.xml"/><Relationship Id="rId5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image" Target="../media/image10.png"/><Relationship Id="rId4" Type="http://schemas.openxmlformats.org/officeDocument/2006/relationships/image" Target="../media/image9.png"/><Relationship Id="rId1" Type="http://schemas.openxmlformats.org/officeDocument/2006/relationships/video" Target="file://localhost/Users/RLH/Documents/Cornell%202009/Tunes/Data%2002012009/e+%2045%20bunches/e+45%20all%20currents/e+45_all_currents_x.mov" TargetMode="External"/><Relationship Id="rId2" Type="http://schemas.openxmlformats.org/officeDocument/2006/relationships/video" Target="file://localhost/Users/RLH/Documents/Cornell%202009/Tunes/Data%2002012009/e+%2045%20bunches/e+45%20all%20currents/e+45_all_currents_x_tune.mov" TargetMode="External"/><Relationship Id="rId3" Type="http://schemas.openxmlformats.org/officeDocument/2006/relationships/slideLayout" Target="../slideLayouts/slideLayout2.xml"/><Relationship Id="rId5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image" Target="../media/image13.png"/><Relationship Id="rId4" Type="http://schemas.openxmlformats.org/officeDocument/2006/relationships/image" Target="../media/image11.png"/><Relationship Id="rId1" Type="http://schemas.openxmlformats.org/officeDocument/2006/relationships/video" Target="file://localhost/Users/RLH/Documents/Cornell%202009/Tunes/Data%2002012009/e-%2045%20bunches/e-45%20all%20currents/e-45_all_currents_y.mov" TargetMode="External"/><Relationship Id="rId2" Type="http://schemas.openxmlformats.org/officeDocument/2006/relationships/video" Target="file://localhost/Users/RLH/Documents/Cornell%202009/Tunes/Data%2002012009/e-%2045%20bunches/e-45%20all%20currents/e-45_all_currents_y_tune.mov" TargetMode="External"/><Relationship Id="rId3" Type="http://schemas.openxmlformats.org/officeDocument/2006/relationships/slideLayout" Target="../slideLayouts/slideLayout2.xml"/><Relationship Id="rId5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video" Target="file://localhost/Users/RLH/Documents/Cornell%202009/Tunes/Data%2002012009/e-%2045%20bunches/e-45%20all%20currents/e-45_all_currents_y.mov" TargetMode="External"/><Relationship Id="rId2" Type="http://schemas.openxmlformats.org/officeDocument/2006/relationships/video" Target="file://localhost/Users/RLH/Documents/Cornell%202009/Tunes/Data%2002012009/e-%2045%20bunches/e-45%20all%20currents/e-45_all_currents_y_tune.mov" TargetMode="External"/><Relationship Id="rId3" Type="http://schemas.openxmlformats.org/officeDocument/2006/relationships/slideLayout" Target="../slideLayouts/slideLayout2.xml"/><Relationship Id="rId5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>
            <a:noAutofit/>
          </a:bodyPr>
          <a:lstStyle/>
          <a:p>
            <a:r>
              <a:rPr lang="en-US" sz="2900" dirty="0" smtClean="0">
                <a:latin typeface="Comic Sans MS"/>
              </a:rPr>
              <a:t>e+/e</a:t>
            </a:r>
            <a:r>
              <a:rPr lang="en-US" sz="2900" dirty="0" smtClean="0">
                <a:latin typeface="Comic Sans MS"/>
              </a:rPr>
              <a:t>- electron cloud tune shift measurements for 45 bunch trains</a:t>
            </a:r>
            <a:endParaRPr lang="en-US" sz="2900" dirty="0">
              <a:solidFill>
                <a:srgbClr val="0066FF"/>
              </a:solidFill>
              <a:latin typeface="Comic Sans MS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8991600" cy="4724400"/>
          </a:xfrm>
        </p:spPr>
        <p:txBody>
          <a:bodyPr>
            <a:normAutofit/>
          </a:bodyPr>
          <a:lstStyle/>
          <a:p>
            <a:pPr marL="971550" indent="-457200">
              <a:buNone/>
            </a:pPr>
            <a:r>
              <a:rPr lang="en-US" sz="2000" dirty="0" smtClean="0">
                <a:solidFill>
                  <a:srgbClr val="3366FF"/>
                </a:solidFill>
                <a:latin typeface="Comic Sans MS"/>
              </a:rPr>
              <a:t>	Tune Shift versus current</a:t>
            </a:r>
            <a:r>
              <a:rPr lang="en-US" sz="2000" dirty="0" smtClean="0">
                <a:latin typeface="Comic Sans MS"/>
              </a:rPr>
              <a:t>: Measured the tune shift for 45 bunch electron and positron trains with 14ns bunch spacing at various bunch currents.  </a:t>
            </a:r>
          </a:p>
          <a:p>
            <a:pPr marL="971550" indent="-457200" eaLnBrk="1" hangingPunct="1">
              <a:buNone/>
            </a:pPr>
            <a:endParaRPr lang="en-US" sz="2000" dirty="0" smtClean="0">
              <a:latin typeface="Comic Sans MS"/>
            </a:endParaRPr>
          </a:p>
          <a:p>
            <a:pPr marL="514350" indent="0" eaLnBrk="1" hangingPunct="1">
              <a:buFont typeface="Arial" pitchFamily="-65" charset="0"/>
              <a:buNone/>
            </a:pPr>
            <a:endParaRPr lang="en-US" sz="2000" dirty="0">
              <a:latin typeface="Comic Sans MS"/>
            </a:endParaRPr>
          </a:p>
          <a:p>
            <a:pPr marL="514350" indent="0" eaLnBrk="1" hangingPunct="1">
              <a:buFont typeface="Arial" pitchFamily="-65" charset="0"/>
              <a:buNone/>
            </a:pPr>
            <a:endParaRPr lang="en-US" sz="2000" dirty="0">
              <a:latin typeface="Comic Sans MS"/>
            </a:endParaRPr>
          </a:p>
          <a:p>
            <a:pPr marL="514350" indent="0" eaLnBrk="1" hangingPunct="1">
              <a:buFont typeface="Arial" pitchFamily="-65" charset="0"/>
              <a:buNone/>
            </a:pPr>
            <a:endParaRPr lang="en-US" sz="2000" dirty="0">
              <a:latin typeface="Comic Sans MS"/>
            </a:endParaRPr>
          </a:p>
          <a:p>
            <a:pPr marL="514350" indent="0" eaLnBrk="1" hangingPunct="1">
              <a:buFont typeface="Arial" pitchFamily="-65" charset="0"/>
              <a:buNone/>
            </a:pPr>
            <a:endParaRPr lang="en-US" sz="2000" dirty="0">
              <a:latin typeface="Comic Sans MS"/>
            </a:endParaRPr>
          </a:p>
          <a:p>
            <a:pPr marL="514350" indent="0" eaLnBrk="1" hangingPunct="1">
              <a:buFont typeface="Arial" pitchFamily="-65" charset="0"/>
              <a:buNone/>
            </a:pPr>
            <a:endParaRPr lang="en-US" sz="2000" dirty="0">
              <a:latin typeface="Comic Sans MS"/>
            </a:endParaRPr>
          </a:p>
          <a:p>
            <a:pPr marL="514350" indent="0" eaLnBrk="1" hangingPunct="1">
              <a:buFont typeface="Arial" pitchFamily="-65" charset="0"/>
              <a:buNone/>
            </a:pPr>
            <a:endParaRPr lang="en-US" sz="2000" dirty="0">
              <a:latin typeface="Comic Sans MS"/>
            </a:endParaRPr>
          </a:p>
          <a:p>
            <a:pPr marL="514350" indent="0" eaLnBrk="1" hangingPunct="1">
              <a:buFont typeface="Arial" pitchFamily="-65" charset="0"/>
              <a:buNone/>
            </a:pPr>
            <a:endParaRPr lang="en-US" sz="2000" dirty="0">
              <a:latin typeface="Comic Sans MS"/>
            </a:endParaRPr>
          </a:p>
          <a:p>
            <a:pPr marL="514350" indent="0" algn="just" eaLnBrk="1" hangingPunct="1">
              <a:buFont typeface="Arial" pitchFamily="-65" charset="0"/>
              <a:buNone/>
            </a:pPr>
            <a:r>
              <a:rPr lang="en-US" sz="1600" dirty="0">
                <a:latin typeface="Comic Sans MS"/>
              </a:rPr>
              <a:t>These results are from measurements made by</a:t>
            </a:r>
            <a:r>
              <a:rPr lang="en-US" sz="1600" dirty="0" smtClean="0">
                <a:latin typeface="Comic Sans MS"/>
              </a:rPr>
              <a:t> M. Billing, M. Palmer, G</a:t>
            </a:r>
            <a:r>
              <a:rPr lang="en-US" sz="1600" dirty="0">
                <a:latin typeface="Comic Sans MS"/>
              </a:rPr>
              <a:t>. </a:t>
            </a:r>
            <a:r>
              <a:rPr lang="en-US" sz="1600" dirty="0" smtClean="0">
                <a:latin typeface="Comic Sans MS"/>
              </a:rPr>
              <a:t>Dugan, </a:t>
            </a:r>
            <a:r>
              <a:rPr lang="en-US" sz="1600" dirty="0">
                <a:latin typeface="Comic Sans MS"/>
              </a:rPr>
              <a:t>and R. Holtzapple on</a:t>
            </a:r>
            <a:r>
              <a:rPr lang="en-US" sz="1600" dirty="0" smtClean="0">
                <a:latin typeface="Comic Sans MS"/>
              </a:rPr>
              <a:t> 2/1/2009.</a:t>
            </a:r>
            <a:endParaRPr lang="en-US" sz="1600" dirty="0">
              <a:latin typeface="Comic Sans M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4384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Vertical Tune along a 45 bunch 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e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+ train between I=0.25-1.0mA/bunch</a:t>
            </a:r>
            <a:endParaRPr lang="en-US" sz="1200" dirty="0" smtClean="0">
              <a:latin typeface="Comic Sans MS"/>
            </a:endParaRPr>
          </a:p>
          <a:p>
            <a:r>
              <a:rPr lang="en-US" sz="1200" dirty="0" smtClean="0">
                <a:latin typeface="Comic Sans MS"/>
              </a:rPr>
              <a:t>-Varied the current from 0.25 to 1mA/bunch.</a:t>
            </a:r>
          </a:p>
          <a:p>
            <a:r>
              <a:rPr lang="en-US" sz="1200" dirty="0" smtClean="0">
                <a:latin typeface="Comic Sans MS"/>
              </a:rPr>
              <a:t>-Measured the vertical orbit 5 times for all 45 bunches over 1024 turns at each current setting.  </a:t>
            </a:r>
          </a:p>
          <a:p>
            <a:r>
              <a:rPr lang="en-US" sz="1200" dirty="0" smtClean="0">
                <a:latin typeface="Comic Sans MS"/>
              </a:rPr>
              <a:t>-FFT orbit to determine the single bunch tune for all 45 bunches in the train.</a:t>
            </a: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 Linear vertical tune shift along train at the lower bunch currents.  </a:t>
            </a: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A positive tune shift along the train, the width of the vertical tune spectrum increases along the train at high I.  </a:t>
            </a: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Vertical damping along the train is noted at the higher currents</a:t>
            </a: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When I=1.0mA/bunch, a hint of a vertical instability is detected in the vertical orbit </a:t>
            </a:r>
            <a:r>
              <a:rPr lang="en-US" sz="1200" dirty="0" smtClean="0">
                <a:latin typeface="Comic Sans MS"/>
              </a:rPr>
              <a:t>near </a:t>
            </a:r>
            <a:r>
              <a:rPr lang="en-US" sz="1200" dirty="0" smtClean="0">
                <a:latin typeface="Comic Sans MS"/>
              </a:rPr>
              <a:t>the end of the train.</a:t>
            </a:r>
          </a:p>
        </p:txBody>
      </p:sp>
      <p:pic>
        <p:nvPicPr>
          <p:cNvPr id="6" name="Picture 5" descr="qynorm7647_7695shift_5I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0"/>
            <a:ext cx="8964553" cy="2438400"/>
          </a:xfrm>
          <a:prstGeom prst="rect">
            <a:avLst/>
          </a:prstGeom>
        </p:spPr>
      </p:pic>
      <p:pic>
        <p:nvPicPr>
          <p:cNvPr id="7" name="e+45_low_currents_y.mov">
            <a:hlinkClick r:id="" action="ppaction://media"/>
          </p:cNvPr>
          <p:cNvPicPr/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-2" y="3947431"/>
            <a:ext cx="3886202" cy="2910570"/>
          </a:xfrm>
          <a:prstGeom prst="rect">
            <a:avLst/>
          </a:prstGeom>
        </p:spPr>
      </p:pic>
      <p:pic>
        <p:nvPicPr>
          <p:cNvPr id="9" name="e+45_low_currents_y_tune.mov">
            <a:hlinkClick r:id="" action="ppaction://media"/>
          </p:cNvPr>
          <p:cNvPicPr/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5181600" y="3947431"/>
            <a:ext cx="3782952" cy="29057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67200" y="4800600"/>
            <a:ext cx="86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Movies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8" idx="2"/>
          </p:cNvCxnSpPr>
          <p:nvPr/>
        </p:nvCxnSpPr>
        <p:spPr>
          <a:xfrm rot="16200000" flipH="1">
            <a:off x="4896742" y="4972942"/>
            <a:ext cx="164068" cy="558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2"/>
          </p:cNvCxnSpPr>
          <p:nvPr/>
        </p:nvCxnSpPr>
        <p:spPr>
          <a:xfrm rot="5400000">
            <a:off x="4128908" y="4927224"/>
            <a:ext cx="328136" cy="8135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ynorm7647_7695shif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2431645"/>
          </a:xfrm>
          <a:prstGeom prst="rect">
            <a:avLst/>
          </a:prstGeom>
        </p:spPr>
      </p:pic>
      <p:pic>
        <p:nvPicPr>
          <p:cNvPr id="5" name="e+45_all_currents_y.mov">
            <a:hlinkClick r:id="" action="ppaction://media"/>
          </p:cNvPr>
          <p:cNvPicPr/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0" y="3714350"/>
            <a:ext cx="4191000" cy="3138848"/>
          </a:xfrm>
          <a:prstGeom prst="rect">
            <a:avLst/>
          </a:prstGeom>
        </p:spPr>
      </p:pic>
      <p:pic>
        <p:nvPicPr>
          <p:cNvPr id="6" name="e+45_all_currents_y_tune.mov">
            <a:hlinkClick r:id="" action="ppaction://media"/>
          </p:cNvPr>
          <p:cNvPicPr/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4953000" y="3714350"/>
            <a:ext cx="4190999" cy="31388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652521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Vertical Tune along a 45 bunch 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e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+ train with bunch current up to I=1.4mA/bunch</a:t>
            </a:r>
            <a:endParaRPr lang="en-US" sz="1200" dirty="0" smtClean="0">
              <a:latin typeface="Comic Sans MS"/>
            </a:endParaRP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  When </a:t>
            </a:r>
            <a:r>
              <a:rPr lang="en-US" sz="1200" dirty="0" smtClean="0">
                <a:latin typeface="Comic Sans MS"/>
              </a:rPr>
              <a:t>I&gt;1.0mA/bunch, a vertical instability is detected in orbit neat the end of the train.  In addition, a second peak in the vertical spectrum appears around bunch </a:t>
            </a:r>
            <a:r>
              <a:rPr lang="en-US" sz="1200" dirty="0" smtClean="0">
                <a:latin typeface="Comic Sans MS"/>
              </a:rPr>
              <a:t>25 and is ~4kHz higher in frequency.</a:t>
            </a:r>
            <a:endParaRPr lang="en-US" sz="1200" dirty="0" smtClean="0">
              <a:latin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4615934"/>
            <a:ext cx="86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Movies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 rot="16200000" flipH="1">
            <a:off x="4820542" y="4788276"/>
            <a:ext cx="164068" cy="558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2"/>
          </p:cNvCxnSpPr>
          <p:nvPr/>
        </p:nvCxnSpPr>
        <p:spPr>
          <a:xfrm rot="5400000">
            <a:off x="4052708" y="4742558"/>
            <a:ext cx="328136" cy="8135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+45_low_currents_x.mov">
            <a:hlinkClick r:id="" action="ppaction://media"/>
          </p:cNvPr>
          <p:cNvPicPr/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3657280"/>
            <a:ext cx="4267200" cy="3195918"/>
          </a:xfrm>
          <a:prstGeom prst="rect">
            <a:avLst/>
          </a:prstGeom>
        </p:spPr>
      </p:pic>
      <p:pic>
        <p:nvPicPr>
          <p:cNvPr id="6" name="e+45_low_currents_x_tune.mov">
            <a:hlinkClick r:id="" action="ppaction://media"/>
          </p:cNvPr>
          <p:cNvPicPr/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4876800" y="3657280"/>
            <a:ext cx="4267199" cy="319591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3403937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Horizontal Tune along a 45 bunch 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e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+ train between I=0.25-1.0mA/bunch</a:t>
            </a:r>
            <a:endParaRPr lang="en-US" sz="1200" dirty="0" smtClean="0">
              <a:latin typeface="Comic Sans MS"/>
            </a:endParaRP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  </a:t>
            </a:r>
            <a:r>
              <a:rPr lang="en-US" sz="1200" dirty="0" smtClean="0">
                <a:latin typeface="Comic Sans MS"/>
              </a:rPr>
              <a:t>N</a:t>
            </a:r>
            <a:r>
              <a:rPr lang="en-US" sz="1200" dirty="0" smtClean="0">
                <a:latin typeface="Comic Sans MS"/>
              </a:rPr>
              <a:t>o </a:t>
            </a:r>
            <a:r>
              <a:rPr lang="en-US" sz="1200" dirty="0" smtClean="0">
                <a:latin typeface="Comic Sans MS"/>
              </a:rPr>
              <a:t>horizontal tune shift is detected.</a:t>
            </a:r>
            <a:endParaRPr lang="en-US" sz="1200" dirty="0" smtClean="0">
              <a:latin typeface="Comic Sans MS"/>
            </a:endParaRP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  When </a:t>
            </a:r>
            <a:r>
              <a:rPr lang="en-US" sz="1200" dirty="0" smtClean="0">
                <a:latin typeface="Comic Sans MS"/>
              </a:rPr>
              <a:t>I=1.0mA/bunch, a hint of an instability is detected in the horizontal orbit neat the end of the train.</a:t>
            </a:r>
          </a:p>
        </p:txBody>
      </p:sp>
      <p:pic>
        <p:nvPicPr>
          <p:cNvPr id="8" name="Picture 7" descr="qxnorm7647_7695shift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-34149"/>
            <a:ext cx="9144000" cy="34380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91000" y="4615934"/>
            <a:ext cx="86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Movies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>
          <a:xfrm rot="16200000" flipH="1">
            <a:off x="4820542" y="4788276"/>
            <a:ext cx="164068" cy="558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2"/>
          </p:cNvCxnSpPr>
          <p:nvPr/>
        </p:nvCxnSpPr>
        <p:spPr>
          <a:xfrm rot="5400000">
            <a:off x="4052708" y="4742558"/>
            <a:ext cx="328136" cy="8135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+45_all_currents_x.mov">
            <a:hlinkClick r:id="" action="ppaction://media"/>
          </p:cNvPr>
          <p:cNvPicPr/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-1" y="3657279"/>
            <a:ext cx="4267200" cy="3195918"/>
          </a:xfrm>
          <a:prstGeom prst="rect">
            <a:avLst/>
          </a:prstGeom>
        </p:spPr>
      </p:pic>
      <p:pic>
        <p:nvPicPr>
          <p:cNvPr id="6" name="e+45_all_currents_x_tune.mov">
            <a:hlinkClick r:id="" action="ppaction://media"/>
          </p:cNvPr>
          <p:cNvPicPr/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4876800" y="3657280"/>
            <a:ext cx="4267199" cy="3195917"/>
          </a:xfrm>
          <a:prstGeom prst="rect">
            <a:avLst/>
          </a:prstGeom>
        </p:spPr>
      </p:pic>
      <p:pic>
        <p:nvPicPr>
          <p:cNvPr id="7" name="Picture 6" descr="qxnorm7647_7695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0"/>
            <a:ext cx="9144000" cy="349774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" y="3429000"/>
            <a:ext cx="91439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Horizontal Tune along a 45 bunch 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e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+ train between I=0.25-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1.4mA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/bunch</a:t>
            </a:r>
            <a:endParaRPr lang="en-US" sz="1200" dirty="0" smtClean="0">
              <a:latin typeface="Comic Sans MS"/>
            </a:endParaRP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 N</a:t>
            </a:r>
            <a:r>
              <a:rPr lang="en-US" sz="1200" dirty="0" smtClean="0">
                <a:latin typeface="Comic Sans MS"/>
              </a:rPr>
              <a:t>o </a:t>
            </a:r>
            <a:r>
              <a:rPr lang="en-US" sz="1200" dirty="0" smtClean="0">
                <a:latin typeface="Comic Sans MS"/>
              </a:rPr>
              <a:t>horizontal tune shift is detected.</a:t>
            </a:r>
            <a:endParaRPr lang="en-US" sz="1200" dirty="0" smtClean="0">
              <a:latin typeface="Comic Sans MS"/>
            </a:endParaRP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 When I</a:t>
            </a:r>
            <a:r>
              <a:rPr lang="en-US" sz="1200" dirty="0" smtClean="0">
                <a:latin typeface="Comic Sans MS"/>
              </a:rPr>
              <a:t>~</a:t>
            </a:r>
            <a:r>
              <a:rPr lang="en-US" sz="1200" dirty="0" smtClean="0">
                <a:latin typeface="Comic Sans MS"/>
              </a:rPr>
              <a:t>1.0</a:t>
            </a:r>
            <a:r>
              <a:rPr lang="en-US" sz="1200" dirty="0" smtClean="0">
                <a:latin typeface="Comic Sans MS"/>
              </a:rPr>
              <a:t>mA</a:t>
            </a:r>
            <a:r>
              <a:rPr lang="en-US" sz="1200" dirty="0" smtClean="0">
                <a:latin typeface="Comic Sans MS"/>
              </a:rPr>
              <a:t>/bunch, a hint of an instability is detected in the horizontal orbit </a:t>
            </a:r>
            <a:r>
              <a:rPr lang="en-US" sz="1200" dirty="0" smtClean="0">
                <a:latin typeface="Comic Sans MS"/>
              </a:rPr>
              <a:t>near </a:t>
            </a:r>
            <a:r>
              <a:rPr lang="en-US" sz="1200" dirty="0" smtClean="0">
                <a:latin typeface="Comic Sans MS"/>
              </a:rPr>
              <a:t>the end of the train</a:t>
            </a:r>
            <a:r>
              <a:rPr lang="en-US" sz="1200" dirty="0" smtClean="0">
                <a:latin typeface="Comic Sans MS"/>
              </a:rPr>
              <a:t>.  </a:t>
            </a:r>
            <a:r>
              <a:rPr lang="en-US" sz="1200" dirty="0" smtClean="0">
                <a:latin typeface="Comic Sans MS"/>
              </a:rPr>
              <a:t>This instability is evident by a new peak in the horizontal spectrum ~7kHz away.  The peak in the spectrum occurs earlier in the train at higher bunch current.</a:t>
            </a:r>
            <a:endParaRPr lang="en-US" sz="1200" dirty="0" smtClean="0">
              <a:latin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1000" y="4615934"/>
            <a:ext cx="86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Movies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rot="16200000" flipH="1">
            <a:off x="4820542" y="4788276"/>
            <a:ext cx="164068" cy="558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2"/>
          </p:cNvCxnSpPr>
          <p:nvPr/>
        </p:nvCxnSpPr>
        <p:spPr>
          <a:xfrm rot="5400000">
            <a:off x="4052708" y="4742558"/>
            <a:ext cx="328136" cy="8135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ynorm7701_7745shif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2620242"/>
          </a:xfrm>
          <a:prstGeom prst="rect">
            <a:avLst/>
          </a:prstGeom>
        </p:spPr>
      </p:pic>
      <p:pic>
        <p:nvPicPr>
          <p:cNvPr id="5" name="e-45_all_currents_y.mov">
            <a:hlinkClick r:id="" action="ppaction://media"/>
          </p:cNvPr>
          <p:cNvPicPr/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" y="3486070"/>
            <a:ext cx="4495800" cy="3367127"/>
          </a:xfrm>
          <a:prstGeom prst="rect">
            <a:avLst/>
          </a:prstGeom>
        </p:spPr>
      </p:pic>
      <p:pic>
        <p:nvPicPr>
          <p:cNvPr id="6" name="e-45_all_currents_y_tune.mov">
            <a:hlinkClick r:id="" action="ppaction://media"/>
          </p:cNvPr>
          <p:cNvPicPr/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4648200" y="3486070"/>
            <a:ext cx="4495799" cy="336712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2652521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Vertical Tune along a 45 bunch 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e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- 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train with bunch current up to I=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1.6mA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/bunch</a:t>
            </a:r>
            <a:endParaRPr lang="en-US" sz="1200" dirty="0" smtClean="0">
              <a:latin typeface="Comic Sans MS"/>
            </a:endParaRP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 Negative vertical tune shift along the train increases with current.</a:t>
            </a: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 Growth in the vertical orbit is observed at several currents.</a:t>
            </a:r>
            <a:endParaRPr lang="en-US" sz="1200" dirty="0" smtClean="0">
              <a:latin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4615934"/>
            <a:ext cx="86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Movies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 rot="16200000" flipH="1">
            <a:off x="4820542" y="4788276"/>
            <a:ext cx="164068" cy="558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2"/>
          </p:cNvCxnSpPr>
          <p:nvPr/>
        </p:nvCxnSpPr>
        <p:spPr>
          <a:xfrm rot="5400000">
            <a:off x="4052708" y="4742558"/>
            <a:ext cx="328136" cy="8135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-Qxnorm7701_774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404"/>
            <a:ext cx="9144000" cy="3365595"/>
          </a:xfrm>
          <a:prstGeom prst="rect">
            <a:avLst/>
          </a:prstGeom>
        </p:spPr>
      </p:pic>
      <p:pic>
        <p:nvPicPr>
          <p:cNvPr id="5" name="e-45_all_currents_y.mov">
            <a:hlinkClick r:id="" action="ppaction://media"/>
          </p:cNvPr>
          <p:cNvPicPr/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0" y="3428999"/>
            <a:ext cx="4572001" cy="3424198"/>
          </a:xfrm>
          <a:prstGeom prst="rect">
            <a:avLst/>
          </a:prstGeom>
        </p:spPr>
      </p:pic>
      <p:pic>
        <p:nvPicPr>
          <p:cNvPr id="6" name="e-45_all_currents_y_tune.mov">
            <a:hlinkClick r:id="" action="ppaction://media"/>
          </p:cNvPr>
          <p:cNvPicPr/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4572000" y="3428999"/>
            <a:ext cx="4572000" cy="342419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1552" y="342899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Horizonta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l 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Tune along a 45 bunch 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e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- 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train with bunch current up to I=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1.6mA</a:t>
            </a:r>
            <a:r>
              <a:rPr lang="en-US" sz="1200" dirty="0" smtClean="0">
                <a:solidFill>
                  <a:srgbClr val="3366FF"/>
                </a:solidFill>
                <a:latin typeface="Comic Sans MS"/>
              </a:rPr>
              <a:t>/bunch</a:t>
            </a:r>
            <a:endParaRPr lang="en-US" sz="1200" dirty="0" smtClean="0">
              <a:latin typeface="Comic Sans MS"/>
            </a:endParaRP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 No </a:t>
            </a:r>
            <a:r>
              <a:rPr lang="en-US" sz="1200" dirty="0" smtClean="0">
                <a:latin typeface="Comic Sans MS"/>
              </a:rPr>
              <a:t>horizonta</a:t>
            </a:r>
            <a:r>
              <a:rPr lang="en-US" sz="1200" dirty="0" smtClean="0">
                <a:latin typeface="Comic Sans MS"/>
              </a:rPr>
              <a:t>l tune shift is observed along the train.</a:t>
            </a:r>
          </a:p>
          <a:p>
            <a:pPr>
              <a:buFont typeface="Arial"/>
              <a:buChar char="•"/>
            </a:pPr>
            <a:r>
              <a:rPr lang="en-US" sz="1200" dirty="0" smtClean="0">
                <a:latin typeface="Comic Sans MS"/>
              </a:rPr>
              <a:t> Growth in the </a:t>
            </a:r>
            <a:r>
              <a:rPr lang="en-US" sz="1200" dirty="0" smtClean="0">
                <a:latin typeface="Comic Sans MS"/>
              </a:rPr>
              <a:t>horizontal</a:t>
            </a:r>
            <a:r>
              <a:rPr lang="en-US" sz="1200" dirty="0" smtClean="0">
                <a:latin typeface="Comic Sans MS"/>
              </a:rPr>
              <a:t> orbit is observed at several currents.</a:t>
            </a:r>
            <a:endParaRPr lang="en-US" sz="1200" dirty="0" smtClean="0">
              <a:latin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4615934"/>
            <a:ext cx="86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Movies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 rot="16200000" flipH="1">
            <a:off x="4820542" y="4788276"/>
            <a:ext cx="164068" cy="5580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2"/>
          </p:cNvCxnSpPr>
          <p:nvPr/>
        </p:nvCxnSpPr>
        <p:spPr>
          <a:xfrm rot="5400000">
            <a:off x="4052708" y="4742558"/>
            <a:ext cx="328136" cy="8135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11419</TotalTime>
  <Words>495</Words>
  <Application>Microsoft Macintosh PowerPoint</Application>
  <PresentationFormat>On-screen Show (4:3)</PresentationFormat>
  <Paragraphs>40</Paragraphs>
  <Slides>7</Slides>
  <Notes>1</Notes>
  <HiddenSlides>1</HiddenSlides>
  <MMClips>12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e+/e- electron cloud tune shift measurements for 45 bunch trains</vt:lpstr>
      <vt:lpstr>Slide 2</vt:lpstr>
      <vt:lpstr>Slide 3</vt:lpstr>
      <vt:lpstr>Slide 4</vt:lpstr>
      <vt:lpstr>Slide 5</vt:lpstr>
      <vt:lpstr>Slide 6</vt:lpstr>
      <vt:lpstr>Slide 7</vt:lpstr>
    </vt:vector>
  </TitlesOfParts>
  <Company>Cal Poly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Holtzapple</dc:creator>
  <cp:lastModifiedBy>Robert Holtzapple</cp:lastModifiedBy>
  <cp:revision>149</cp:revision>
  <cp:lastPrinted>2009-05-06T19:29:22Z</cp:lastPrinted>
  <dcterms:created xsi:type="dcterms:W3CDTF">2009-05-29T16:57:54Z</dcterms:created>
  <dcterms:modified xsi:type="dcterms:W3CDTF">2009-05-29T18:37:37Z</dcterms:modified>
</cp:coreProperties>
</file>