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handoutMasterIdLst>
    <p:handoutMasterId r:id="rId17"/>
  </p:handoutMasterIdLst>
  <p:sldIdLst>
    <p:sldId id="272" r:id="rId2"/>
    <p:sldId id="257" r:id="rId3"/>
    <p:sldId id="276" r:id="rId4"/>
    <p:sldId id="277" r:id="rId5"/>
    <p:sldId id="278" r:id="rId6"/>
    <p:sldId id="275" r:id="rId7"/>
    <p:sldId id="285" r:id="rId8"/>
    <p:sldId id="281" r:id="rId9"/>
    <p:sldId id="286" r:id="rId10"/>
    <p:sldId id="282" r:id="rId11"/>
    <p:sldId id="283" r:id="rId12"/>
    <p:sldId id="287" r:id="rId13"/>
    <p:sldId id="284" r:id="rId14"/>
    <p:sldId id="28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napVertSplitter="1" vertBarState="minimized" horzBarState="maximized">
    <p:restoredLeft sz="15620"/>
    <p:restoredTop sz="94660"/>
  </p:normalViewPr>
  <p:slideViewPr>
    <p:cSldViewPr snapToObjects="1">
      <p:cViewPr varScale="1">
        <p:scale>
          <a:sx n="165" d="100"/>
          <a:sy n="165" d="100"/>
        </p:scale>
        <p:origin x="-153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viewProps" Target="viewProps.xml"/><Relationship Id="rId4" Type="http://schemas.openxmlformats.org/officeDocument/2006/relationships/slide" Target="slides/slide3.xml"/><Relationship Id="rId21" Type="http://schemas.openxmlformats.org/officeDocument/2006/relationships/theme" Target="theme/theme1.xml"/><Relationship Id="rId22"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handoutMaster" Target="handoutMasters/handoutMaster1.xml"/><Relationship Id="rId19"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BF3C27-2FA4-AF4E-B45A-4F1DCCAB54CB}" type="datetimeFigureOut">
              <a:rPr lang="en-US" smtClean="0"/>
              <a:pPr/>
              <a:t>9/30/09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6043B3-9F6E-A044-94A5-EF40AE582CA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B1F8A-EE49-5249-84A0-CEF62B89A511}" type="datetimeFigureOut">
              <a:rPr lang="en-US" smtClean="0"/>
              <a:pPr/>
              <a:t>9/30/09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C257F1-9474-D740-9A18-ECD399E0BB5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C257F1-9474-D740-9A18-ECD399E0BB5B}"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F1762-5E4F-8D4B-9F31-7E6EEBC5701C}" type="datetimeFigureOut">
              <a:rPr lang="en-US" smtClean="0"/>
              <a:pPr/>
              <a:t>9/30/09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D6E38F-1D1C-0A44-8A18-9E0C563257A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F1762-5E4F-8D4B-9F31-7E6EEBC5701C}" type="datetimeFigureOut">
              <a:rPr lang="en-US" smtClean="0"/>
              <a:pPr/>
              <a:t>9/30/09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D6E38F-1D1C-0A44-8A18-9E0C563257A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F1762-5E4F-8D4B-9F31-7E6EEBC5701C}" type="datetimeFigureOut">
              <a:rPr lang="en-US" smtClean="0"/>
              <a:pPr/>
              <a:t>9/30/09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D6E38F-1D1C-0A44-8A18-9E0C563257A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F1762-5E4F-8D4B-9F31-7E6EEBC5701C}" type="datetimeFigureOut">
              <a:rPr lang="en-US" smtClean="0"/>
              <a:pPr/>
              <a:t>9/30/09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D6E38F-1D1C-0A44-8A18-9E0C563257A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F1762-5E4F-8D4B-9F31-7E6EEBC5701C}" type="datetimeFigureOut">
              <a:rPr lang="en-US" smtClean="0"/>
              <a:pPr/>
              <a:t>9/30/09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D6E38F-1D1C-0A44-8A18-9E0C563257A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F1762-5E4F-8D4B-9F31-7E6EEBC5701C}" type="datetimeFigureOut">
              <a:rPr lang="en-US" smtClean="0"/>
              <a:pPr/>
              <a:t>9/30/09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D6E38F-1D1C-0A44-8A18-9E0C563257A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F1762-5E4F-8D4B-9F31-7E6EEBC5701C}" type="datetimeFigureOut">
              <a:rPr lang="en-US" smtClean="0"/>
              <a:pPr/>
              <a:t>9/30/09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D6E38F-1D1C-0A44-8A18-9E0C563257A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F1762-5E4F-8D4B-9F31-7E6EEBC5701C}" type="datetimeFigureOut">
              <a:rPr lang="en-US" smtClean="0"/>
              <a:pPr/>
              <a:t>9/30/09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D6E38F-1D1C-0A44-8A18-9E0C563257A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F1762-5E4F-8D4B-9F31-7E6EEBC5701C}" type="datetimeFigureOut">
              <a:rPr lang="en-US" smtClean="0"/>
              <a:pPr/>
              <a:t>9/30/09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D6E38F-1D1C-0A44-8A18-9E0C563257A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F1762-5E4F-8D4B-9F31-7E6EEBC5701C}" type="datetimeFigureOut">
              <a:rPr lang="en-US" smtClean="0"/>
              <a:pPr/>
              <a:t>9/30/09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D6E38F-1D1C-0A44-8A18-9E0C563257A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F1762-5E4F-8D4B-9F31-7E6EEBC5701C}" type="datetimeFigureOut">
              <a:rPr lang="en-US" smtClean="0"/>
              <a:pPr/>
              <a:t>9/30/09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D6E38F-1D1C-0A44-8A18-9E0C563257A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F1762-5E4F-8D4B-9F31-7E6EEBC5701C}" type="datetimeFigureOut">
              <a:rPr lang="en-US" smtClean="0"/>
              <a:pPr/>
              <a:t>9/30/09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6E38F-1D1C-0A44-8A18-9E0C563257A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27.png"/><Relationship Id="rId5" Type="http://schemas.openxmlformats.org/officeDocument/2006/relationships/image" Target="../media/image28.png"/><Relationship Id="rId7" Type="http://schemas.openxmlformats.org/officeDocument/2006/relationships/image" Target="../media/image30.png"/><Relationship Id="rId1" Type="http://schemas.openxmlformats.org/officeDocument/2006/relationships/video" Target="file://localhost/Users/RLH/Documents/Cornell%202009/Tunes/Data%2009062009/BPM12W3_YPosSpec_294.mp4" TargetMode="External"/><Relationship Id="rId2" Type="http://schemas.openxmlformats.org/officeDocument/2006/relationships/video" Target="file://localhost/Users/RLH/Documents/Cornell%202009/Tunes/Data%2009062009/BPM12W3_YPosSpec_293.mp4" TargetMode="External"/><Relationship Id="rId3" Type="http://schemas.openxmlformats.org/officeDocument/2006/relationships/slideLayout" Target="../slideLayouts/slideLayout2.xml"/><Relationship Id="rId6"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32.png"/><Relationship Id="rId5" Type="http://schemas.openxmlformats.org/officeDocument/2006/relationships/image" Target="../media/image33.png"/><Relationship Id="rId7" Type="http://schemas.openxmlformats.org/officeDocument/2006/relationships/image" Target="../media/image35.png"/><Relationship Id="rId1" Type="http://schemas.openxmlformats.org/officeDocument/2006/relationships/video" Target="file://localhost/Users/RLH/Documents/Cornell%202009/Tunes/Data%2009062009/BPM12W3_XPosSpec_295.mp4" TargetMode="External"/><Relationship Id="rId2" Type="http://schemas.openxmlformats.org/officeDocument/2006/relationships/video" Target="file://localhost/Users/RLH/Documents/Cornell%202009/Tunes/Data%2009062009/BPM12W3_XPosSpec_296.mp4" TargetMode="External"/><Relationship Id="rId3" Type="http://schemas.openxmlformats.org/officeDocument/2006/relationships/slideLayout" Target="../slideLayouts/slideLayout2.xml"/><Relationship Id="rId6"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image" Target="../media/image4.png"/><Relationship Id="rId4" Type="http://schemas.openxmlformats.org/officeDocument/2006/relationships/image" Target="../media/image2.png"/><Relationship Id="rId1" Type="http://schemas.openxmlformats.org/officeDocument/2006/relationships/video" Target="file://localhost/Users/RLH/Documents/Cornell%202009/Tunes/Data%2008262009/RD-000198_Images/42E/BPM42E_Xposition_198.mp4" TargetMode="External"/><Relationship Id="rId2" Type="http://schemas.openxmlformats.org/officeDocument/2006/relationships/video" Target="file://localhost/Users/RLH/Documents/Cornell%202009/Tunes/Data%2008262009/RD-000198_Images/42E/BPM42E_Xspectrum_198.mp4" TargetMode="External"/><Relationship Id="rId3" Type="http://schemas.openxmlformats.org/officeDocument/2006/relationships/slideLayout" Target="../slideLayouts/slideLayout2.xml"/><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video" Target="file://localhost/Users/RLH/Documents/Cornell%202009/Tunes/Data%2008262009/RD-000198_Images/42E/BPM42E_Yposition_198.mp4" TargetMode="External"/><Relationship Id="rId2" Type="http://schemas.openxmlformats.org/officeDocument/2006/relationships/video" Target="file://localhost/Users/RLH/Documents/Cornell%202009/Tunes/Data%2008262009/RD-000198_Images/42E/BPM42E_Yspectrum_198.mp4" TargetMode="External"/><Relationship Id="rId3" Type="http://schemas.openxmlformats.org/officeDocument/2006/relationships/slideLayout" Target="../slideLayouts/slideLayout2.xml"/><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4" Type="http://schemas.openxmlformats.org/officeDocument/2006/relationships/image" Target="../media/image8.png"/><Relationship Id="rId5" Type="http://schemas.openxmlformats.org/officeDocument/2006/relationships/image" Target="../media/image9.png"/><Relationship Id="rId7" Type="http://schemas.openxmlformats.org/officeDocument/2006/relationships/image" Target="../media/image11.png"/><Relationship Id="rId1" Type="http://schemas.openxmlformats.org/officeDocument/2006/relationships/video" Target="file://localhost/Users/RLH/Documents/Cornell%202009/Tunes/Data%2008262009/BPM42E_Xposition_pinged.mp4" TargetMode="External"/><Relationship Id="rId2" Type="http://schemas.openxmlformats.org/officeDocument/2006/relationships/video" Target="file://localhost/Users/RLH/Documents/Cornell%202009/Tunes/Data%2008262009/BPM42E_Xspectrum_pinged.mp4" TargetMode="External"/><Relationship Id="rId3" Type="http://schemas.openxmlformats.org/officeDocument/2006/relationships/slideLayout" Target="../slideLayouts/slideLayout2.xml"/><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image" Target="../media/image12.png"/><Relationship Id="rId5" Type="http://schemas.openxmlformats.org/officeDocument/2006/relationships/image" Target="../media/image13.png"/><Relationship Id="rId7" Type="http://schemas.openxmlformats.org/officeDocument/2006/relationships/image" Target="../media/image15.png"/><Relationship Id="rId1" Type="http://schemas.openxmlformats.org/officeDocument/2006/relationships/video" Target="file://localhost/Users/RLH/Documents/Cornell%202009/Tunes/Data%2008262009/BPM42E_Yposition_pinged.mp4" TargetMode="External"/><Relationship Id="rId2" Type="http://schemas.openxmlformats.org/officeDocument/2006/relationships/video" Target="file://localhost/Users/RLH/Documents/Cornell%202009/Tunes/Data%2008262009/BPM42E_Yspectrum_pinged.mp4" TargetMode="External"/><Relationship Id="rId3" Type="http://schemas.openxmlformats.org/officeDocument/2006/relationships/slideLayout" Target="../slideLayouts/slideLayout2.xml"/><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4" Type="http://schemas.openxmlformats.org/officeDocument/2006/relationships/image" Target="../media/image22.png"/><Relationship Id="rId5" Type="http://schemas.openxmlformats.org/officeDocument/2006/relationships/image" Target="../media/image23.png"/><Relationship Id="rId7" Type="http://schemas.openxmlformats.org/officeDocument/2006/relationships/image" Target="../media/image25.png"/><Relationship Id="rId1" Type="http://schemas.openxmlformats.org/officeDocument/2006/relationships/video" Target="file://localhost/Users/RLH/Documents/Cornell%202009/Tunes/Data%2009062009/BPM12W3_Yposition_290_291.mp4" TargetMode="External"/><Relationship Id="rId2" Type="http://schemas.openxmlformats.org/officeDocument/2006/relationships/video" Target="file://localhost/Users/RLH/Documents/Cornell%202009/Tunes/Data%2009062009/BPM12W3_Yspectrum_290_291.mp4" TargetMode="External"/><Relationship Id="rId3" Type="http://schemas.openxmlformats.org/officeDocument/2006/relationships/slideLayout" Target="../slideLayouts/slideLayout2.xml"/><Relationship Id="rId6"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91600" cy="1143000"/>
          </a:xfrm>
        </p:spPr>
        <p:txBody>
          <a:bodyPr>
            <a:noAutofit/>
          </a:bodyPr>
          <a:lstStyle/>
          <a:p>
            <a:r>
              <a:rPr lang="en-US" sz="2900" dirty="0" smtClean="0">
                <a:latin typeface="Comic Sans MS"/>
              </a:rPr>
              <a:t>e+ Tune Measurements for 4-ns Spaced Bunches</a:t>
            </a:r>
            <a:endParaRPr lang="en-US" sz="2900" dirty="0">
              <a:solidFill>
                <a:srgbClr val="0066FF"/>
              </a:solidFill>
              <a:latin typeface="Comic Sans MS"/>
            </a:endParaRPr>
          </a:p>
        </p:txBody>
      </p:sp>
      <p:sp>
        <p:nvSpPr>
          <p:cNvPr id="5" name="Content Placeholder 2"/>
          <p:cNvSpPr>
            <a:spLocks noGrp="1"/>
          </p:cNvSpPr>
          <p:nvPr>
            <p:ph idx="1"/>
          </p:nvPr>
        </p:nvSpPr>
        <p:spPr>
          <a:xfrm>
            <a:off x="0" y="2133600"/>
            <a:ext cx="8991600" cy="4724400"/>
          </a:xfrm>
        </p:spPr>
        <p:txBody>
          <a:bodyPr>
            <a:normAutofit/>
          </a:bodyPr>
          <a:lstStyle/>
          <a:p>
            <a:pPr marL="971550" indent="-457200">
              <a:buNone/>
            </a:pPr>
            <a:r>
              <a:rPr lang="en-US" sz="2000" dirty="0" smtClean="0">
                <a:solidFill>
                  <a:srgbClr val="3366FF"/>
                </a:solidFill>
                <a:latin typeface="Comic Sans MS"/>
              </a:rPr>
              <a:t>	Tune Measurements of 4-ns spaced bunches</a:t>
            </a:r>
            <a:r>
              <a:rPr lang="en-US" sz="2000" dirty="0" smtClean="0">
                <a:latin typeface="Comic Sans MS"/>
              </a:rPr>
              <a:t>: An update of the strides made using the digital BPM system to measure single bunch tunes of 4-ns spaced CesrTA bunches.  </a:t>
            </a:r>
          </a:p>
          <a:p>
            <a:pPr marL="971550" indent="-457200" eaLnBrk="1" hangingPunct="1">
              <a:buNone/>
            </a:pPr>
            <a:endParaRPr lang="en-US" sz="2000" dirty="0" smtClean="0">
              <a:latin typeface="Comic Sans MS"/>
            </a:endParaRPr>
          </a:p>
          <a:p>
            <a:pPr marL="514350" indent="0" eaLnBrk="1" hangingPunct="1">
              <a:buFont typeface="Arial" pitchFamily="-65" charset="0"/>
              <a:buNone/>
            </a:pPr>
            <a:endParaRPr lang="en-US" sz="2000" dirty="0">
              <a:latin typeface="Comic Sans MS"/>
            </a:endParaRPr>
          </a:p>
          <a:p>
            <a:pPr marL="514350" indent="0" eaLnBrk="1" hangingPunct="1">
              <a:buFont typeface="Arial" pitchFamily="-65" charset="0"/>
              <a:buNone/>
            </a:pPr>
            <a:endParaRPr lang="en-US" sz="2000" dirty="0">
              <a:latin typeface="Comic Sans MS"/>
            </a:endParaRPr>
          </a:p>
          <a:p>
            <a:pPr marL="514350" indent="0" eaLnBrk="1" hangingPunct="1">
              <a:buFont typeface="Arial" pitchFamily="-65" charset="0"/>
              <a:buNone/>
            </a:pPr>
            <a:endParaRPr lang="en-US" sz="2000" dirty="0">
              <a:latin typeface="Comic Sans MS"/>
            </a:endParaRPr>
          </a:p>
          <a:p>
            <a:pPr marL="514350" indent="0" eaLnBrk="1" hangingPunct="1">
              <a:buFont typeface="Arial" pitchFamily="-65" charset="0"/>
              <a:buNone/>
            </a:pPr>
            <a:endParaRPr lang="en-US" sz="2000" dirty="0">
              <a:latin typeface="Comic Sans MS"/>
            </a:endParaRPr>
          </a:p>
          <a:p>
            <a:pPr marL="514350" indent="0" eaLnBrk="1" hangingPunct="1">
              <a:buFont typeface="Arial" pitchFamily="-65" charset="0"/>
              <a:buNone/>
            </a:pPr>
            <a:endParaRPr lang="en-US" sz="2000" dirty="0">
              <a:latin typeface="Comic Sans MS"/>
            </a:endParaRPr>
          </a:p>
          <a:p>
            <a:pPr marL="514350" indent="0" eaLnBrk="1" hangingPunct="1">
              <a:buFont typeface="Arial" pitchFamily="-65" charset="0"/>
              <a:buNone/>
            </a:pPr>
            <a:endParaRPr lang="en-US" sz="2000" dirty="0">
              <a:latin typeface="Comic Sans MS"/>
            </a:endParaRPr>
          </a:p>
          <a:p>
            <a:pPr marL="514350" indent="0" eaLnBrk="1" hangingPunct="1">
              <a:buFont typeface="Arial" pitchFamily="-65" charset="0"/>
              <a:buNone/>
            </a:pPr>
            <a:endParaRPr lang="en-US" sz="2000" dirty="0">
              <a:latin typeface="Comic Sans MS"/>
            </a:endParaRPr>
          </a:p>
          <a:p>
            <a:pPr marL="514350" indent="0" algn="just" eaLnBrk="1" hangingPunct="1">
              <a:buFont typeface="Arial" pitchFamily="-65" charset="0"/>
              <a:buNone/>
            </a:pPr>
            <a:r>
              <a:rPr lang="en-US" sz="1600" dirty="0">
                <a:latin typeface="Comic Sans MS"/>
              </a:rPr>
              <a:t>These results</a:t>
            </a:r>
            <a:r>
              <a:rPr lang="en-US" sz="1600" dirty="0" smtClean="0">
                <a:latin typeface="Comic Sans MS"/>
              </a:rPr>
              <a:t> are </a:t>
            </a:r>
            <a:r>
              <a:rPr lang="en-US" sz="1600" dirty="0">
                <a:latin typeface="Comic Sans MS"/>
              </a:rPr>
              <a:t>from </a:t>
            </a:r>
            <a:r>
              <a:rPr lang="en-US" sz="1600" dirty="0" smtClean="0">
                <a:latin typeface="Comic Sans MS"/>
              </a:rPr>
              <a:t>measurements during the August-September 2009 </a:t>
            </a:r>
            <a:r>
              <a:rPr lang="en-US" sz="1600" dirty="0" err="1" smtClean="0">
                <a:latin typeface="Comic Sans MS"/>
              </a:rPr>
              <a:t>CesrTA</a:t>
            </a:r>
            <a:r>
              <a:rPr lang="en-US" sz="1600" dirty="0" smtClean="0">
                <a:latin typeface="Comic Sans MS"/>
              </a:rPr>
              <a:t> run </a:t>
            </a:r>
            <a:r>
              <a:rPr lang="en-US" sz="1600" dirty="0">
                <a:latin typeface="Comic Sans MS"/>
              </a:rPr>
              <a:t>by</a:t>
            </a:r>
            <a:r>
              <a:rPr lang="en-US" sz="1600" dirty="0" smtClean="0">
                <a:latin typeface="Comic Sans MS"/>
              </a:rPr>
              <a:t> M. Billing, M. Palmer, M. Rendina, N. Rider, C. Strohman, G</a:t>
            </a:r>
            <a:r>
              <a:rPr lang="en-US" sz="1600" dirty="0">
                <a:latin typeface="Comic Sans MS"/>
              </a:rPr>
              <a:t>. </a:t>
            </a:r>
            <a:r>
              <a:rPr lang="en-US" sz="1600" dirty="0" smtClean="0">
                <a:latin typeface="Comic Sans MS"/>
              </a:rPr>
              <a:t>Dugan, M. Forster, L. Fabrizio, M. Randazzo, and </a:t>
            </a:r>
            <a:r>
              <a:rPr lang="en-US" sz="1600" dirty="0">
                <a:latin typeface="Comic Sans MS"/>
              </a:rPr>
              <a:t>R. Holtzapple</a:t>
            </a:r>
            <a:r>
              <a:rPr lang="en-US" sz="1600" dirty="0" smtClean="0">
                <a:latin typeface="Comic Sans MS"/>
              </a:rPr>
              <a:t> .</a:t>
            </a:r>
            <a:endParaRPr lang="en-US" sz="1600" dirty="0">
              <a:latin typeface="Comic Sans M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Qy290_291.png"/>
          <p:cNvPicPr>
            <a:picLocks noChangeAspect="1"/>
          </p:cNvPicPr>
          <p:nvPr/>
        </p:nvPicPr>
        <p:blipFill>
          <a:blip r:embed="rId2"/>
          <a:stretch>
            <a:fillRect/>
          </a:stretch>
        </p:blipFill>
        <p:spPr>
          <a:xfrm>
            <a:off x="0" y="3419363"/>
            <a:ext cx="8991600" cy="3292513"/>
          </a:xfrm>
          <a:prstGeom prst="rect">
            <a:avLst/>
          </a:prstGeom>
        </p:spPr>
      </p:pic>
      <p:sp>
        <p:nvSpPr>
          <p:cNvPr id="3" name="Rectangle 2"/>
          <p:cNvSpPr/>
          <p:nvPr/>
        </p:nvSpPr>
        <p:spPr>
          <a:xfrm>
            <a:off x="0" y="2514600"/>
            <a:ext cx="9144000" cy="646331"/>
          </a:xfrm>
          <a:prstGeom prst="rect">
            <a:avLst/>
          </a:prstGeom>
        </p:spPr>
        <p:txBody>
          <a:bodyPr wrap="square">
            <a:spAutoFit/>
          </a:bodyPr>
          <a:lstStyle/>
          <a:p>
            <a:r>
              <a:rPr lang="en-US" dirty="0" smtClean="0">
                <a:latin typeface="Comic Sans MS"/>
                <a:cs typeface="Comic Sans MS"/>
              </a:rPr>
              <a:t>Single shot vertical tune shift along the train.  A vertically tune shift of ~5kHz along the train with I~1mA/bunch.  </a:t>
            </a:r>
            <a:endParaRPr lang="en-US" dirty="0">
              <a:latin typeface="Comic Sans MS"/>
              <a:cs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D-000293_3D_y.png"/>
          <p:cNvPicPr>
            <a:picLocks noChangeAspect="1"/>
          </p:cNvPicPr>
          <p:nvPr/>
        </p:nvPicPr>
        <p:blipFill>
          <a:blip r:embed="rId4"/>
          <a:stretch>
            <a:fillRect/>
          </a:stretch>
        </p:blipFill>
        <p:spPr>
          <a:xfrm>
            <a:off x="6400800" y="4800600"/>
            <a:ext cx="2743200" cy="2057400"/>
          </a:xfrm>
          <a:prstGeom prst="rect">
            <a:avLst/>
          </a:prstGeom>
        </p:spPr>
      </p:pic>
      <p:pic>
        <p:nvPicPr>
          <p:cNvPr id="5" name="Picture 4" descr="RD-000294_3D_y.png"/>
          <p:cNvPicPr>
            <a:picLocks noChangeAspect="1"/>
          </p:cNvPicPr>
          <p:nvPr/>
        </p:nvPicPr>
        <p:blipFill>
          <a:blip r:embed="rId5"/>
          <a:stretch>
            <a:fillRect/>
          </a:stretch>
        </p:blipFill>
        <p:spPr>
          <a:xfrm>
            <a:off x="3810000" y="3141050"/>
            <a:ext cx="2819401" cy="2114551"/>
          </a:xfrm>
          <a:prstGeom prst="rect">
            <a:avLst/>
          </a:prstGeom>
        </p:spPr>
      </p:pic>
      <p:sp>
        <p:nvSpPr>
          <p:cNvPr id="8" name="Rectangle 7"/>
          <p:cNvSpPr/>
          <p:nvPr/>
        </p:nvSpPr>
        <p:spPr>
          <a:xfrm>
            <a:off x="3810000" y="0"/>
            <a:ext cx="5334000" cy="3046987"/>
          </a:xfrm>
          <a:prstGeom prst="rect">
            <a:avLst/>
          </a:prstGeom>
        </p:spPr>
        <p:txBody>
          <a:bodyPr wrap="square">
            <a:spAutoFit/>
          </a:bodyPr>
          <a:lstStyle/>
          <a:p>
            <a:r>
              <a:rPr lang="en-US" sz="1200" dirty="0" smtClean="0">
                <a:solidFill>
                  <a:srgbClr val="3366FF"/>
                </a:solidFill>
                <a:latin typeface="Comic Sans MS"/>
              </a:rPr>
              <a:t>Vertical excited front/back of a 4-ns spaced 37 bunch e+ train using the Dimtel feedback system.</a:t>
            </a:r>
            <a:endParaRPr lang="en-US" sz="1200" dirty="0" smtClean="0">
              <a:latin typeface="Comic Sans MS"/>
            </a:endParaRPr>
          </a:p>
          <a:p>
            <a:pPr>
              <a:buFont typeface="Arial"/>
              <a:buChar char="•"/>
            </a:pPr>
            <a:r>
              <a:rPr lang="en-US" sz="1200" dirty="0" smtClean="0">
                <a:latin typeface="Comic Sans MS"/>
              </a:rPr>
              <a:t> I~0.5mA/bunch.  Excited front/back of train at center freq. of 220kHz, with a sweep span of 10kHz, and period of 2ms at two different drive amplitudes (0.5 and 1).  Took 2048 turns of data (&gt;2 periods).</a:t>
            </a:r>
          </a:p>
          <a:p>
            <a:endParaRPr lang="en-US" sz="1200" dirty="0" smtClean="0">
              <a:latin typeface="Comic Sans MS"/>
            </a:endParaRPr>
          </a:p>
          <a:p>
            <a:pPr>
              <a:buFont typeface="Arial"/>
              <a:buChar char="•"/>
            </a:pPr>
            <a:r>
              <a:rPr lang="en-US" sz="1200" dirty="0" smtClean="0">
                <a:latin typeface="Comic Sans MS"/>
                <a:cs typeface="Comic Sans MS"/>
              </a:rPr>
              <a:t>When bunches 37-42 are excited (Dimtel bunches 73:83 in the 2-ns world) vertically only bunches 37-38 are excited (bunch 38 has a much higher amplitude than bunch 37).  A strong horizontal oscillation is detected near the front of the train when this data was taken.</a:t>
            </a:r>
          </a:p>
          <a:p>
            <a:endParaRPr lang="en-US" sz="1200" dirty="0" smtClean="0">
              <a:latin typeface="Comic Sans MS"/>
              <a:cs typeface="Comic Sans MS"/>
            </a:endParaRPr>
          </a:p>
          <a:p>
            <a:pPr>
              <a:buFont typeface="Arial"/>
              <a:buChar char="•"/>
            </a:pPr>
            <a:r>
              <a:rPr lang="en-US" sz="1200" dirty="0" smtClean="0">
                <a:latin typeface="Comic Sans MS"/>
                <a:cs typeface="Comic Sans MS"/>
              </a:rPr>
              <a:t>When only bunches 1 and 5 are excited vertically (Dimtel bunches 1:9) it is evident that bunches 1, 5-6 are driven and subsequent bunches are self excited.  A large horizontal oscillation amplitude is also evident at the front of the train.</a:t>
            </a:r>
          </a:p>
        </p:txBody>
      </p:sp>
      <p:sp>
        <p:nvSpPr>
          <p:cNvPr id="9" name="TextBox 8"/>
          <p:cNvSpPr txBox="1"/>
          <p:nvPr/>
        </p:nvSpPr>
        <p:spPr>
          <a:xfrm>
            <a:off x="4191000" y="3347618"/>
            <a:ext cx="2330160" cy="307777"/>
          </a:xfrm>
          <a:prstGeom prst="rect">
            <a:avLst/>
          </a:prstGeom>
          <a:noFill/>
        </p:spPr>
        <p:txBody>
          <a:bodyPr wrap="none" rtlCol="0">
            <a:spAutoFit/>
          </a:bodyPr>
          <a:lstStyle/>
          <a:p>
            <a:r>
              <a:rPr lang="en-US" sz="1400" dirty="0" smtClean="0"/>
              <a:t>Amp=1, excite bunches 1,5-6.</a:t>
            </a:r>
            <a:endParaRPr lang="en-US" sz="1400" dirty="0"/>
          </a:p>
        </p:txBody>
      </p:sp>
      <p:sp>
        <p:nvSpPr>
          <p:cNvPr id="10" name="TextBox 9"/>
          <p:cNvSpPr txBox="1"/>
          <p:nvPr/>
        </p:nvSpPr>
        <p:spPr>
          <a:xfrm>
            <a:off x="6673560" y="5007648"/>
            <a:ext cx="2375307" cy="307777"/>
          </a:xfrm>
          <a:prstGeom prst="rect">
            <a:avLst/>
          </a:prstGeom>
          <a:noFill/>
        </p:spPr>
        <p:txBody>
          <a:bodyPr wrap="none" rtlCol="0">
            <a:spAutoFit/>
          </a:bodyPr>
          <a:lstStyle/>
          <a:p>
            <a:r>
              <a:rPr lang="en-US" sz="1400" dirty="0" smtClean="0"/>
              <a:t>Amp=1, excite bunches 37-42.</a:t>
            </a:r>
            <a:endParaRPr lang="en-US" sz="1400" dirty="0"/>
          </a:p>
        </p:txBody>
      </p:sp>
      <p:sp>
        <p:nvSpPr>
          <p:cNvPr id="11" name="TextBox 10"/>
          <p:cNvSpPr txBox="1"/>
          <p:nvPr/>
        </p:nvSpPr>
        <p:spPr>
          <a:xfrm>
            <a:off x="3910848" y="3046987"/>
            <a:ext cx="865103" cy="338554"/>
          </a:xfrm>
          <a:prstGeom prst="rect">
            <a:avLst/>
          </a:prstGeom>
          <a:noFill/>
        </p:spPr>
        <p:txBody>
          <a:bodyPr wrap="square" rtlCol="0">
            <a:spAutoFit/>
          </a:bodyPr>
          <a:lstStyle/>
          <a:p>
            <a:r>
              <a:rPr lang="en-US" sz="1600" dirty="0" smtClean="0">
                <a:latin typeface="Comic Sans MS"/>
                <a:cs typeface="Comic Sans MS"/>
              </a:rPr>
              <a:t>Movies</a:t>
            </a:r>
            <a:endParaRPr lang="en-US" sz="1600" dirty="0">
              <a:latin typeface="Comic Sans MS"/>
              <a:cs typeface="Comic Sans MS"/>
            </a:endParaRPr>
          </a:p>
        </p:txBody>
      </p:sp>
      <p:cxnSp>
        <p:nvCxnSpPr>
          <p:cNvPr id="12" name="Straight Arrow Connector 11"/>
          <p:cNvCxnSpPr/>
          <p:nvPr/>
        </p:nvCxnSpPr>
        <p:spPr>
          <a:xfrm rot="16200000" flipV="1">
            <a:off x="3654683" y="2822317"/>
            <a:ext cx="310634"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flipV="1">
            <a:off x="3657600" y="3347618"/>
            <a:ext cx="381000" cy="265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BPM12W3_YPosSpec_294.mp4">
            <a:hlinkClick r:id="" action="ppaction://media"/>
          </p:cNvPr>
          <p:cNvPicPr/>
          <p:nvPr>
            <a:videoFile r:link="rId1"/>
          </p:nvPr>
        </p:nvPicPr>
        <p:blipFill>
          <a:blip r:embed="rId6"/>
          <a:stretch>
            <a:fillRect/>
          </a:stretch>
        </p:blipFill>
        <p:spPr>
          <a:xfrm>
            <a:off x="0" y="0"/>
            <a:ext cx="3657600" cy="2743200"/>
          </a:xfrm>
          <a:prstGeom prst="rect">
            <a:avLst/>
          </a:prstGeom>
        </p:spPr>
      </p:pic>
      <p:pic>
        <p:nvPicPr>
          <p:cNvPr id="15" name="BPM12W3_YPosSpec_293.mp4">
            <a:hlinkClick r:id="" action="ppaction://media"/>
          </p:cNvPr>
          <p:cNvPicPr/>
          <p:nvPr>
            <a:videoFile r:link="rId2"/>
          </p:nvPr>
        </p:nvPicPr>
        <p:blipFill>
          <a:blip r:embed="rId7"/>
          <a:stretch>
            <a:fillRect/>
          </a:stretch>
        </p:blipFill>
        <p:spPr>
          <a:xfrm>
            <a:off x="0" y="4114800"/>
            <a:ext cx="3657600" cy="2743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p:cTn id="7" fill="hold" display="0">
                  <p:stCondLst>
                    <p:cond delay="indefinite"/>
                  </p:stCondLst>
                  <p:endCondLst>
                    <p:cond evt="onNext" delay="0">
                      <p:tgtEl>
                        <p:sldTgt/>
                      </p:tgtEl>
                    </p:cond>
                    <p:cond evt="onPrev" delay="0">
                      <p:tgtEl>
                        <p:sldTgt/>
                      </p:tgtEl>
                    </p:cond>
                  </p:endCondLst>
                </p:cTn>
                <p:tgtEl>
                  <p:spTgt spid="14"/>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video>
              <p:cMediaNode>
                <p:cTn id="13" fill="hold" display="0">
                  <p:stCondLst>
                    <p:cond delay="indefinite"/>
                  </p:stCondLst>
                  <p:endCondLst>
                    <p:cond evt="onNext" delay="0">
                      <p:tgtEl>
                        <p:sldTgt/>
                      </p:tgtEl>
                    </p:cond>
                    <p:cond evt="onPrev" delay="0">
                      <p:tgtEl>
                        <p:sldTgt/>
                      </p:tgtEl>
                    </p:cond>
                  </p:endCondLst>
                </p:cTn>
                <p:tgtEl>
                  <p:spTgt spid="15"/>
                </p:tgtEl>
              </p:cMediaNode>
            </p:vide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0" y="1828800"/>
            <a:ext cx="9144000" cy="1200329"/>
          </a:xfrm>
          <a:prstGeom prst="rect">
            <a:avLst/>
          </a:prstGeom>
        </p:spPr>
        <p:txBody>
          <a:bodyPr wrap="square">
            <a:spAutoFit/>
          </a:bodyPr>
          <a:lstStyle/>
          <a:p>
            <a:r>
              <a:rPr lang="en-US" dirty="0" smtClean="0">
                <a:latin typeface="Comic Sans MS"/>
                <a:cs typeface="Comic Sans MS"/>
              </a:rPr>
              <a:t>Comparing the tune at the front of the train (Q</a:t>
            </a:r>
            <a:r>
              <a:rPr lang="en-US" baseline="-25000" dirty="0" smtClean="0">
                <a:latin typeface="Comic Sans MS"/>
                <a:cs typeface="Comic Sans MS"/>
              </a:rPr>
              <a:t>y</a:t>
            </a:r>
            <a:r>
              <a:rPr lang="en-US" dirty="0" smtClean="0">
                <a:latin typeface="Comic Sans MS"/>
                <a:cs typeface="Comic Sans MS"/>
              </a:rPr>
              <a:t>=220.1kHz-file #294) and the end of the train (Q</a:t>
            </a:r>
            <a:r>
              <a:rPr lang="en-US" baseline="-25000" dirty="0" smtClean="0">
                <a:latin typeface="Comic Sans MS"/>
                <a:cs typeface="Comic Sans MS"/>
              </a:rPr>
              <a:t>y</a:t>
            </a:r>
            <a:r>
              <a:rPr lang="en-US" dirty="0" smtClean="0">
                <a:latin typeface="Comic Sans MS"/>
                <a:cs typeface="Comic Sans MS"/>
              </a:rPr>
              <a:t>=221.5kHz-file #293) gives a vertical tune shift of ~1.4kHz with I~0.5mA/bunch.  The tune shift across the train is also be determined to be 1.4kHz from the data when the front of the bunch is shaken.</a:t>
            </a:r>
            <a:endParaRPr lang="en-US" dirty="0">
              <a:latin typeface="Comic Sans MS"/>
              <a:cs typeface="Comic Sans MS"/>
            </a:endParaRPr>
          </a:p>
        </p:txBody>
      </p:sp>
      <p:pic>
        <p:nvPicPr>
          <p:cNvPr id="5" name="Picture 4" descr="Qy294.png"/>
          <p:cNvPicPr>
            <a:picLocks noChangeAspect="1"/>
          </p:cNvPicPr>
          <p:nvPr/>
        </p:nvPicPr>
        <p:blipFill>
          <a:blip r:embed="rId2"/>
          <a:stretch>
            <a:fillRect/>
          </a:stretch>
        </p:blipFill>
        <p:spPr>
          <a:xfrm>
            <a:off x="0" y="3465112"/>
            <a:ext cx="9144000" cy="33928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RD-000295_3D_x.png"/>
          <p:cNvPicPr>
            <a:picLocks noChangeAspect="1"/>
          </p:cNvPicPr>
          <p:nvPr/>
        </p:nvPicPr>
        <p:blipFill>
          <a:blip r:embed="rId4"/>
          <a:stretch>
            <a:fillRect/>
          </a:stretch>
        </p:blipFill>
        <p:spPr>
          <a:xfrm>
            <a:off x="4267200" y="2492990"/>
            <a:ext cx="3352800" cy="2514600"/>
          </a:xfrm>
          <a:prstGeom prst="rect">
            <a:avLst/>
          </a:prstGeom>
        </p:spPr>
      </p:pic>
      <p:pic>
        <p:nvPicPr>
          <p:cNvPr id="5" name="Picture 4" descr="RD-000296_3D_x.png"/>
          <p:cNvPicPr>
            <a:picLocks noChangeAspect="1"/>
          </p:cNvPicPr>
          <p:nvPr/>
        </p:nvPicPr>
        <p:blipFill>
          <a:blip r:embed="rId5"/>
          <a:stretch>
            <a:fillRect/>
          </a:stretch>
        </p:blipFill>
        <p:spPr>
          <a:xfrm>
            <a:off x="6197600" y="4648200"/>
            <a:ext cx="2946400" cy="2209800"/>
          </a:xfrm>
          <a:prstGeom prst="rect">
            <a:avLst/>
          </a:prstGeom>
        </p:spPr>
      </p:pic>
      <p:sp>
        <p:nvSpPr>
          <p:cNvPr id="6" name="Rectangle 5"/>
          <p:cNvSpPr/>
          <p:nvPr/>
        </p:nvSpPr>
        <p:spPr>
          <a:xfrm>
            <a:off x="3810000" y="0"/>
            <a:ext cx="5334000" cy="2492990"/>
          </a:xfrm>
          <a:prstGeom prst="rect">
            <a:avLst/>
          </a:prstGeom>
        </p:spPr>
        <p:txBody>
          <a:bodyPr wrap="square">
            <a:spAutoFit/>
          </a:bodyPr>
          <a:lstStyle/>
          <a:p>
            <a:r>
              <a:rPr lang="en-US" sz="1200" dirty="0" smtClean="0">
                <a:solidFill>
                  <a:srgbClr val="3366FF"/>
                </a:solidFill>
                <a:latin typeface="Comic Sans MS"/>
              </a:rPr>
              <a:t>Horizontally excited front/back of 4-ns spaced 37 bunch e+ train using the Dimtel feedback system.</a:t>
            </a:r>
            <a:endParaRPr lang="en-US" sz="1200" dirty="0" smtClean="0">
              <a:latin typeface="Comic Sans MS"/>
            </a:endParaRPr>
          </a:p>
          <a:p>
            <a:pPr>
              <a:buFont typeface="Arial"/>
              <a:buChar char="•"/>
            </a:pPr>
            <a:r>
              <a:rPr lang="en-US" sz="1200" dirty="0" smtClean="0">
                <a:latin typeface="Comic Sans MS"/>
              </a:rPr>
              <a:t> I~0.5mA/bunch.  Excited front/back of train at center freq. of 225kHz, with a sweep span of 10kHz, and period of 2ms at two different drive amplitudes (0.5 and 1).  Took 2048 turns of data (&gt;2 periods).</a:t>
            </a:r>
          </a:p>
          <a:p>
            <a:endParaRPr lang="en-US" sz="1200" dirty="0" smtClean="0">
              <a:latin typeface="Comic Sans MS"/>
            </a:endParaRPr>
          </a:p>
          <a:p>
            <a:pPr>
              <a:buFont typeface="Arial"/>
              <a:buChar char="•"/>
            </a:pPr>
            <a:r>
              <a:rPr lang="en-US" sz="1200" dirty="0" smtClean="0">
                <a:latin typeface="Comic Sans MS"/>
                <a:cs typeface="Comic Sans MS"/>
              </a:rPr>
              <a:t>The horizontal spectrum displays the excitation at the front and tail of the train.</a:t>
            </a:r>
          </a:p>
          <a:p>
            <a:endParaRPr lang="en-US" sz="1200" dirty="0" smtClean="0">
              <a:latin typeface="Comic Sans MS"/>
              <a:cs typeface="Comic Sans MS"/>
            </a:endParaRPr>
          </a:p>
          <a:p>
            <a:pPr>
              <a:buFont typeface="Arial"/>
              <a:buChar char="•"/>
            </a:pPr>
            <a:r>
              <a:rPr lang="en-US" sz="1200" dirty="0" smtClean="0">
                <a:latin typeface="Comic Sans MS"/>
                <a:cs typeface="Comic Sans MS"/>
              </a:rPr>
              <a:t>Comparing the horizontal tune at the front of the train (Qx=222.2) and the end of the train (Qx=224.0kHz) which gives a horizontal tune shift of ~1.8kHz (</a:t>
            </a:r>
            <a:r>
              <a:rPr lang="en-US" sz="1200" dirty="0" smtClean="0">
                <a:solidFill>
                  <a:srgbClr val="FF0000"/>
                </a:solidFill>
                <a:latin typeface="Comic Sans MS"/>
                <a:cs typeface="Comic Sans MS"/>
              </a:rPr>
              <a:t>looks promising compared to pinged method</a:t>
            </a:r>
            <a:r>
              <a:rPr lang="en-US" sz="1200" dirty="0" smtClean="0">
                <a:latin typeface="Comic Sans MS"/>
                <a:cs typeface="Comic Sans MS"/>
              </a:rPr>
              <a:t>)</a:t>
            </a:r>
          </a:p>
        </p:txBody>
      </p:sp>
      <p:sp>
        <p:nvSpPr>
          <p:cNvPr id="7" name="TextBox 6"/>
          <p:cNvSpPr txBox="1"/>
          <p:nvPr/>
        </p:nvSpPr>
        <p:spPr>
          <a:xfrm>
            <a:off x="4648200" y="2850714"/>
            <a:ext cx="2330160" cy="307777"/>
          </a:xfrm>
          <a:prstGeom prst="rect">
            <a:avLst/>
          </a:prstGeom>
          <a:noFill/>
        </p:spPr>
        <p:txBody>
          <a:bodyPr wrap="none" rtlCol="0">
            <a:spAutoFit/>
          </a:bodyPr>
          <a:lstStyle/>
          <a:p>
            <a:r>
              <a:rPr lang="en-US" sz="1400" dirty="0" smtClean="0"/>
              <a:t>Amp=1, excite bunches 1,5-6.</a:t>
            </a:r>
            <a:endParaRPr lang="en-US" sz="1400" dirty="0"/>
          </a:p>
        </p:txBody>
      </p:sp>
      <p:sp>
        <p:nvSpPr>
          <p:cNvPr id="8" name="TextBox 7"/>
          <p:cNvSpPr txBox="1"/>
          <p:nvPr/>
        </p:nvSpPr>
        <p:spPr>
          <a:xfrm>
            <a:off x="6673560" y="4853759"/>
            <a:ext cx="2375307" cy="307777"/>
          </a:xfrm>
          <a:prstGeom prst="rect">
            <a:avLst/>
          </a:prstGeom>
          <a:noFill/>
        </p:spPr>
        <p:txBody>
          <a:bodyPr wrap="none" rtlCol="0">
            <a:spAutoFit/>
          </a:bodyPr>
          <a:lstStyle/>
          <a:p>
            <a:r>
              <a:rPr lang="en-US" sz="1400" dirty="0" smtClean="0"/>
              <a:t>Amp=1, excite bunches 37-42.</a:t>
            </a:r>
            <a:endParaRPr lang="en-US" sz="1400" dirty="0"/>
          </a:p>
        </p:txBody>
      </p:sp>
      <p:sp>
        <p:nvSpPr>
          <p:cNvPr id="10" name="TextBox 9"/>
          <p:cNvSpPr txBox="1"/>
          <p:nvPr/>
        </p:nvSpPr>
        <p:spPr>
          <a:xfrm>
            <a:off x="3834648" y="2780914"/>
            <a:ext cx="865103" cy="338554"/>
          </a:xfrm>
          <a:prstGeom prst="rect">
            <a:avLst/>
          </a:prstGeom>
          <a:noFill/>
        </p:spPr>
        <p:txBody>
          <a:bodyPr wrap="square" rtlCol="0">
            <a:spAutoFit/>
          </a:bodyPr>
          <a:lstStyle/>
          <a:p>
            <a:r>
              <a:rPr lang="en-US" sz="1600" dirty="0" smtClean="0">
                <a:latin typeface="Comic Sans MS"/>
                <a:cs typeface="Comic Sans MS"/>
              </a:rPr>
              <a:t>Movies</a:t>
            </a:r>
            <a:endParaRPr lang="en-US" sz="1600" dirty="0">
              <a:latin typeface="Comic Sans MS"/>
              <a:cs typeface="Comic Sans MS"/>
            </a:endParaRPr>
          </a:p>
        </p:txBody>
      </p:sp>
      <p:cxnSp>
        <p:nvCxnSpPr>
          <p:cNvPr id="11" name="Straight Arrow Connector 10"/>
          <p:cNvCxnSpPr/>
          <p:nvPr/>
        </p:nvCxnSpPr>
        <p:spPr>
          <a:xfrm rot="16200000" flipV="1">
            <a:off x="3907931" y="2495907"/>
            <a:ext cx="310634"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flipV="1">
            <a:off x="3886200" y="3119468"/>
            <a:ext cx="381000" cy="265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3" name="BPM12W3_XPosSpec_295.mp4">
            <a:hlinkClick r:id="" action="ppaction://media"/>
          </p:cNvPr>
          <p:cNvPicPr/>
          <p:nvPr>
            <a:videoFile r:link="rId1"/>
          </p:nvPr>
        </p:nvPicPr>
        <p:blipFill>
          <a:blip r:embed="rId6"/>
          <a:stretch>
            <a:fillRect/>
          </a:stretch>
        </p:blipFill>
        <p:spPr>
          <a:xfrm>
            <a:off x="-214" y="-1"/>
            <a:ext cx="3810214" cy="2857661"/>
          </a:xfrm>
          <a:prstGeom prst="rect">
            <a:avLst/>
          </a:prstGeom>
        </p:spPr>
      </p:pic>
      <p:pic>
        <p:nvPicPr>
          <p:cNvPr id="14" name="BPM12W3_XPosSpec_296.mp4">
            <a:hlinkClick r:id="" action="ppaction://media"/>
          </p:cNvPr>
          <p:cNvPicPr/>
          <p:nvPr>
            <a:videoFile r:link="rId2"/>
          </p:nvPr>
        </p:nvPicPr>
        <p:blipFill>
          <a:blip r:embed="rId7"/>
          <a:stretch>
            <a:fillRect/>
          </a:stretch>
        </p:blipFill>
        <p:spPr>
          <a:xfrm>
            <a:off x="-214" y="4000339"/>
            <a:ext cx="3810214" cy="285766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endCondLst>
                    <p:cond evt="onNext" delay="0">
                      <p:tgtEl>
                        <p:sldTgt/>
                      </p:tgtEl>
                    </p:cond>
                    <p:cond evt="onPrev" delay="0">
                      <p:tgtEl>
                        <p:sldTgt/>
                      </p:tgtEl>
                    </p:cond>
                  </p:endCondLst>
                </p:cTn>
                <p:tgtEl>
                  <p:spTgt spid="13"/>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video>
              <p:cMediaNode>
                <p:cTn id="13" fill="hold" display="0">
                  <p:stCondLst>
                    <p:cond delay="indefinite"/>
                  </p:stCondLst>
                  <p:endCondLst>
                    <p:cond evt="onNext" delay="0">
                      <p:tgtEl>
                        <p:sldTgt/>
                      </p:tgtEl>
                    </p:cond>
                    <p:cond evt="onPrev" delay="0">
                      <p:tgtEl>
                        <p:sldTgt/>
                      </p:tgtEl>
                    </p:cond>
                  </p:endCondLst>
                </p:cTn>
                <p:tgtEl>
                  <p:spTgt spid="14"/>
                </p:tgtEl>
              </p:cMediaNode>
            </p:video>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1800" dirty="0" smtClean="0">
                <a:solidFill>
                  <a:srgbClr val="FF0000"/>
                </a:solidFill>
                <a:latin typeface="Comic Sans MS"/>
                <a:cs typeface="Comic Sans MS"/>
              </a:rPr>
              <a:t>Summary</a:t>
            </a:r>
          </a:p>
          <a:p>
            <a:r>
              <a:rPr lang="en-US" sz="1800" dirty="0" smtClean="0">
                <a:latin typeface="Comic Sans MS"/>
                <a:cs typeface="Comic Sans MS"/>
              </a:rPr>
              <a:t>The 4-ns BPM data analysis software is operational.</a:t>
            </a:r>
          </a:p>
          <a:p>
            <a:r>
              <a:rPr lang="en-US" sz="1800" dirty="0" smtClean="0">
                <a:latin typeface="Comic Sans MS"/>
                <a:cs typeface="Comic Sans MS"/>
              </a:rPr>
              <a:t>Single bunch orbit data taking using the digital BPM system for 4-ns spaced bunches is working.  The following upgrades/fixes will help taking tune data in the future: </a:t>
            </a:r>
          </a:p>
          <a:p>
            <a:pPr>
              <a:buNone/>
            </a:pPr>
            <a:r>
              <a:rPr lang="en-US" sz="1800" dirty="0" smtClean="0">
                <a:latin typeface="Comic Sans MS"/>
                <a:cs typeface="Comic Sans MS"/>
              </a:rPr>
              <a:t>	- When taking BPM data for more than 2048 turns, large oscillations and large offset between even and odd bunches is present.</a:t>
            </a:r>
          </a:p>
          <a:p>
            <a:pPr>
              <a:buNone/>
            </a:pPr>
            <a:r>
              <a:rPr lang="en-US" sz="1800" dirty="0" smtClean="0">
                <a:latin typeface="Comic Sans MS"/>
                <a:cs typeface="Comic Sans MS"/>
              </a:rPr>
              <a:t>	- Determine if the j</a:t>
            </a:r>
            <a:r>
              <a:rPr lang="en-US" sz="1800" dirty="0" smtClean="0">
                <a:latin typeface="Comic Sans MS"/>
              </a:rPr>
              <a:t>umps in the orbit are real.</a:t>
            </a:r>
          </a:p>
          <a:p>
            <a:pPr>
              <a:buNone/>
            </a:pPr>
            <a:r>
              <a:rPr lang="en-US" sz="1800" dirty="0" smtClean="0">
                <a:latin typeface="Comic Sans MS"/>
              </a:rPr>
              <a:t>	- BPM system limits data files to 135 bunches at one time.</a:t>
            </a:r>
          </a:p>
          <a:p>
            <a:pPr>
              <a:buNone/>
            </a:pPr>
            <a:r>
              <a:rPr lang="en-US" sz="1800" dirty="0" smtClean="0">
                <a:latin typeface="Comic Sans MS"/>
                <a:cs typeface="Comic Sans MS"/>
              </a:rPr>
              <a:t>	-Update the BPM data acquisition to make consecutive measurements (up to 10). </a:t>
            </a:r>
          </a:p>
          <a:p>
            <a:r>
              <a:rPr lang="en-US" sz="1800" dirty="0" smtClean="0">
                <a:latin typeface="Comic Sans MS"/>
                <a:cs typeface="Comic Sans MS"/>
              </a:rPr>
              <a:t>The vertical tune shift along the train can be determined by exciting the 4-ns bunches with the </a:t>
            </a:r>
            <a:r>
              <a:rPr lang="en-US" sz="1800" dirty="0" err="1" smtClean="0">
                <a:latin typeface="Comic Sans MS"/>
                <a:cs typeface="Comic Sans MS"/>
              </a:rPr>
              <a:t>pinger</a:t>
            </a:r>
            <a:r>
              <a:rPr lang="en-US" sz="1800" dirty="0" smtClean="0">
                <a:latin typeface="Comic Sans MS"/>
                <a:cs typeface="Comic Sans MS"/>
              </a:rPr>
              <a:t> and FFT the vertical orbit. The horizontal tune cannot be determined due to the coherently oscillation of the train.</a:t>
            </a:r>
          </a:p>
          <a:p>
            <a:r>
              <a:rPr lang="en-US" sz="1800" dirty="0" smtClean="0">
                <a:latin typeface="Comic Sans MS"/>
                <a:cs typeface="Comic Sans MS"/>
              </a:rPr>
              <a:t>Preliminary studies using the </a:t>
            </a:r>
            <a:r>
              <a:rPr lang="en-US" sz="1800" dirty="0" err="1" smtClean="0">
                <a:latin typeface="Comic Sans MS"/>
                <a:cs typeface="Comic Sans MS"/>
              </a:rPr>
              <a:t>Dimtel</a:t>
            </a:r>
            <a:r>
              <a:rPr lang="en-US" sz="1800" dirty="0" smtClean="0">
                <a:latin typeface="Comic Sans MS"/>
                <a:cs typeface="Comic Sans MS"/>
              </a:rPr>
              <a:t> feedback system to excite single bunches in the train to determine their single bunch tune looks promising and should be pursued in the future.  Further studies of this method should include:</a:t>
            </a:r>
          </a:p>
          <a:p>
            <a:pPr>
              <a:buNone/>
            </a:pPr>
            <a:r>
              <a:rPr lang="en-US" sz="1800" dirty="0" smtClean="0">
                <a:latin typeface="Comic Sans MS"/>
                <a:cs typeface="Comic Sans MS"/>
              </a:rPr>
              <a:t>	-Comparing the vertical tune shift measurements with </a:t>
            </a:r>
            <a:r>
              <a:rPr lang="en-US" sz="1800" dirty="0" err="1" smtClean="0">
                <a:latin typeface="Comic Sans MS"/>
                <a:cs typeface="Comic Sans MS"/>
              </a:rPr>
              <a:t>pinger</a:t>
            </a:r>
            <a:r>
              <a:rPr lang="en-US" sz="1800" dirty="0" smtClean="0">
                <a:latin typeface="Comic Sans MS"/>
                <a:cs typeface="Comic Sans MS"/>
              </a:rPr>
              <a:t> and </a:t>
            </a:r>
            <a:r>
              <a:rPr lang="en-US" sz="1800" dirty="0" err="1" smtClean="0">
                <a:latin typeface="Comic Sans MS"/>
                <a:cs typeface="Comic Sans MS"/>
              </a:rPr>
              <a:t>Dimtel</a:t>
            </a:r>
            <a:r>
              <a:rPr lang="en-US" sz="1800" dirty="0" smtClean="0">
                <a:latin typeface="Comic Sans MS"/>
                <a:cs typeface="Comic Sans MS"/>
              </a:rPr>
              <a:t> for consistency check.</a:t>
            </a:r>
          </a:p>
          <a:p>
            <a:pPr>
              <a:buNone/>
            </a:pPr>
            <a:r>
              <a:rPr lang="en-US" sz="1800" dirty="0" smtClean="0">
                <a:latin typeface="Comic Sans MS"/>
                <a:cs typeface="Comic Sans MS"/>
              </a:rPr>
              <a:t>	-Do a detailed measurement of the horizontal tune by single bunch excitation and compare with simulation.</a:t>
            </a:r>
          </a:p>
          <a:p>
            <a:pPr>
              <a:buNone/>
            </a:pPr>
            <a:r>
              <a:rPr lang="en-US" sz="1800" dirty="0" smtClean="0">
                <a:latin typeface="Comic Sans MS"/>
                <a:cs typeface="Comic Sans MS"/>
              </a:rPr>
              <a:t>	-Automate the bunch selection for the </a:t>
            </a:r>
            <a:r>
              <a:rPr lang="en-US" sz="1800" dirty="0" err="1" smtClean="0">
                <a:latin typeface="Comic Sans MS"/>
                <a:cs typeface="Comic Sans MS"/>
              </a:rPr>
              <a:t>Dimtel</a:t>
            </a:r>
            <a:r>
              <a:rPr lang="en-US" sz="1800" dirty="0" smtClean="0">
                <a:latin typeface="Comic Sans MS"/>
                <a:cs typeface="Comic Sans MS"/>
              </a:rPr>
              <a:t> so it steps through the train while taking BPM data (concerned about amount of data and acquisition time).</a:t>
            </a:r>
          </a:p>
          <a:p>
            <a:pPr>
              <a:buNone/>
            </a:pPr>
            <a:endParaRPr lang="en-US" sz="1800" dirty="0">
              <a:latin typeface="Comic Sans MS"/>
              <a:cs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0" y="0"/>
            <a:ext cx="9144000" cy="1569660"/>
          </a:xfrm>
          <a:prstGeom prst="rect">
            <a:avLst/>
          </a:prstGeom>
        </p:spPr>
        <p:txBody>
          <a:bodyPr wrap="square">
            <a:spAutoFit/>
          </a:bodyPr>
          <a:lstStyle/>
          <a:p>
            <a:r>
              <a:rPr lang="en-US" sz="1200" dirty="0" smtClean="0">
                <a:solidFill>
                  <a:srgbClr val="3366FF"/>
                </a:solidFill>
                <a:latin typeface="Comic Sans MS"/>
              </a:rPr>
              <a:t>Data analysis software for 4-ns spaced bunches</a:t>
            </a:r>
            <a:endParaRPr lang="en-US" sz="1200" dirty="0" smtClean="0">
              <a:latin typeface="Comic Sans MS"/>
            </a:endParaRPr>
          </a:p>
          <a:p>
            <a:r>
              <a:rPr lang="en-US" sz="1200" dirty="0" smtClean="0">
                <a:latin typeface="Comic Sans MS"/>
              </a:rPr>
              <a:t>Part of the commissioning the digital BPM system was to measure the tunes of 4-ns spaced bunches.  To process the BPM data a Matlab software package was written to analyze the data files.  The software package has the following features:</a:t>
            </a:r>
          </a:p>
          <a:p>
            <a:pPr>
              <a:buFont typeface="Arial"/>
              <a:buChar char="•"/>
            </a:pPr>
            <a:r>
              <a:rPr lang="en-US" sz="1200" dirty="0" smtClean="0">
                <a:latin typeface="Comic Sans MS"/>
              </a:rPr>
              <a:t> Data files can contain data from multiple BPM’s and can process multiple data files.</a:t>
            </a:r>
          </a:p>
          <a:p>
            <a:pPr>
              <a:buFont typeface="Arial"/>
              <a:buChar char="•"/>
            </a:pPr>
            <a:r>
              <a:rPr lang="en-US" sz="1200" dirty="0" smtClean="0">
                <a:latin typeface="Comic Sans MS"/>
              </a:rPr>
              <a:t> User specifies the number of bunches and number of turns in the BPM data file.</a:t>
            </a:r>
          </a:p>
          <a:p>
            <a:pPr>
              <a:buFont typeface="Arial"/>
              <a:buChar char="•"/>
            </a:pPr>
            <a:r>
              <a:rPr lang="en-US" sz="1200" dirty="0" smtClean="0">
                <a:latin typeface="Comic Sans MS"/>
              </a:rPr>
              <a:t> Plots either the full FFT power spectrum or the power spectrum near the expected tune.</a:t>
            </a:r>
          </a:p>
          <a:p>
            <a:pPr>
              <a:buFont typeface="Arial"/>
              <a:buChar char="•"/>
            </a:pPr>
            <a:r>
              <a:rPr lang="en-US" sz="1200" dirty="0" smtClean="0">
                <a:latin typeface="Comic Sans MS"/>
              </a:rPr>
              <a:t> Peak in the spectrum can be determined by fitting it to a parabola and the result is saved in a text file.</a:t>
            </a:r>
          </a:p>
          <a:p>
            <a:pPr>
              <a:buFont typeface="Arial"/>
              <a:buChar char="•"/>
            </a:pPr>
            <a:r>
              <a:rPr lang="en-US" sz="1200" dirty="0" smtClean="0">
                <a:latin typeface="Comic Sans MS"/>
              </a:rPr>
              <a:t> The position, power spectrum, 3D power spectrum, tune vs. bunch can be plotted and saved with specified fixed axis.</a:t>
            </a:r>
          </a:p>
        </p:txBody>
      </p:sp>
      <p:pic>
        <p:nvPicPr>
          <p:cNvPr id="6" name="Picture 5" descr="Picture 1.png"/>
          <p:cNvPicPr>
            <a:picLocks noChangeAspect="1"/>
          </p:cNvPicPr>
          <p:nvPr/>
        </p:nvPicPr>
        <p:blipFill>
          <a:blip r:embed="rId3"/>
          <a:stretch>
            <a:fillRect/>
          </a:stretch>
        </p:blipFill>
        <p:spPr>
          <a:xfrm>
            <a:off x="152400" y="1754327"/>
            <a:ext cx="7124784" cy="4953000"/>
          </a:xfrm>
          <a:prstGeom prst="rect">
            <a:avLst/>
          </a:prstGeom>
        </p:spPr>
      </p:pic>
      <p:sp>
        <p:nvSpPr>
          <p:cNvPr id="7" name="TextBox 6"/>
          <p:cNvSpPr txBox="1"/>
          <p:nvPr/>
        </p:nvSpPr>
        <p:spPr>
          <a:xfrm>
            <a:off x="7239000" y="2406134"/>
            <a:ext cx="1905000" cy="738664"/>
          </a:xfrm>
          <a:prstGeom prst="rect">
            <a:avLst/>
          </a:prstGeom>
          <a:noFill/>
        </p:spPr>
        <p:txBody>
          <a:bodyPr wrap="square" rtlCol="0">
            <a:spAutoFit/>
          </a:bodyPr>
          <a:lstStyle/>
          <a:p>
            <a:r>
              <a:rPr lang="en-US" sz="1400" dirty="0" smtClean="0">
                <a:latin typeface="Comic Sans MS"/>
                <a:cs typeface="Comic Sans MS"/>
              </a:rPr>
              <a:t>Matlab GUI for BPM Data Analysis Software</a:t>
            </a:r>
            <a:endParaRPr lang="en-US" sz="1400" dirty="0">
              <a:latin typeface="Comic Sans MS"/>
              <a:cs typeface="Comic Sans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4343400" y="3252935"/>
            <a:ext cx="865103" cy="307777"/>
          </a:xfrm>
          <a:prstGeom prst="rect">
            <a:avLst/>
          </a:prstGeom>
          <a:noFill/>
        </p:spPr>
        <p:txBody>
          <a:bodyPr wrap="square" rtlCol="0">
            <a:spAutoFit/>
          </a:bodyPr>
          <a:lstStyle/>
          <a:p>
            <a:r>
              <a:rPr lang="en-US" sz="1400" dirty="0" smtClean="0">
                <a:latin typeface="Comic Sans MS"/>
                <a:cs typeface="Comic Sans MS"/>
              </a:rPr>
              <a:t>Movies</a:t>
            </a:r>
            <a:endParaRPr lang="en-US" sz="1400" dirty="0">
              <a:latin typeface="Comic Sans MS"/>
              <a:cs typeface="Comic Sans MS"/>
            </a:endParaRPr>
          </a:p>
        </p:txBody>
      </p:sp>
      <p:pic>
        <p:nvPicPr>
          <p:cNvPr id="12" name="Picture 11" descr="RD-000198_3D_x.png"/>
          <p:cNvPicPr>
            <a:picLocks noChangeAspect="1"/>
          </p:cNvPicPr>
          <p:nvPr/>
        </p:nvPicPr>
        <p:blipFill>
          <a:blip r:embed="rId4"/>
          <a:stretch>
            <a:fillRect/>
          </a:stretch>
        </p:blipFill>
        <p:spPr>
          <a:xfrm>
            <a:off x="4724400" y="3525738"/>
            <a:ext cx="4419600" cy="3314700"/>
          </a:xfrm>
          <a:prstGeom prst="rect">
            <a:avLst/>
          </a:prstGeom>
        </p:spPr>
      </p:pic>
      <p:sp>
        <p:nvSpPr>
          <p:cNvPr id="13" name="TextBox 12"/>
          <p:cNvSpPr txBox="1"/>
          <p:nvPr/>
        </p:nvSpPr>
        <p:spPr>
          <a:xfrm>
            <a:off x="4267200" y="0"/>
            <a:ext cx="4876799" cy="2000548"/>
          </a:xfrm>
          <a:prstGeom prst="rect">
            <a:avLst/>
          </a:prstGeom>
          <a:noFill/>
        </p:spPr>
        <p:txBody>
          <a:bodyPr wrap="square" rtlCol="0">
            <a:spAutoFit/>
          </a:bodyPr>
          <a:lstStyle/>
          <a:p>
            <a:r>
              <a:rPr lang="en-US" sz="1200" dirty="0" smtClean="0">
                <a:solidFill>
                  <a:srgbClr val="FF0000"/>
                </a:solidFill>
                <a:latin typeface="Comic Sans MS"/>
              </a:rPr>
              <a:t>1. Motion detection without excitation</a:t>
            </a:r>
          </a:p>
          <a:p>
            <a:r>
              <a:rPr lang="en-US" sz="1200" dirty="0" smtClean="0">
                <a:solidFill>
                  <a:srgbClr val="3366FF"/>
                </a:solidFill>
                <a:latin typeface="Comic Sans MS"/>
              </a:rPr>
              <a:t>Horizontal Motion along a 4-ns spaced 45 bunch  e+ train without </a:t>
            </a:r>
            <a:r>
              <a:rPr lang="en-US" sz="1200" dirty="0" err="1" smtClean="0">
                <a:solidFill>
                  <a:srgbClr val="3366FF"/>
                </a:solidFill>
                <a:latin typeface="Comic Sans MS"/>
              </a:rPr>
              <a:t>exciation</a:t>
            </a:r>
            <a:endParaRPr lang="en-US" sz="1200" dirty="0" smtClean="0">
              <a:latin typeface="Comic Sans MS"/>
            </a:endParaRPr>
          </a:p>
          <a:p>
            <a:pPr>
              <a:buFont typeface="Arial"/>
              <a:buChar char="•"/>
            </a:pPr>
            <a:r>
              <a:rPr lang="en-US" sz="1200" dirty="0" smtClean="0">
                <a:latin typeface="Comic Sans MS"/>
              </a:rPr>
              <a:t> I~0.25mA/bunch.</a:t>
            </a:r>
          </a:p>
          <a:p>
            <a:pPr>
              <a:buFont typeface="Arial"/>
              <a:buChar char="•"/>
            </a:pPr>
            <a:r>
              <a:rPr lang="en-US" sz="1200" dirty="0" smtClean="0">
                <a:latin typeface="Comic Sans MS"/>
              </a:rPr>
              <a:t> Large jumps in the orbit are observed.</a:t>
            </a:r>
          </a:p>
          <a:p>
            <a:pPr>
              <a:buFont typeface="Arial"/>
              <a:buChar char="•"/>
            </a:pPr>
            <a:r>
              <a:rPr lang="en-US" sz="1200" dirty="0" smtClean="0">
                <a:latin typeface="Comic Sans MS"/>
                <a:cs typeface="Comic Sans MS"/>
              </a:rPr>
              <a:t> Took data with 1024, 2048, 4096, and 8192 turns.  The BPM signal when turns&gt;2048 has large oscillations and an increased offset between even and odd bunches.</a:t>
            </a:r>
          </a:p>
          <a:p>
            <a:pPr>
              <a:buFont typeface="Arial"/>
              <a:buChar char="•"/>
            </a:pPr>
            <a:r>
              <a:rPr lang="en-US" sz="1200" dirty="0" smtClean="0">
                <a:latin typeface="Comic Sans MS"/>
              </a:rPr>
              <a:t> Small horizontal tune signal is observed (expect Q</a:t>
            </a:r>
            <a:r>
              <a:rPr lang="en-US" sz="1200" baseline="-25000" dirty="0" smtClean="0">
                <a:latin typeface="Comic Sans MS"/>
              </a:rPr>
              <a:t>x</a:t>
            </a:r>
            <a:r>
              <a:rPr lang="en-US" sz="1200" dirty="0" smtClean="0">
                <a:latin typeface="Comic Sans MS"/>
              </a:rPr>
              <a:t>~233kHz).</a:t>
            </a:r>
          </a:p>
          <a:p>
            <a:endParaRPr lang="en-US" sz="1600" dirty="0" smtClean="0">
              <a:latin typeface="Comic Sans MS"/>
            </a:endParaRPr>
          </a:p>
        </p:txBody>
      </p:sp>
      <p:cxnSp>
        <p:nvCxnSpPr>
          <p:cNvPr id="10" name="Straight Arrow Connector 9"/>
          <p:cNvCxnSpPr/>
          <p:nvPr/>
        </p:nvCxnSpPr>
        <p:spPr>
          <a:xfrm rot="16200000" flipV="1">
            <a:off x="4188083" y="2889766"/>
            <a:ext cx="310634"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flipV="1">
            <a:off x="4191000" y="3640039"/>
            <a:ext cx="381000" cy="265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715000" y="3262641"/>
            <a:ext cx="2368031" cy="307777"/>
          </a:xfrm>
          <a:prstGeom prst="rect">
            <a:avLst/>
          </a:prstGeom>
          <a:noFill/>
        </p:spPr>
        <p:txBody>
          <a:bodyPr wrap="none" rtlCol="0">
            <a:spAutoFit/>
          </a:bodyPr>
          <a:lstStyle/>
          <a:p>
            <a:r>
              <a:rPr lang="en-US" sz="1400" dirty="0" smtClean="0">
                <a:latin typeface="Comic Sans MS"/>
                <a:cs typeface="Comic Sans MS"/>
              </a:rPr>
              <a:t>FFT of horizontal position</a:t>
            </a:r>
            <a:endParaRPr lang="en-US" sz="1400" dirty="0">
              <a:latin typeface="Comic Sans MS"/>
              <a:cs typeface="Comic Sans MS"/>
            </a:endParaRPr>
          </a:p>
        </p:txBody>
      </p:sp>
      <p:cxnSp>
        <p:nvCxnSpPr>
          <p:cNvPr id="19" name="Straight Arrow Connector 18"/>
          <p:cNvCxnSpPr/>
          <p:nvPr/>
        </p:nvCxnSpPr>
        <p:spPr>
          <a:xfrm rot="5400000">
            <a:off x="7411193" y="3579019"/>
            <a:ext cx="265213" cy="228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4" name="BPM42E_Xposition_198.mp4">
            <a:hlinkClick r:id="" action="ppaction://media"/>
          </p:cNvPr>
          <p:cNvPicPr/>
          <p:nvPr>
            <a:videoFile r:link="rId1"/>
          </p:nvPr>
        </p:nvPicPr>
        <p:blipFill>
          <a:blip r:embed="rId5"/>
          <a:stretch>
            <a:fillRect/>
          </a:stretch>
        </p:blipFill>
        <p:spPr>
          <a:xfrm>
            <a:off x="0" y="-1"/>
            <a:ext cx="4056223" cy="3042167"/>
          </a:xfrm>
          <a:prstGeom prst="rect">
            <a:avLst/>
          </a:prstGeom>
        </p:spPr>
      </p:pic>
      <p:pic>
        <p:nvPicPr>
          <p:cNvPr id="16" name="BPM42E_Xspectrum_198.mp4">
            <a:hlinkClick r:id="" action="ppaction://media"/>
          </p:cNvPr>
          <p:cNvPicPr/>
          <p:nvPr>
            <a:videoFile r:link="rId2"/>
          </p:nvPr>
        </p:nvPicPr>
        <p:blipFill>
          <a:blip r:embed="rId6"/>
          <a:stretch>
            <a:fillRect/>
          </a:stretch>
        </p:blipFill>
        <p:spPr>
          <a:xfrm>
            <a:off x="0" y="3825926"/>
            <a:ext cx="4042765" cy="303207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p:cTn id="7" fill="hold" display="0">
                  <p:stCondLst>
                    <p:cond delay="indefinite"/>
                  </p:stCondLst>
                  <p:endCondLst>
                    <p:cond evt="onNext" delay="0">
                      <p:tgtEl>
                        <p:sldTgt/>
                      </p:tgtEl>
                    </p:cond>
                    <p:cond evt="onPrev" delay="0">
                      <p:tgtEl>
                        <p:sldTgt/>
                      </p:tgtEl>
                    </p:cond>
                  </p:endCondLst>
                </p:cTn>
                <p:tgtEl>
                  <p:spTgt spid="14"/>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video>
              <p:cMediaNode>
                <p:cTn id="13" fill="hold" display="0">
                  <p:stCondLst>
                    <p:cond delay="indefinite"/>
                  </p:stCondLst>
                  <p:endCondLst>
                    <p:cond evt="onNext" delay="0">
                      <p:tgtEl>
                        <p:sldTgt/>
                      </p:tgtEl>
                    </p:cond>
                    <p:cond evt="onPrev" delay="0">
                      <p:tgtEl>
                        <p:sldTgt/>
                      </p:tgtEl>
                    </p:cond>
                  </p:endCondLst>
                </p:cTn>
                <p:tgtEl>
                  <p:spTgt spid="16"/>
                </p:tgtEl>
              </p:cMediaNode>
            </p:video>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RD-000198_3D_y.png"/>
          <p:cNvPicPr>
            <a:picLocks noChangeAspect="1"/>
          </p:cNvPicPr>
          <p:nvPr/>
        </p:nvPicPr>
        <p:blipFill>
          <a:blip r:embed="rId4"/>
          <a:stretch>
            <a:fillRect/>
          </a:stretch>
        </p:blipFill>
        <p:spPr>
          <a:xfrm>
            <a:off x="4400169" y="3178450"/>
            <a:ext cx="4743831" cy="3557873"/>
          </a:xfrm>
          <a:prstGeom prst="rect">
            <a:avLst/>
          </a:prstGeom>
        </p:spPr>
      </p:pic>
      <p:sp>
        <p:nvSpPr>
          <p:cNvPr id="7" name="TextBox 6"/>
          <p:cNvSpPr txBox="1"/>
          <p:nvPr/>
        </p:nvSpPr>
        <p:spPr>
          <a:xfrm>
            <a:off x="4343400" y="3130034"/>
            <a:ext cx="865103" cy="307777"/>
          </a:xfrm>
          <a:prstGeom prst="rect">
            <a:avLst/>
          </a:prstGeom>
          <a:noFill/>
        </p:spPr>
        <p:txBody>
          <a:bodyPr wrap="square" rtlCol="0">
            <a:spAutoFit/>
          </a:bodyPr>
          <a:lstStyle/>
          <a:p>
            <a:r>
              <a:rPr lang="en-US" sz="1400" dirty="0" smtClean="0">
                <a:latin typeface="Comic Sans MS"/>
                <a:cs typeface="Comic Sans MS"/>
              </a:rPr>
              <a:t>Movies</a:t>
            </a:r>
            <a:endParaRPr lang="en-US" sz="1400" dirty="0">
              <a:latin typeface="Comic Sans MS"/>
              <a:cs typeface="Comic Sans MS"/>
            </a:endParaRPr>
          </a:p>
        </p:txBody>
      </p:sp>
      <p:sp>
        <p:nvSpPr>
          <p:cNvPr id="8" name="TextBox 7"/>
          <p:cNvSpPr txBox="1"/>
          <p:nvPr/>
        </p:nvSpPr>
        <p:spPr>
          <a:xfrm>
            <a:off x="4267200" y="0"/>
            <a:ext cx="4876799" cy="1292662"/>
          </a:xfrm>
          <a:prstGeom prst="rect">
            <a:avLst/>
          </a:prstGeom>
          <a:noFill/>
        </p:spPr>
        <p:txBody>
          <a:bodyPr wrap="square" rtlCol="0">
            <a:spAutoFit/>
          </a:bodyPr>
          <a:lstStyle/>
          <a:p>
            <a:r>
              <a:rPr lang="en-US" sz="1200" dirty="0" smtClean="0">
                <a:solidFill>
                  <a:srgbClr val="3366FF"/>
                </a:solidFill>
                <a:latin typeface="Comic Sans MS"/>
              </a:rPr>
              <a:t>Vertical Motion along a 4-ns spaced 45 bunch e+ train without pinging</a:t>
            </a:r>
            <a:endParaRPr lang="en-US" sz="1200" dirty="0" smtClean="0">
              <a:latin typeface="Comic Sans MS"/>
            </a:endParaRPr>
          </a:p>
          <a:p>
            <a:pPr>
              <a:buFont typeface="Arial"/>
              <a:buChar char="•"/>
            </a:pPr>
            <a:r>
              <a:rPr lang="en-US" sz="1200" dirty="0" smtClean="0">
                <a:latin typeface="Comic Sans MS"/>
              </a:rPr>
              <a:t> I~0.25mA/bunch.</a:t>
            </a:r>
          </a:p>
          <a:p>
            <a:pPr>
              <a:buFont typeface="Arial"/>
              <a:buChar char="•"/>
            </a:pPr>
            <a:r>
              <a:rPr lang="en-US" sz="1200" dirty="0" smtClean="0">
                <a:latin typeface="Comic Sans MS"/>
              </a:rPr>
              <a:t> Large jumps in the orbit are observed.</a:t>
            </a:r>
          </a:p>
          <a:p>
            <a:pPr>
              <a:buFont typeface="Arial"/>
              <a:buChar char="•"/>
            </a:pPr>
            <a:r>
              <a:rPr lang="en-US" sz="1200" dirty="0" smtClean="0">
                <a:latin typeface="Comic Sans MS"/>
              </a:rPr>
              <a:t> Small vertical tune signal is observed (expect Q</a:t>
            </a:r>
            <a:r>
              <a:rPr lang="en-US" sz="1200" baseline="-25000" dirty="0" smtClean="0">
                <a:latin typeface="Comic Sans MS"/>
              </a:rPr>
              <a:t>y</a:t>
            </a:r>
            <a:r>
              <a:rPr lang="en-US" sz="1200" dirty="0" smtClean="0">
                <a:latin typeface="Comic Sans MS"/>
              </a:rPr>
              <a:t>~249kHz).</a:t>
            </a:r>
          </a:p>
          <a:p>
            <a:endParaRPr lang="en-US" dirty="0" smtClean="0">
              <a:latin typeface="Comic Sans MS"/>
            </a:endParaRPr>
          </a:p>
        </p:txBody>
      </p:sp>
      <p:cxnSp>
        <p:nvCxnSpPr>
          <p:cNvPr id="10" name="Straight Arrow Connector 9"/>
          <p:cNvCxnSpPr/>
          <p:nvPr/>
        </p:nvCxnSpPr>
        <p:spPr>
          <a:xfrm rot="16200000" flipV="1">
            <a:off x="4340483" y="2822317"/>
            <a:ext cx="310634"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flipV="1">
            <a:off x="4267200" y="3468590"/>
            <a:ext cx="381000" cy="265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638800" y="2960757"/>
            <a:ext cx="2162809" cy="307777"/>
          </a:xfrm>
          <a:prstGeom prst="rect">
            <a:avLst/>
          </a:prstGeom>
          <a:noFill/>
        </p:spPr>
        <p:txBody>
          <a:bodyPr wrap="none" rtlCol="0">
            <a:spAutoFit/>
          </a:bodyPr>
          <a:lstStyle/>
          <a:p>
            <a:r>
              <a:rPr lang="en-US" sz="1400" dirty="0" smtClean="0">
                <a:latin typeface="Comic Sans MS"/>
                <a:cs typeface="Comic Sans MS"/>
              </a:rPr>
              <a:t>FFT of vertical position</a:t>
            </a:r>
            <a:endParaRPr lang="en-US" sz="1400" dirty="0">
              <a:latin typeface="Comic Sans MS"/>
              <a:cs typeface="Comic Sans MS"/>
            </a:endParaRPr>
          </a:p>
        </p:txBody>
      </p:sp>
      <p:cxnSp>
        <p:nvCxnSpPr>
          <p:cNvPr id="17" name="Straight Arrow Connector 16"/>
          <p:cNvCxnSpPr/>
          <p:nvPr/>
        </p:nvCxnSpPr>
        <p:spPr>
          <a:xfrm rot="5400000">
            <a:off x="7069754" y="3316159"/>
            <a:ext cx="338493" cy="3048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BPM42E_Yposition_198.mp4">
            <a:hlinkClick r:id="" action="ppaction://media"/>
          </p:cNvPr>
          <p:cNvPicPr/>
          <p:nvPr>
            <a:videoFile r:link="rId1"/>
          </p:nvPr>
        </p:nvPicPr>
        <p:blipFill>
          <a:blip r:embed="rId5"/>
          <a:stretch>
            <a:fillRect/>
          </a:stretch>
        </p:blipFill>
        <p:spPr>
          <a:xfrm>
            <a:off x="0" y="0"/>
            <a:ext cx="4237933" cy="3178450"/>
          </a:xfrm>
          <a:prstGeom prst="rect">
            <a:avLst/>
          </a:prstGeom>
        </p:spPr>
      </p:pic>
      <p:pic>
        <p:nvPicPr>
          <p:cNvPr id="18" name="BPM42E_Yspectrum_198.mp4">
            <a:hlinkClick r:id="" action="ppaction://media"/>
          </p:cNvPr>
          <p:cNvPicPr/>
          <p:nvPr>
            <a:videoFile r:link="rId2"/>
          </p:nvPr>
        </p:nvPicPr>
        <p:blipFill>
          <a:blip r:embed="rId6"/>
          <a:stretch>
            <a:fillRect/>
          </a:stretch>
        </p:blipFill>
        <p:spPr>
          <a:xfrm>
            <a:off x="0" y="3637806"/>
            <a:ext cx="4293592" cy="322019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video>
              <p:cMediaNode>
                <p:cTn id="13" fill="hold" display="0">
                  <p:stCondLst>
                    <p:cond delay="indefinite"/>
                  </p:stCondLst>
                  <p:endCondLst>
                    <p:cond evt="onNext" delay="0">
                      <p:tgtEl>
                        <p:sldTgt/>
                      </p:tgtEl>
                    </p:cond>
                    <p:cond evt="onPrev" delay="0">
                      <p:tgtEl>
                        <p:sldTgt/>
                      </p:tgtEl>
                    </p:cond>
                  </p:endCondLst>
                </p:cTn>
                <p:tgtEl>
                  <p:spTgt spid="18"/>
                </p:tgtEl>
              </p:cMediaNode>
            </p:vide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4114800" y="0"/>
            <a:ext cx="5029200" cy="1569660"/>
          </a:xfrm>
          <a:prstGeom prst="rect">
            <a:avLst/>
          </a:prstGeom>
        </p:spPr>
        <p:txBody>
          <a:bodyPr wrap="square">
            <a:spAutoFit/>
          </a:bodyPr>
          <a:lstStyle/>
          <a:p>
            <a:r>
              <a:rPr lang="en-US" sz="1200" dirty="0" smtClean="0">
                <a:solidFill>
                  <a:srgbClr val="FF0000"/>
                </a:solidFill>
                <a:latin typeface="Comic Sans MS"/>
              </a:rPr>
              <a:t>2. Motion detection with excitation-Vertical/Horizontal Pingers</a:t>
            </a:r>
          </a:p>
          <a:p>
            <a:r>
              <a:rPr lang="en-US" sz="1200" dirty="0" smtClean="0">
                <a:solidFill>
                  <a:srgbClr val="3366FF"/>
                </a:solidFill>
                <a:latin typeface="Comic Sans MS"/>
              </a:rPr>
              <a:t>Horizontal Motion with a 4-ns spaced 45 bunch e+ train when the bunches are horizontally/vertically pinged.</a:t>
            </a:r>
            <a:endParaRPr lang="en-US" sz="1200" dirty="0" smtClean="0">
              <a:latin typeface="Comic Sans MS"/>
            </a:endParaRPr>
          </a:p>
          <a:p>
            <a:pPr>
              <a:buFont typeface="Arial"/>
              <a:buChar char="•"/>
            </a:pPr>
            <a:r>
              <a:rPr lang="en-US" sz="1200" dirty="0" smtClean="0">
                <a:latin typeface="Comic Sans MS"/>
              </a:rPr>
              <a:t> I~0.3mA/bunch.</a:t>
            </a:r>
          </a:p>
          <a:p>
            <a:pPr>
              <a:buFont typeface="Arial"/>
              <a:buChar char="•"/>
            </a:pPr>
            <a:r>
              <a:rPr lang="en-US" sz="1200" dirty="0" smtClean="0">
                <a:latin typeface="Comic Sans MS"/>
              </a:rPr>
              <a:t> Increased the horizontal pinger amplitude in four steps (22, 35, 135, and 268cu).  </a:t>
            </a:r>
          </a:p>
          <a:p>
            <a:pPr>
              <a:buFont typeface="Arial"/>
              <a:buChar char="•"/>
            </a:pPr>
            <a:r>
              <a:rPr lang="en-US" sz="1200" dirty="0" smtClean="0">
                <a:latin typeface="Comic Sans MS"/>
              </a:rPr>
              <a:t> FFT peak signal is visible but easily determined at the lower pinger amplitudes.</a:t>
            </a:r>
          </a:p>
        </p:txBody>
      </p:sp>
      <p:pic>
        <p:nvPicPr>
          <p:cNvPr id="15" name="Picture 14" descr="RD-000206_3D_x.png"/>
          <p:cNvPicPr>
            <a:picLocks noChangeAspect="1"/>
          </p:cNvPicPr>
          <p:nvPr/>
        </p:nvPicPr>
        <p:blipFill>
          <a:blip r:embed="rId4"/>
          <a:stretch>
            <a:fillRect/>
          </a:stretch>
        </p:blipFill>
        <p:spPr>
          <a:xfrm>
            <a:off x="5588000" y="1371600"/>
            <a:ext cx="3556000" cy="2667000"/>
          </a:xfrm>
          <a:prstGeom prst="rect">
            <a:avLst/>
          </a:prstGeom>
        </p:spPr>
      </p:pic>
      <p:pic>
        <p:nvPicPr>
          <p:cNvPr id="16" name="Picture 15" descr="RD-000210_3D_x.png"/>
          <p:cNvPicPr>
            <a:picLocks noChangeAspect="1"/>
          </p:cNvPicPr>
          <p:nvPr/>
        </p:nvPicPr>
        <p:blipFill>
          <a:blip r:embed="rId5"/>
          <a:stretch>
            <a:fillRect/>
          </a:stretch>
        </p:blipFill>
        <p:spPr>
          <a:xfrm>
            <a:off x="5384800" y="4038600"/>
            <a:ext cx="3759200" cy="2819400"/>
          </a:xfrm>
          <a:prstGeom prst="rect">
            <a:avLst/>
          </a:prstGeom>
        </p:spPr>
      </p:pic>
      <p:sp>
        <p:nvSpPr>
          <p:cNvPr id="8" name="TextBox 7"/>
          <p:cNvSpPr txBox="1"/>
          <p:nvPr/>
        </p:nvSpPr>
        <p:spPr>
          <a:xfrm>
            <a:off x="4343400" y="3130034"/>
            <a:ext cx="865103" cy="338554"/>
          </a:xfrm>
          <a:prstGeom prst="rect">
            <a:avLst/>
          </a:prstGeom>
          <a:noFill/>
        </p:spPr>
        <p:txBody>
          <a:bodyPr wrap="square" rtlCol="0">
            <a:spAutoFit/>
          </a:bodyPr>
          <a:lstStyle/>
          <a:p>
            <a:r>
              <a:rPr lang="en-US" sz="1600" dirty="0" smtClean="0">
                <a:latin typeface="Comic Sans MS"/>
                <a:cs typeface="Comic Sans MS"/>
              </a:rPr>
              <a:t>Movies</a:t>
            </a:r>
            <a:endParaRPr lang="en-US" sz="1600" dirty="0">
              <a:latin typeface="Comic Sans MS"/>
              <a:cs typeface="Comic Sans MS"/>
            </a:endParaRPr>
          </a:p>
        </p:txBody>
      </p:sp>
      <p:cxnSp>
        <p:nvCxnSpPr>
          <p:cNvPr id="10" name="Straight Arrow Connector 9"/>
          <p:cNvCxnSpPr/>
          <p:nvPr/>
        </p:nvCxnSpPr>
        <p:spPr>
          <a:xfrm rot="16200000" flipV="1">
            <a:off x="4340483" y="2822317"/>
            <a:ext cx="310634"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flipV="1">
            <a:off x="4267200" y="3468588"/>
            <a:ext cx="381000" cy="265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096000" y="1611868"/>
            <a:ext cx="2240129" cy="307777"/>
          </a:xfrm>
          <a:prstGeom prst="rect">
            <a:avLst/>
          </a:prstGeom>
          <a:noFill/>
        </p:spPr>
        <p:txBody>
          <a:bodyPr wrap="none" rtlCol="0">
            <a:spAutoFit/>
          </a:bodyPr>
          <a:lstStyle/>
          <a:p>
            <a:r>
              <a:rPr lang="en-US" sz="1400" dirty="0" smtClean="0"/>
              <a:t>FFT@22cu pinger amplitude</a:t>
            </a:r>
            <a:endParaRPr lang="en-US" sz="1400" dirty="0"/>
          </a:p>
        </p:txBody>
      </p:sp>
      <p:sp>
        <p:nvSpPr>
          <p:cNvPr id="18" name="Rectangle 17"/>
          <p:cNvSpPr/>
          <p:nvPr/>
        </p:nvSpPr>
        <p:spPr>
          <a:xfrm>
            <a:off x="5943600" y="4318577"/>
            <a:ext cx="2937702" cy="584776"/>
          </a:xfrm>
          <a:prstGeom prst="rect">
            <a:avLst/>
          </a:prstGeom>
        </p:spPr>
        <p:txBody>
          <a:bodyPr wrap="square">
            <a:spAutoFit/>
          </a:bodyPr>
          <a:lstStyle/>
          <a:p>
            <a:r>
              <a:rPr lang="en-US" sz="1400" dirty="0" smtClean="0"/>
              <a:t>FFT@268cu pinger amplitude</a:t>
            </a:r>
          </a:p>
          <a:p>
            <a:endParaRPr lang="en-US" dirty="0"/>
          </a:p>
        </p:txBody>
      </p:sp>
      <p:pic>
        <p:nvPicPr>
          <p:cNvPr id="17" name="BPM42E_Xposition_pinged.mp4">
            <a:hlinkClick r:id="" action="ppaction://media"/>
          </p:cNvPr>
          <p:cNvPicPr/>
          <p:nvPr>
            <a:videoFile r:link="rId1"/>
          </p:nvPr>
        </p:nvPicPr>
        <p:blipFill>
          <a:blip r:embed="rId6"/>
          <a:stretch>
            <a:fillRect/>
          </a:stretch>
        </p:blipFill>
        <p:spPr>
          <a:xfrm>
            <a:off x="-1" y="0"/>
            <a:ext cx="4114801" cy="3086101"/>
          </a:xfrm>
          <a:prstGeom prst="rect">
            <a:avLst/>
          </a:prstGeom>
        </p:spPr>
      </p:pic>
      <p:pic>
        <p:nvPicPr>
          <p:cNvPr id="19" name="BPM42E_Xspectrum_pinged.mp4">
            <a:hlinkClick r:id="" action="ppaction://media"/>
          </p:cNvPr>
          <p:cNvPicPr/>
          <p:nvPr>
            <a:videoFile r:link="rId2"/>
          </p:nvPr>
        </p:nvPicPr>
        <p:blipFill>
          <a:blip r:embed="rId7"/>
          <a:stretch>
            <a:fillRect/>
          </a:stretch>
        </p:blipFill>
        <p:spPr>
          <a:xfrm>
            <a:off x="-2" y="3771899"/>
            <a:ext cx="4114801" cy="308610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7"/>
                                        </p:tgtEl>
                                      </p:cBhvr>
                                    </p:cmd>
                                  </p:childTnLst>
                                </p:cTn>
                              </p:par>
                            </p:childTnLst>
                          </p:cTn>
                        </p:par>
                      </p:childTnLst>
                    </p:cTn>
                  </p:par>
                </p:childTnLst>
              </p:cTn>
              <p:nextCondLst>
                <p:cond evt="onClick" delay="0">
                  <p:tgtEl>
                    <p:spTgt spid="17"/>
                  </p:tgtEl>
                </p:cond>
              </p:nextCondLst>
            </p:seq>
            <p:video>
              <p:cMediaNode>
                <p:cTn id="7" fill="hold" display="0">
                  <p:stCondLst>
                    <p:cond delay="indefinite"/>
                  </p:stCondLst>
                  <p:endCondLst>
                    <p:cond evt="onNext" delay="0">
                      <p:tgtEl>
                        <p:sldTgt/>
                      </p:tgtEl>
                    </p:cond>
                    <p:cond evt="onPrev" delay="0">
                      <p:tgtEl>
                        <p:sldTgt/>
                      </p:tgtEl>
                    </p:cond>
                  </p:endCondLst>
                </p:cTn>
                <p:tgtEl>
                  <p:spTgt spid="17"/>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video>
              <p:cMediaNode>
                <p:cTn id="13" fill="hold" display="0">
                  <p:stCondLst>
                    <p:cond delay="indefinite"/>
                  </p:stCondLst>
                  <p:endCondLst>
                    <p:cond evt="onNext" delay="0">
                      <p:tgtEl>
                        <p:sldTgt/>
                      </p:tgtEl>
                    </p:cond>
                    <p:cond evt="onPrev" delay="0">
                      <p:tgtEl>
                        <p:sldTgt/>
                      </p:tgtEl>
                    </p:cond>
                  </p:endCondLst>
                </p:cTn>
                <p:tgtEl>
                  <p:spTgt spid="19"/>
                </p:tgtEl>
              </p:cMediaNode>
            </p:vide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RD-000210_3D_y.png"/>
          <p:cNvPicPr>
            <a:picLocks noChangeAspect="1"/>
          </p:cNvPicPr>
          <p:nvPr/>
        </p:nvPicPr>
        <p:blipFill>
          <a:blip r:embed="rId4"/>
          <a:stretch>
            <a:fillRect/>
          </a:stretch>
        </p:blipFill>
        <p:spPr>
          <a:xfrm>
            <a:off x="5523784" y="4142838"/>
            <a:ext cx="3620215" cy="2715161"/>
          </a:xfrm>
          <a:prstGeom prst="rect">
            <a:avLst/>
          </a:prstGeom>
        </p:spPr>
      </p:pic>
      <p:pic>
        <p:nvPicPr>
          <p:cNvPr id="14" name="Picture 13" descr="RD-000206_3D_y.png"/>
          <p:cNvPicPr>
            <a:picLocks noChangeAspect="1"/>
          </p:cNvPicPr>
          <p:nvPr/>
        </p:nvPicPr>
        <p:blipFill>
          <a:blip r:embed="rId5"/>
          <a:stretch>
            <a:fillRect/>
          </a:stretch>
        </p:blipFill>
        <p:spPr>
          <a:xfrm>
            <a:off x="5791200" y="1320463"/>
            <a:ext cx="3352800" cy="2514600"/>
          </a:xfrm>
          <a:prstGeom prst="rect">
            <a:avLst/>
          </a:prstGeom>
        </p:spPr>
      </p:pic>
      <p:sp>
        <p:nvSpPr>
          <p:cNvPr id="9" name="Rectangle 8"/>
          <p:cNvSpPr/>
          <p:nvPr/>
        </p:nvSpPr>
        <p:spPr>
          <a:xfrm>
            <a:off x="6324600" y="1491734"/>
            <a:ext cx="2475157" cy="307777"/>
          </a:xfrm>
          <a:prstGeom prst="rect">
            <a:avLst/>
          </a:prstGeom>
        </p:spPr>
        <p:txBody>
          <a:bodyPr wrap="none">
            <a:spAutoFit/>
          </a:bodyPr>
          <a:lstStyle/>
          <a:p>
            <a:r>
              <a:rPr lang="en-US" sz="1400" dirty="0" smtClean="0">
                <a:latin typeface="Comic Sans MS"/>
                <a:cs typeface="Comic Sans MS"/>
              </a:rPr>
              <a:t>FFT@11cu pinger amplitude</a:t>
            </a:r>
            <a:endParaRPr lang="en-US" sz="1400" dirty="0">
              <a:latin typeface="Comic Sans MS"/>
              <a:cs typeface="Comic Sans MS"/>
            </a:endParaRPr>
          </a:p>
        </p:txBody>
      </p:sp>
      <p:sp>
        <p:nvSpPr>
          <p:cNvPr id="10" name="Rectangle 9"/>
          <p:cNvSpPr/>
          <p:nvPr/>
        </p:nvSpPr>
        <p:spPr>
          <a:xfrm>
            <a:off x="6324600" y="3886200"/>
            <a:ext cx="2532664" cy="307777"/>
          </a:xfrm>
          <a:prstGeom prst="rect">
            <a:avLst/>
          </a:prstGeom>
        </p:spPr>
        <p:txBody>
          <a:bodyPr wrap="none">
            <a:spAutoFit/>
          </a:bodyPr>
          <a:lstStyle/>
          <a:p>
            <a:r>
              <a:rPr lang="en-US" sz="1400" dirty="0" smtClean="0">
                <a:latin typeface="Comic Sans MS"/>
                <a:cs typeface="Comic Sans MS"/>
              </a:rPr>
              <a:t>FFT@27cu pinger amplitude</a:t>
            </a:r>
            <a:endParaRPr lang="en-US" sz="1400" dirty="0">
              <a:latin typeface="Comic Sans MS"/>
              <a:cs typeface="Comic Sans MS"/>
            </a:endParaRPr>
          </a:p>
        </p:txBody>
      </p:sp>
      <p:sp>
        <p:nvSpPr>
          <p:cNvPr id="15" name="Rectangle 14"/>
          <p:cNvSpPr/>
          <p:nvPr/>
        </p:nvSpPr>
        <p:spPr>
          <a:xfrm>
            <a:off x="4267200" y="0"/>
            <a:ext cx="4876800" cy="1569660"/>
          </a:xfrm>
          <a:prstGeom prst="rect">
            <a:avLst/>
          </a:prstGeom>
        </p:spPr>
        <p:txBody>
          <a:bodyPr wrap="square">
            <a:spAutoFit/>
          </a:bodyPr>
          <a:lstStyle/>
          <a:p>
            <a:r>
              <a:rPr lang="en-US" sz="1200" dirty="0" smtClean="0">
                <a:solidFill>
                  <a:srgbClr val="3366FF"/>
                </a:solidFill>
                <a:latin typeface="Comic Sans MS"/>
              </a:rPr>
              <a:t>Vertical Motion with a 4-ns spaced 45 bunch e+ train when the bunches are horizontally/vertically pinged.</a:t>
            </a:r>
            <a:endParaRPr lang="en-US" sz="1200" dirty="0" smtClean="0">
              <a:latin typeface="Comic Sans MS"/>
            </a:endParaRPr>
          </a:p>
          <a:p>
            <a:pPr>
              <a:buFont typeface="Arial"/>
              <a:buChar char="•"/>
            </a:pPr>
            <a:r>
              <a:rPr lang="en-US" sz="1200" dirty="0" smtClean="0">
                <a:latin typeface="Comic Sans MS"/>
              </a:rPr>
              <a:t> I~0.3mA/bunch.</a:t>
            </a:r>
          </a:p>
          <a:p>
            <a:pPr>
              <a:buFont typeface="Arial"/>
              <a:buChar char="•"/>
            </a:pPr>
            <a:r>
              <a:rPr lang="en-US" sz="1200" dirty="0" smtClean="0">
                <a:latin typeface="Comic Sans MS"/>
              </a:rPr>
              <a:t> Increased the vertical pinger amplitude in two steps (11 and 27cu).  </a:t>
            </a:r>
          </a:p>
          <a:p>
            <a:pPr>
              <a:buFont typeface="Arial"/>
              <a:buChar char="•"/>
            </a:pPr>
            <a:r>
              <a:rPr lang="en-US" sz="1200" dirty="0" smtClean="0">
                <a:latin typeface="Comic Sans MS"/>
              </a:rPr>
              <a:t> FFT peak signal is hard to detect with the pinger at 11cu.  Acceptable pinger amplitudes are 27cu (vertical) and 268cu (horizontal).</a:t>
            </a:r>
          </a:p>
        </p:txBody>
      </p:sp>
      <p:sp>
        <p:nvSpPr>
          <p:cNvPr id="16" name="TextBox 15"/>
          <p:cNvSpPr txBox="1"/>
          <p:nvPr/>
        </p:nvSpPr>
        <p:spPr>
          <a:xfrm>
            <a:off x="4343400" y="3130034"/>
            <a:ext cx="865103" cy="338554"/>
          </a:xfrm>
          <a:prstGeom prst="rect">
            <a:avLst/>
          </a:prstGeom>
          <a:noFill/>
        </p:spPr>
        <p:txBody>
          <a:bodyPr wrap="square" rtlCol="0">
            <a:spAutoFit/>
          </a:bodyPr>
          <a:lstStyle/>
          <a:p>
            <a:r>
              <a:rPr lang="en-US" sz="1600" dirty="0" smtClean="0">
                <a:latin typeface="Comic Sans MS"/>
                <a:cs typeface="Comic Sans MS"/>
              </a:rPr>
              <a:t>Movies</a:t>
            </a:r>
            <a:endParaRPr lang="en-US" sz="1600" dirty="0">
              <a:latin typeface="Comic Sans MS"/>
              <a:cs typeface="Comic Sans MS"/>
            </a:endParaRPr>
          </a:p>
        </p:txBody>
      </p:sp>
      <p:cxnSp>
        <p:nvCxnSpPr>
          <p:cNvPr id="17" name="Straight Arrow Connector 16"/>
          <p:cNvCxnSpPr/>
          <p:nvPr/>
        </p:nvCxnSpPr>
        <p:spPr>
          <a:xfrm rot="16200000" flipV="1">
            <a:off x="4340483" y="2822317"/>
            <a:ext cx="310634"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10800000" flipV="1">
            <a:off x="4267200" y="3468588"/>
            <a:ext cx="381000" cy="265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 name="BPM42E_Yposition_pinged.mp4">
            <a:hlinkClick r:id="" action="ppaction://media"/>
          </p:cNvPr>
          <p:cNvPicPr/>
          <p:nvPr>
            <a:videoFile r:link="rId1"/>
          </p:nvPr>
        </p:nvPicPr>
        <p:blipFill>
          <a:blip r:embed="rId6"/>
          <a:stretch>
            <a:fillRect/>
          </a:stretch>
        </p:blipFill>
        <p:spPr>
          <a:xfrm>
            <a:off x="0" y="0"/>
            <a:ext cx="4267200" cy="3200400"/>
          </a:xfrm>
          <a:prstGeom prst="rect">
            <a:avLst/>
          </a:prstGeom>
        </p:spPr>
      </p:pic>
      <p:pic>
        <p:nvPicPr>
          <p:cNvPr id="21" name="BPM42E_Yspectrum_pinged.mp4">
            <a:hlinkClick r:id="" action="ppaction://media"/>
          </p:cNvPr>
          <p:cNvPicPr/>
          <p:nvPr>
            <a:videoFile r:link="rId2"/>
          </p:nvPr>
        </p:nvPicPr>
        <p:blipFill>
          <a:blip r:embed="rId7"/>
          <a:stretch>
            <a:fillRect/>
          </a:stretch>
        </p:blipFill>
        <p:spPr>
          <a:xfrm>
            <a:off x="0" y="3657599"/>
            <a:ext cx="4267200" cy="320039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p:cTn id="7" fill="hold" display="0">
                  <p:stCondLst>
                    <p:cond delay="indefinite"/>
                  </p:stCondLst>
                  <p:endCondLst>
                    <p:cond evt="onNext" delay="0">
                      <p:tgtEl>
                        <p:sldTgt/>
                      </p:tgtEl>
                    </p:cond>
                    <p:cond evt="onPrev" delay="0">
                      <p:tgtEl>
                        <p:sldTgt/>
                      </p:tgtEl>
                    </p:cond>
                  </p:endCondLst>
                </p:cTn>
                <p:tgtEl>
                  <p:spTgt spid="20"/>
                </p:tgtEl>
              </p:cMediaNode>
            </p:video>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1"/>
                                        </p:tgtEl>
                                      </p:cBhvr>
                                    </p:cmd>
                                  </p:childTnLst>
                                </p:cTn>
                              </p:par>
                            </p:childTnLst>
                          </p:cTn>
                        </p:par>
                      </p:childTnLst>
                    </p:cTn>
                  </p:par>
                </p:childTnLst>
              </p:cTn>
              <p:nextCondLst>
                <p:cond evt="onClick" delay="0">
                  <p:tgtEl>
                    <p:spTgt spid="21"/>
                  </p:tgtEl>
                </p:cond>
              </p:nextCondLst>
            </p:seq>
            <p:video>
              <p:cMediaNode>
                <p:cTn id="13" fill="hold" display="0">
                  <p:stCondLst>
                    <p:cond delay="indefinite"/>
                  </p:stCondLst>
                  <p:endCondLst>
                    <p:cond evt="onNext" delay="0">
                      <p:tgtEl>
                        <p:sldTgt/>
                      </p:tgtEl>
                    </p:cond>
                    <p:cond evt="onPrev" delay="0">
                      <p:tgtEl>
                        <p:sldTgt/>
                      </p:tgtEl>
                    </p:cond>
                  </p:endCondLst>
                </p:cTn>
                <p:tgtEl>
                  <p:spTgt spid="21"/>
                </p:tgtEl>
              </p:cMediaNode>
            </p:video>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QyTunesPingedData.png"/>
          <p:cNvPicPr>
            <a:picLocks noChangeAspect="1"/>
          </p:cNvPicPr>
          <p:nvPr/>
        </p:nvPicPr>
        <p:blipFill>
          <a:blip r:embed="rId2"/>
          <a:stretch>
            <a:fillRect/>
          </a:stretch>
        </p:blipFill>
        <p:spPr>
          <a:xfrm>
            <a:off x="0" y="0"/>
            <a:ext cx="6553200" cy="2389538"/>
          </a:xfrm>
          <a:prstGeom prst="rect">
            <a:avLst/>
          </a:prstGeom>
        </p:spPr>
      </p:pic>
      <p:sp>
        <p:nvSpPr>
          <p:cNvPr id="7" name="TextBox 6"/>
          <p:cNvSpPr txBox="1"/>
          <p:nvPr/>
        </p:nvSpPr>
        <p:spPr>
          <a:xfrm>
            <a:off x="6553201" y="438834"/>
            <a:ext cx="2590799" cy="523220"/>
          </a:xfrm>
          <a:prstGeom prst="rect">
            <a:avLst/>
          </a:prstGeom>
          <a:noFill/>
        </p:spPr>
        <p:txBody>
          <a:bodyPr wrap="square" rtlCol="0">
            <a:spAutoFit/>
          </a:bodyPr>
          <a:lstStyle/>
          <a:p>
            <a:r>
              <a:rPr lang="en-US" sz="1400" dirty="0" smtClean="0">
                <a:latin typeface="Comic Sans MS"/>
                <a:cs typeface="Comic Sans MS"/>
              </a:rPr>
              <a:t>Single shot vertical tune shift</a:t>
            </a:r>
            <a:endParaRPr lang="en-US" sz="1400" dirty="0">
              <a:latin typeface="Comic Sans MS"/>
              <a:cs typeface="Comic Sans MS"/>
            </a:endParaRPr>
          </a:p>
        </p:txBody>
      </p:sp>
      <p:sp>
        <p:nvSpPr>
          <p:cNvPr id="8" name="TextBox 7"/>
          <p:cNvSpPr txBox="1"/>
          <p:nvPr/>
        </p:nvSpPr>
        <p:spPr>
          <a:xfrm>
            <a:off x="6553201" y="3429000"/>
            <a:ext cx="2590799" cy="307777"/>
          </a:xfrm>
          <a:prstGeom prst="rect">
            <a:avLst/>
          </a:prstGeom>
          <a:noFill/>
        </p:spPr>
        <p:txBody>
          <a:bodyPr wrap="square" rtlCol="0">
            <a:spAutoFit/>
          </a:bodyPr>
          <a:lstStyle/>
          <a:p>
            <a:r>
              <a:rPr lang="en-US" sz="1400" dirty="0" smtClean="0">
                <a:latin typeface="Comic Sans MS"/>
                <a:cs typeface="Comic Sans MS"/>
              </a:rPr>
              <a:t>Average vertical tune shift</a:t>
            </a:r>
            <a:endParaRPr lang="en-US" sz="1400" dirty="0">
              <a:latin typeface="Comic Sans MS"/>
              <a:cs typeface="Comic Sans MS"/>
            </a:endParaRPr>
          </a:p>
        </p:txBody>
      </p:sp>
      <p:pic>
        <p:nvPicPr>
          <p:cNvPr id="9" name="Picture 8" descr="AvgQyPingedData.png"/>
          <p:cNvPicPr>
            <a:picLocks noChangeAspect="1"/>
          </p:cNvPicPr>
          <p:nvPr/>
        </p:nvPicPr>
        <p:blipFill>
          <a:blip r:embed="rId3"/>
          <a:stretch>
            <a:fillRect/>
          </a:stretch>
        </p:blipFill>
        <p:spPr>
          <a:xfrm>
            <a:off x="1" y="2389538"/>
            <a:ext cx="6553200" cy="2982915"/>
          </a:xfrm>
          <a:prstGeom prst="rect">
            <a:avLst/>
          </a:prstGeom>
        </p:spPr>
      </p:pic>
      <p:sp>
        <p:nvSpPr>
          <p:cNvPr id="10" name="TextBox 9"/>
          <p:cNvSpPr txBox="1"/>
          <p:nvPr/>
        </p:nvSpPr>
        <p:spPr>
          <a:xfrm>
            <a:off x="0" y="5372453"/>
            <a:ext cx="9144000" cy="1200329"/>
          </a:xfrm>
          <a:prstGeom prst="rect">
            <a:avLst/>
          </a:prstGeom>
          <a:noFill/>
        </p:spPr>
        <p:txBody>
          <a:bodyPr wrap="square" rtlCol="0">
            <a:spAutoFit/>
          </a:bodyPr>
          <a:lstStyle/>
          <a:p>
            <a:r>
              <a:rPr lang="en-US" dirty="0" smtClean="0">
                <a:latin typeface="Comic Sans MS"/>
                <a:cs typeface="Comic Sans MS"/>
              </a:rPr>
              <a:t>The pingers causes the whole train of bunches to oscillate coherently which gives a different tune shift than is a single bunch is oscillating (especially in the horizontal plane).  </a:t>
            </a:r>
            <a:r>
              <a:rPr lang="en-US" dirty="0" smtClean="0">
                <a:solidFill>
                  <a:srgbClr val="FF0000"/>
                </a:solidFill>
                <a:latin typeface="Comic Sans MS"/>
                <a:cs typeface="Comic Sans MS"/>
              </a:rPr>
              <a:t>The </a:t>
            </a:r>
            <a:r>
              <a:rPr lang="en-US" dirty="0" err="1" smtClean="0">
                <a:solidFill>
                  <a:srgbClr val="FF0000"/>
                </a:solidFill>
                <a:latin typeface="Comic Sans MS"/>
                <a:cs typeface="Comic Sans MS"/>
              </a:rPr>
              <a:t>Dimtel</a:t>
            </a:r>
            <a:r>
              <a:rPr lang="en-US" dirty="0" smtClean="0">
                <a:solidFill>
                  <a:srgbClr val="FF0000"/>
                </a:solidFill>
                <a:latin typeface="Comic Sans MS"/>
                <a:cs typeface="Comic Sans MS"/>
              </a:rPr>
              <a:t> feedback system has the capability to excite a single bunch so we can measure the tune of singe bunches along the train.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0" y="2400"/>
            <a:ext cx="9144001" cy="1200329"/>
          </a:xfrm>
          <a:prstGeom prst="rect">
            <a:avLst/>
          </a:prstGeom>
        </p:spPr>
        <p:txBody>
          <a:bodyPr wrap="square">
            <a:spAutoFit/>
          </a:bodyPr>
          <a:lstStyle/>
          <a:p>
            <a:r>
              <a:rPr lang="en-US" sz="1200" dirty="0" smtClean="0">
                <a:solidFill>
                  <a:srgbClr val="FF0000"/>
                </a:solidFill>
                <a:latin typeface="Comic Sans MS"/>
              </a:rPr>
              <a:t>3. Motion detection with excitation from Dimtel feedback system</a:t>
            </a:r>
          </a:p>
          <a:p>
            <a:r>
              <a:rPr lang="en-US" sz="1200" dirty="0" smtClean="0">
                <a:solidFill>
                  <a:srgbClr val="3366FF"/>
                </a:solidFill>
                <a:latin typeface="Comic Sans MS"/>
              </a:rPr>
              <a:t>Vertical Motion with 4-ns spaced 37 bunch e+ train when all 37 bunches are vertically excited using the Dimtel feedback system.</a:t>
            </a:r>
            <a:endParaRPr lang="en-US" sz="1200" dirty="0" smtClean="0">
              <a:latin typeface="Comic Sans MS"/>
            </a:endParaRPr>
          </a:p>
          <a:p>
            <a:pPr>
              <a:buFont typeface="Arial"/>
              <a:buChar char="•"/>
            </a:pPr>
            <a:r>
              <a:rPr lang="en-US" sz="1200" dirty="0" smtClean="0">
                <a:latin typeface="Comic Sans MS"/>
              </a:rPr>
              <a:t> I~1mA/bunch.  Excited the train at center freq. of 220kHz, with a sweep span of 10kHz, and period of 2ms at two different drive amplitudes (0.5 and 1).  Took 2048 turns of data (&gt;2 periods).</a:t>
            </a:r>
          </a:p>
          <a:p>
            <a:pPr>
              <a:buFont typeface="Arial"/>
              <a:buChar char="•"/>
            </a:pPr>
            <a:r>
              <a:rPr lang="en-US" sz="1200" dirty="0" smtClean="0">
                <a:latin typeface="Comic Sans MS"/>
              </a:rPr>
              <a:t>Several excitations are evident over the 5.25ms orbit sample.  The excitation amplitude decreases over the train.</a:t>
            </a:r>
          </a:p>
        </p:txBody>
      </p:sp>
      <p:pic>
        <p:nvPicPr>
          <p:cNvPr id="10" name="Picture 9" descr="RD-000290_raw_y_b_5.png"/>
          <p:cNvPicPr>
            <a:picLocks noChangeAspect="1"/>
          </p:cNvPicPr>
          <p:nvPr/>
        </p:nvPicPr>
        <p:blipFill>
          <a:blip r:embed="rId2"/>
          <a:stretch>
            <a:fillRect/>
          </a:stretch>
        </p:blipFill>
        <p:spPr>
          <a:xfrm>
            <a:off x="0" y="1447800"/>
            <a:ext cx="3810000" cy="2857500"/>
          </a:xfrm>
          <a:prstGeom prst="rect">
            <a:avLst/>
          </a:prstGeom>
        </p:spPr>
      </p:pic>
      <p:pic>
        <p:nvPicPr>
          <p:cNvPr id="11" name="Picture 10" descr="RD-000291_raw_y_b_5.png"/>
          <p:cNvPicPr>
            <a:picLocks noChangeAspect="1"/>
          </p:cNvPicPr>
          <p:nvPr/>
        </p:nvPicPr>
        <p:blipFill>
          <a:blip r:embed="rId3"/>
          <a:stretch>
            <a:fillRect/>
          </a:stretch>
        </p:blipFill>
        <p:spPr>
          <a:xfrm>
            <a:off x="3542283" y="1399412"/>
            <a:ext cx="3620516" cy="2715387"/>
          </a:xfrm>
          <a:prstGeom prst="rect">
            <a:avLst/>
          </a:prstGeom>
        </p:spPr>
      </p:pic>
      <p:sp>
        <p:nvSpPr>
          <p:cNvPr id="12" name="TextBox 11"/>
          <p:cNvSpPr txBox="1"/>
          <p:nvPr/>
        </p:nvSpPr>
        <p:spPr>
          <a:xfrm>
            <a:off x="762000" y="2057400"/>
            <a:ext cx="1669961" cy="307777"/>
          </a:xfrm>
          <a:prstGeom prst="rect">
            <a:avLst/>
          </a:prstGeom>
          <a:noFill/>
        </p:spPr>
        <p:txBody>
          <a:bodyPr wrap="none" rtlCol="0">
            <a:spAutoFit/>
          </a:bodyPr>
          <a:lstStyle/>
          <a:p>
            <a:r>
              <a:rPr lang="en-US" sz="1400" dirty="0" smtClean="0">
                <a:latin typeface="Comic Sans MS"/>
                <a:cs typeface="Comic Sans MS"/>
              </a:rPr>
              <a:t>Bunch 8, Amp=0.5</a:t>
            </a:r>
            <a:endParaRPr lang="en-US" sz="1400" dirty="0">
              <a:latin typeface="Comic Sans MS"/>
              <a:cs typeface="Comic Sans MS"/>
            </a:endParaRPr>
          </a:p>
        </p:txBody>
      </p:sp>
      <p:sp>
        <p:nvSpPr>
          <p:cNvPr id="13" name="TextBox 12"/>
          <p:cNvSpPr txBox="1"/>
          <p:nvPr/>
        </p:nvSpPr>
        <p:spPr>
          <a:xfrm>
            <a:off x="4191000" y="1903511"/>
            <a:ext cx="1486918" cy="307777"/>
          </a:xfrm>
          <a:prstGeom prst="rect">
            <a:avLst/>
          </a:prstGeom>
          <a:noFill/>
        </p:spPr>
        <p:txBody>
          <a:bodyPr wrap="none" rtlCol="0">
            <a:spAutoFit/>
          </a:bodyPr>
          <a:lstStyle/>
          <a:p>
            <a:r>
              <a:rPr lang="en-US" sz="1400" dirty="0" smtClean="0">
                <a:latin typeface="Comic Sans MS"/>
                <a:cs typeface="Comic Sans MS"/>
              </a:rPr>
              <a:t>Bunch 8, Amp=1</a:t>
            </a:r>
            <a:endParaRPr lang="en-US" sz="1400" dirty="0">
              <a:latin typeface="Comic Sans MS"/>
              <a:cs typeface="Comic Sans MS"/>
            </a:endParaRPr>
          </a:p>
        </p:txBody>
      </p:sp>
      <p:pic>
        <p:nvPicPr>
          <p:cNvPr id="14" name="Picture 13" descr="RD-000290_raw_y_b_34.png"/>
          <p:cNvPicPr>
            <a:picLocks noChangeAspect="1"/>
          </p:cNvPicPr>
          <p:nvPr/>
        </p:nvPicPr>
        <p:blipFill>
          <a:blip r:embed="rId4"/>
          <a:stretch>
            <a:fillRect/>
          </a:stretch>
        </p:blipFill>
        <p:spPr>
          <a:xfrm>
            <a:off x="1" y="4016307"/>
            <a:ext cx="3809999" cy="2857499"/>
          </a:xfrm>
          <a:prstGeom prst="rect">
            <a:avLst/>
          </a:prstGeom>
        </p:spPr>
      </p:pic>
      <p:sp>
        <p:nvSpPr>
          <p:cNvPr id="15" name="TextBox 14"/>
          <p:cNvSpPr txBox="1"/>
          <p:nvPr/>
        </p:nvSpPr>
        <p:spPr>
          <a:xfrm>
            <a:off x="762000" y="4800600"/>
            <a:ext cx="1779541" cy="307777"/>
          </a:xfrm>
          <a:prstGeom prst="rect">
            <a:avLst/>
          </a:prstGeom>
          <a:noFill/>
        </p:spPr>
        <p:txBody>
          <a:bodyPr wrap="none" rtlCol="0">
            <a:spAutoFit/>
          </a:bodyPr>
          <a:lstStyle/>
          <a:p>
            <a:r>
              <a:rPr lang="en-US" sz="1400" dirty="0" smtClean="0">
                <a:latin typeface="Comic Sans MS"/>
                <a:cs typeface="Comic Sans MS"/>
              </a:rPr>
              <a:t>Bunch 37, Amp=0.5</a:t>
            </a:r>
            <a:endParaRPr lang="en-US" sz="1400" dirty="0">
              <a:latin typeface="Comic Sans MS"/>
              <a:cs typeface="Comic Sans MS"/>
            </a:endParaRPr>
          </a:p>
        </p:txBody>
      </p:sp>
      <p:pic>
        <p:nvPicPr>
          <p:cNvPr id="16" name="Picture 15" descr="RD-000291_raw_y_b_34.png"/>
          <p:cNvPicPr>
            <a:picLocks noChangeAspect="1"/>
          </p:cNvPicPr>
          <p:nvPr/>
        </p:nvPicPr>
        <p:blipFill>
          <a:blip r:embed="rId5"/>
          <a:stretch>
            <a:fillRect/>
          </a:stretch>
        </p:blipFill>
        <p:spPr>
          <a:xfrm>
            <a:off x="3542283" y="4114800"/>
            <a:ext cx="3620517" cy="2715387"/>
          </a:xfrm>
          <a:prstGeom prst="rect">
            <a:avLst/>
          </a:prstGeom>
        </p:spPr>
      </p:pic>
      <p:sp>
        <p:nvSpPr>
          <p:cNvPr id="17" name="TextBox 16"/>
          <p:cNvSpPr txBox="1"/>
          <p:nvPr/>
        </p:nvSpPr>
        <p:spPr>
          <a:xfrm>
            <a:off x="4191000" y="4646711"/>
            <a:ext cx="1596498" cy="307777"/>
          </a:xfrm>
          <a:prstGeom prst="rect">
            <a:avLst/>
          </a:prstGeom>
          <a:noFill/>
        </p:spPr>
        <p:txBody>
          <a:bodyPr wrap="none" rtlCol="0">
            <a:spAutoFit/>
          </a:bodyPr>
          <a:lstStyle/>
          <a:p>
            <a:r>
              <a:rPr lang="en-US" sz="1400" dirty="0" smtClean="0">
                <a:latin typeface="Comic Sans MS"/>
                <a:cs typeface="Comic Sans MS"/>
              </a:rPr>
              <a:t>Bunch 37, Amp=1</a:t>
            </a:r>
            <a:endParaRPr lang="en-US" sz="1400" dirty="0">
              <a:latin typeface="Comic Sans MS"/>
              <a:cs typeface="Comic Sans M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RD-000290_3D_y.png"/>
          <p:cNvPicPr>
            <a:picLocks noChangeAspect="1"/>
          </p:cNvPicPr>
          <p:nvPr/>
        </p:nvPicPr>
        <p:blipFill>
          <a:blip r:embed="rId4"/>
          <a:stretch>
            <a:fillRect/>
          </a:stretch>
        </p:blipFill>
        <p:spPr>
          <a:xfrm>
            <a:off x="5689599" y="1828800"/>
            <a:ext cx="3429000" cy="2571750"/>
          </a:xfrm>
          <a:prstGeom prst="rect">
            <a:avLst/>
          </a:prstGeom>
        </p:spPr>
      </p:pic>
      <p:pic>
        <p:nvPicPr>
          <p:cNvPr id="11" name="Picture 10" descr="RD-000291_3D_y.png"/>
          <p:cNvPicPr>
            <a:picLocks noChangeAspect="1"/>
          </p:cNvPicPr>
          <p:nvPr/>
        </p:nvPicPr>
        <p:blipFill>
          <a:blip r:embed="rId5"/>
          <a:stretch>
            <a:fillRect/>
          </a:stretch>
        </p:blipFill>
        <p:spPr>
          <a:xfrm>
            <a:off x="5689599" y="4267199"/>
            <a:ext cx="3454401" cy="2590801"/>
          </a:xfrm>
          <a:prstGeom prst="rect">
            <a:avLst/>
          </a:prstGeom>
        </p:spPr>
      </p:pic>
      <p:sp>
        <p:nvSpPr>
          <p:cNvPr id="12" name="TextBox 11"/>
          <p:cNvSpPr txBox="1"/>
          <p:nvPr/>
        </p:nvSpPr>
        <p:spPr>
          <a:xfrm>
            <a:off x="4191000" y="2590800"/>
            <a:ext cx="1600200" cy="1384995"/>
          </a:xfrm>
          <a:prstGeom prst="rect">
            <a:avLst/>
          </a:prstGeom>
          <a:noFill/>
        </p:spPr>
        <p:txBody>
          <a:bodyPr wrap="square" rtlCol="0">
            <a:spAutoFit/>
          </a:bodyPr>
          <a:lstStyle/>
          <a:p>
            <a:r>
              <a:rPr lang="en-US" sz="1400" dirty="0" smtClean="0">
                <a:latin typeface="Comic Sans MS"/>
                <a:cs typeface="Comic Sans MS"/>
              </a:rPr>
              <a:t>Movies of position and beam spectrum with an amplitude of 0.5 and 1.</a:t>
            </a:r>
            <a:endParaRPr lang="en-US" sz="1400" dirty="0">
              <a:latin typeface="Comic Sans MS"/>
              <a:cs typeface="Comic Sans MS"/>
            </a:endParaRPr>
          </a:p>
        </p:txBody>
      </p:sp>
      <p:cxnSp>
        <p:nvCxnSpPr>
          <p:cNvPr id="13" name="Straight Arrow Connector 12"/>
          <p:cNvCxnSpPr/>
          <p:nvPr/>
        </p:nvCxnSpPr>
        <p:spPr>
          <a:xfrm rot="16200000" flipV="1">
            <a:off x="4111881" y="2315349"/>
            <a:ext cx="310634"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flipV="1">
            <a:off x="4305298" y="3975795"/>
            <a:ext cx="381000" cy="265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705600" y="2253734"/>
            <a:ext cx="1031127" cy="369332"/>
          </a:xfrm>
          <a:prstGeom prst="rect">
            <a:avLst/>
          </a:prstGeom>
          <a:noFill/>
        </p:spPr>
        <p:txBody>
          <a:bodyPr wrap="none" rtlCol="0">
            <a:spAutoFit/>
          </a:bodyPr>
          <a:lstStyle/>
          <a:p>
            <a:r>
              <a:rPr lang="en-US" dirty="0" smtClean="0"/>
              <a:t>Amp=0.5</a:t>
            </a:r>
            <a:endParaRPr lang="en-US" dirty="0"/>
          </a:p>
        </p:txBody>
      </p:sp>
      <p:sp>
        <p:nvSpPr>
          <p:cNvPr id="16" name="TextBox 15"/>
          <p:cNvSpPr txBox="1"/>
          <p:nvPr/>
        </p:nvSpPr>
        <p:spPr>
          <a:xfrm>
            <a:off x="6705600" y="4724400"/>
            <a:ext cx="855861" cy="369332"/>
          </a:xfrm>
          <a:prstGeom prst="rect">
            <a:avLst/>
          </a:prstGeom>
          <a:noFill/>
        </p:spPr>
        <p:txBody>
          <a:bodyPr wrap="none" rtlCol="0">
            <a:spAutoFit/>
          </a:bodyPr>
          <a:lstStyle/>
          <a:p>
            <a:r>
              <a:rPr lang="en-US" dirty="0" smtClean="0"/>
              <a:t>Amp=1</a:t>
            </a:r>
            <a:endParaRPr lang="en-US" dirty="0"/>
          </a:p>
        </p:txBody>
      </p:sp>
      <p:sp>
        <p:nvSpPr>
          <p:cNvPr id="17" name="Rectangle 16"/>
          <p:cNvSpPr/>
          <p:nvPr/>
        </p:nvSpPr>
        <p:spPr>
          <a:xfrm>
            <a:off x="4114797" y="0"/>
            <a:ext cx="5029203" cy="1754327"/>
          </a:xfrm>
          <a:prstGeom prst="rect">
            <a:avLst/>
          </a:prstGeom>
        </p:spPr>
        <p:txBody>
          <a:bodyPr wrap="square">
            <a:spAutoFit/>
          </a:bodyPr>
          <a:lstStyle/>
          <a:p>
            <a:pPr>
              <a:buFont typeface="Arial"/>
              <a:buChar char="•"/>
            </a:pPr>
            <a:r>
              <a:rPr lang="en-US" sz="1200" dirty="0" smtClean="0">
                <a:latin typeface="Comic Sans MS"/>
              </a:rPr>
              <a:t> Noticed that the </a:t>
            </a:r>
            <a:r>
              <a:rPr lang="en-US" sz="1200" dirty="0" smtClean="0">
                <a:latin typeface="Comic Sans MS"/>
                <a:cs typeface="Comic Sans MS"/>
              </a:rPr>
              <a:t>beam lifetime did not change while driving the beam.</a:t>
            </a:r>
          </a:p>
          <a:p>
            <a:pPr>
              <a:buFont typeface="Arial"/>
              <a:buChar char="•"/>
            </a:pPr>
            <a:r>
              <a:rPr lang="en-US" sz="1200" dirty="0" smtClean="0">
                <a:latin typeface="Comic Sans MS"/>
                <a:cs typeface="Comic Sans MS"/>
              </a:rPr>
              <a:t>Three BPM’s took data (8AW, 47AE, and 12W3).  Only one BPM (12W3) was working properly.</a:t>
            </a:r>
          </a:p>
          <a:p>
            <a:pPr>
              <a:buFont typeface="Arial"/>
              <a:buChar char="•"/>
            </a:pPr>
            <a:r>
              <a:rPr lang="en-US" sz="1200" dirty="0" smtClean="0">
                <a:latin typeface="Comic Sans MS"/>
                <a:cs typeface="Comic Sans MS"/>
              </a:rPr>
              <a:t>A strong signal was detected in the vertical spectrum that certainly changed with amplitude.  The signal is strong for bunches at the front of the train and dies out along the train.</a:t>
            </a:r>
          </a:p>
          <a:p>
            <a:pPr>
              <a:buFont typeface="Arial"/>
              <a:buChar char="•"/>
            </a:pPr>
            <a:r>
              <a:rPr lang="en-US" sz="1200" dirty="0" smtClean="0">
                <a:latin typeface="Comic Sans MS"/>
                <a:cs typeface="Comic Sans MS"/>
              </a:rPr>
              <a:t>In addition, a strong signal is also detected in the horizontal plane most likely due to coupling (not shown).</a:t>
            </a:r>
          </a:p>
        </p:txBody>
      </p:sp>
      <p:pic>
        <p:nvPicPr>
          <p:cNvPr id="18" name="BPM12W3_Yposition_290_291.mp4">
            <a:hlinkClick r:id="" action="ppaction://media"/>
          </p:cNvPr>
          <p:cNvPicPr/>
          <p:nvPr>
            <a:videoFile r:link="rId1"/>
          </p:nvPr>
        </p:nvPicPr>
        <p:blipFill>
          <a:blip r:embed="rId6"/>
          <a:stretch>
            <a:fillRect/>
          </a:stretch>
        </p:blipFill>
        <p:spPr>
          <a:xfrm>
            <a:off x="0" y="0"/>
            <a:ext cx="4114797" cy="3086098"/>
          </a:xfrm>
          <a:prstGeom prst="rect">
            <a:avLst/>
          </a:prstGeom>
        </p:spPr>
      </p:pic>
      <p:pic>
        <p:nvPicPr>
          <p:cNvPr id="19" name="BPM12W3_Yspectrum_290_291.mp4">
            <a:hlinkClick r:id="" action="ppaction://media"/>
          </p:cNvPr>
          <p:cNvPicPr/>
          <p:nvPr>
            <a:videoFile r:link="rId2"/>
          </p:nvPr>
        </p:nvPicPr>
        <p:blipFill>
          <a:blip r:embed="rId7"/>
          <a:stretch>
            <a:fillRect/>
          </a:stretch>
        </p:blipFill>
        <p:spPr>
          <a:xfrm>
            <a:off x="0" y="3657600"/>
            <a:ext cx="4267200" cy="3200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8"/>
                                        </p:tgtEl>
                                      </p:cBhvr>
                                    </p:cmd>
                                  </p:childTnLst>
                                </p:cTn>
                              </p:par>
                            </p:childTnLst>
                          </p:cTn>
                        </p:par>
                      </p:childTnLst>
                    </p:cTn>
                  </p:par>
                </p:childTnLst>
              </p:cTn>
              <p:nextCondLst>
                <p:cond evt="onClick" delay="0">
                  <p:tgtEl>
                    <p:spTgt spid="18"/>
                  </p:tgtEl>
                </p:cond>
              </p:nextCondLst>
            </p:seq>
            <p:video>
              <p:cMediaNode>
                <p:cTn id="7" fill="hold" display="0">
                  <p:stCondLst>
                    <p:cond delay="indefinite"/>
                  </p:stCondLst>
                  <p:endCondLst>
                    <p:cond evt="onNext" delay="0">
                      <p:tgtEl>
                        <p:sldTgt/>
                      </p:tgtEl>
                    </p:cond>
                    <p:cond evt="onPrev" delay="0">
                      <p:tgtEl>
                        <p:sldTgt/>
                      </p:tgtEl>
                    </p:cond>
                  </p:endCondLst>
                </p:cTn>
                <p:tgtEl>
                  <p:spTgt spid="18"/>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video>
              <p:cMediaNode>
                <p:cTn id="13" fill="hold" display="0">
                  <p:stCondLst>
                    <p:cond delay="indefinite"/>
                  </p:stCondLst>
                  <p:endCondLst>
                    <p:cond evt="onNext" delay="0">
                      <p:tgtEl>
                        <p:sldTgt/>
                      </p:tgtEl>
                    </p:cond>
                    <p:cond evt="onPrev" delay="0">
                      <p:tgtEl>
                        <p:sldTgt/>
                      </p:tgtEl>
                    </p:cond>
                  </p:endCondLst>
                </p:cTn>
                <p:tgtEl>
                  <p:spTgt spid="19"/>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14040</TotalTime>
  <Words>1599</Words>
  <Application>Microsoft Macintosh PowerPoint</Application>
  <PresentationFormat>On-screen Show (4:3)</PresentationFormat>
  <Paragraphs>99</Paragraphs>
  <Slides>14</Slides>
  <Notes>1</Notes>
  <HiddenSlides>1</HiddenSlides>
  <MMClips>14</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e+ Tune Measurements for 4-ns Spaced Bunches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Cal Poly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Holtzapple</dc:creator>
  <cp:lastModifiedBy>Robert Holtzapple</cp:lastModifiedBy>
  <cp:revision>293</cp:revision>
  <cp:lastPrinted>2009-09-30T16:34:10Z</cp:lastPrinted>
  <dcterms:created xsi:type="dcterms:W3CDTF">2009-09-30T17:24:40Z</dcterms:created>
  <dcterms:modified xsi:type="dcterms:W3CDTF">2009-09-30T17:25:02Z</dcterms:modified>
</cp:coreProperties>
</file>