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74" r:id="rId3"/>
    <p:sldId id="266" r:id="rId4"/>
    <p:sldId id="268" r:id="rId5"/>
    <p:sldId id="269" r:id="rId6"/>
    <p:sldId id="271" r:id="rId7"/>
    <p:sldId id="272" r:id="rId8"/>
    <p:sldId id="275" r:id="rId9"/>
    <p:sldId id="270" r:id="rId10"/>
    <p:sldId id="261" r:id="rId11"/>
    <p:sldId id="264" r:id="rId12"/>
    <p:sldId id="265" r:id="rId13"/>
    <p:sldId id="258" r:id="rId14"/>
    <p:sldId id="262"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27" d="100"/>
          <a:sy n="127" d="100"/>
        </p:scale>
        <p:origin x="-512" y="-96"/>
      </p:cViewPr>
      <p:guideLst>
        <p:guide orient="horz" pos="2160"/>
        <p:guide pos="3840"/>
      </p:guideLst>
    </p:cSldViewPr>
  </p:slideViewPr>
  <p:notesTextViewPr>
    <p:cViewPr>
      <p:scale>
        <a:sx n="1" d="1"/>
        <a:sy n="1" d="1"/>
      </p:scale>
      <p:origin x="0" y="0"/>
    </p:cViewPr>
  </p:notesTextViewPr>
  <p:gridSpacing cx="38405" cy="384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F3CAA-A560-47A5-82AA-0A9FCA5A7B34}" type="datetimeFigureOut">
              <a:rPr lang="en-US" smtClean="0"/>
              <a:t>9/13/17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133380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1F3CAA-A560-47A5-82AA-0A9FCA5A7B34}" type="datetimeFigureOut">
              <a:rPr lang="en-US" smtClean="0"/>
              <a:t>9/13/17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718790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1F3CAA-A560-47A5-82AA-0A9FCA5A7B34}" type="datetimeFigureOut">
              <a:rPr lang="en-US" smtClean="0"/>
              <a:t>9/13/17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3965953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1F3CAA-A560-47A5-82AA-0A9FCA5A7B34}" type="datetimeFigureOut">
              <a:rPr lang="en-US" smtClean="0"/>
              <a:t>9/13/17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209718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1F3CAA-A560-47A5-82AA-0A9FCA5A7B34}" type="datetimeFigureOut">
              <a:rPr lang="en-US" smtClean="0"/>
              <a:t>9/13/17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352453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1F3CAA-A560-47A5-82AA-0A9FCA5A7B34}" type="datetimeFigureOut">
              <a:rPr lang="en-US" smtClean="0"/>
              <a:t>9/13/17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400985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41F3CAA-A560-47A5-82AA-0A9FCA5A7B34}" type="datetimeFigureOut">
              <a:rPr lang="en-US" smtClean="0"/>
              <a:t>9/13/17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305053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1F3CAA-A560-47A5-82AA-0A9FCA5A7B34}" type="datetimeFigureOut">
              <a:rPr lang="en-US" smtClean="0"/>
              <a:t>9/13/17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2984563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F3CAA-A560-47A5-82AA-0A9FCA5A7B34}" type="datetimeFigureOut">
              <a:rPr lang="en-US" smtClean="0"/>
              <a:t>9/13/17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218139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F3CAA-A560-47A5-82AA-0A9FCA5A7B34}" type="datetimeFigureOut">
              <a:rPr lang="en-US" smtClean="0"/>
              <a:t>9/13/17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311481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F3CAA-A560-47A5-82AA-0A9FCA5A7B34}" type="datetimeFigureOut">
              <a:rPr lang="en-US" smtClean="0"/>
              <a:t>9/13/17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9F4D7-C5A7-4FBE-8502-60402D81A48E}" type="slidenum">
              <a:rPr lang="en-US" smtClean="0"/>
              <a:t>‹#›</a:t>
            </a:fld>
            <a:endParaRPr lang="en-US"/>
          </a:p>
        </p:txBody>
      </p:sp>
    </p:spTree>
    <p:extLst>
      <p:ext uri="{BB962C8B-B14F-4D97-AF65-F5344CB8AC3E}">
        <p14:creationId xmlns:p14="http://schemas.microsoft.com/office/powerpoint/2010/main" val="39565624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F3CAA-A560-47A5-82AA-0A9FCA5A7B34}" type="datetimeFigureOut">
              <a:rPr lang="en-US" smtClean="0"/>
              <a:t>9/13/17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9F4D7-C5A7-4FBE-8502-60402D81A48E}" type="slidenum">
              <a:rPr lang="en-US" smtClean="0"/>
              <a:t>‹#›</a:t>
            </a:fld>
            <a:endParaRPr lang="en-US"/>
          </a:p>
        </p:txBody>
      </p:sp>
    </p:spTree>
    <p:extLst>
      <p:ext uri="{BB962C8B-B14F-4D97-AF65-F5344CB8AC3E}">
        <p14:creationId xmlns:p14="http://schemas.microsoft.com/office/powerpoint/2010/main" val="834468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 Id="rId3"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png"/><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Dipole Corrector for CBETA-FFAG </a:t>
            </a:r>
            <a:br>
              <a:rPr lang="en-US" sz="3600" dirty="0"/>
            </a:br>
            <a:r>
              <a:rPr lang="en-US" sz="3600" dirty="0"/>
              <a:t>Eddy current study</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20571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00617" y="333375"/>
            <a:ext cx="7789398" cy="6524625"/>
          </a:xfrm>
          <a:prstGeom prst="rect">
            <a:avLst/>
          </a:prstGeom>
        </p:spPr>
      </p:pic>
      <p:sp>
        <p:nvSpPr>
          <p:cNvPr id="4" name="TextBox 3"/>
          <p:cNvSpPr txBox="1"/>
          <p:nvPr/>
        </p:nvSpPr>
        <p:spPr>
          <a:xfrm>
            <a:off x="3733800" y="2235199"/>
            <a:ext cx="3193503" cy="369332"/>
          </a:xfrm>
          <a:prstGeom prst="rect">
            <a:avLst/>
          </a:prstGeom>
          <a:noFill/>
        </p:spPr>
        <p:txBody>
          <a:bodyPr wrap="none" rtlCol="0">
            <a:spAutoFit/>
          </a:bodyPr>
          <a:lstStyle/>
          <a:p>
            <a:r>
              <a:rPr lang="en-US" dirty="0"/>
              <a:t>3 mm Al </a:t>
            </a:r>
            <a:r>
              <a:rPr lang="en-US" dirty="0">
                <a:sym typeface="Symbol" panose="05050102010706020507" pitchFamily="18" charset="2"/>
              </a:rPr>
              <a:t>=2.5x10</a:t>
            </a:r>
            <a:r>
              <a:rPr lang="en-US" baseline="30000" dirty="0">
                <a:sym typeface="Symbol" panose="05050102010706020507" pitchFamily="18" charset="2"/>
              </a:rPr>
              <a:t>7</a:t>
            </a:r>
            <a:r>
              <a:rPr lang="en-US" dirty="0">
                <a:sym typeface="Symbol" panose="05050102010706020507" pitchFamily="18" charset="2"/>
              </a:rPr>
              <a:t> </a:t>
            </a:r>
            <a:r>
              <a:rPr lang="en-US" dirty="0" err="1">
                <a:sym typeface="Symbol" panose="05050102010706020507" pitchFamily="18" charset="2"/>
              </a:rPr>
              <a:t>Simmens</a:t>
            </a:r>
            <a:r>
              <a:rPr lang="en-US" dirty="0">
                <a:sym typeface="Symbol" panose="05050102010706020507" pitchFamily="18" charset="2"/>
              </a:rPr>
              <a:t>/m</a:t>
            </a:r>
            <a:endParaRPr lang="en-US" dirty="0"/>
          </a:p>
        </p:txBody>
      </p:sp>
      <p:sp>
        <p:nvSpPr>
          <p:cNvPr id="5" name="TextBox 4"/>
          <p:cNvSpPr txBox="1"/>
          <p:nvPr/>
        </p:nvSpPr>
        <p:spPr>
          <a:xfrm>
            <a:off x="2902497" y="474132"/>
            <a:ext cx="2872389" cy="369332"/>
          </a:xfrm>
          <a:prstGeom prst="rect">
            <a:avLst/>
          </a:prstGeom>
          <a:noFill/>
        </p:spPr>
        <p:txBody>
          <a:bodyPr wrap="none" rtlCol="0">
            <a:spAutoFit/>
          </a:bodyPr>
          <a:lstStyle/>
          <a:p>
            <a:r>
              <a:rPr lang="en-US" dirty="0"/>
              <a:t>Iron </a:t>
            </a:r>
            <a:r>
              <a:rPr lang="en-US" dirty="0">
                <a:sym typeface="Symbol" panose="05050102010706020507" pitchFamily="18" charset="2"/>
              </a:rPr>
              <a:t>=0.75x10</a:t>
            </a:r>
            <a:r>
              <a:rPr lang="en-US" baseline="30000" dirty="0">
                <a:sym typeface="Symbol" panose="05050102010706020507" pitchFamily="18" charset="2"/>
              </a:rPr>
              <a:t>7</a:t>
            </a:r>
            <a:r>
              <a:rPr lang="en-US" dirty="0">
                <a:sym typeface="Symbol" panose="05050102010706020507" pitchFamily="18" charset="2"/>
              </a:rPr>
              <a:t> </a:t>
            </a:r>
            <a:r>
              <a:rPr lang="en-US" dirty="0" err="1">
                <a:sym typeface="Symbol" panose="05050102010706020507" pitchFamily="18" charset="2"/>
              </a:rPr>
              <a:t>Simmens</a:t>
            </a:r>
            <a:r>
              <a:rPr lang="en-US" dirty="0">
                <a:sym typeface="Symbol" panose="05050102010706020507" pitchFamily="18" charset="2"/>
              </a:rPr>
              <a:t>/m</a:t>
            </a:r>
            <a:endParaRPr lang="en-US" dirty="0"/>
          </a:p>
        </p:txBody>
      </p:sp>
    </p:spTree>
    <p:extLst>
      <p:ext uri="{BB962C8B-B14F-4D97-AF65-F5344CB8AC3E}">
        <p14:creationId xmlns:p14="http://schemas.microsoft.com/office/powerpoint/2010/main" val="3519571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603" y="177800"/>
            <a:ext cx="8772463" cy="6778722"/>
          </a:xfrm>
          <a:prstGeom prst="rect">
            <a:avLst/>
          </a:prstGeom>
        </p:spPr>
      </p:pic>
      <p:sp>
        <p:nvSpPr>
          <p:cNvPr id="5" name="TextBox 4"/>
          <p:cNvSpPr txBox="1"/>
          <p:nvPr/>
        </p:nvSpPr>
        <p:spPr>
          <a:xfrm>
            <a:off x="7078133" y="668867"/>
            <a:ext cx="1578958" cy="369332"/>
          </a:xfrm>
          <a:prstGeom prst="rect">
            <a:avLst/>
          </a:prstGeom>
          <a:noFill/>
        </p:spPr>
        <p:txBody>
          <a:bodyPr wrap="none" rtlCol="0">
            <a:spAutoFit/>
          </a:bodyPr>
          <a:lstStyle/>
          <a:p>
            <a:r>
              <a:rPr lang="en-US" dirty="0"/>
              <a:t>F=10 Hz cosine</a:t>
            </a:r>
          </a:p>
        </p:txBody>
      </p:sp>
    </p:spTree>
    <p:extLst>
      <p:ext uri="{BB962C8B-B14F-4D97-AF65-F5344CB8AC3E}">
        <p14:creationId xmlns:p14="http://schemas.microsoft.com/office/powerpoint/2010/main" val="2441452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671" y="0"/>
            <a:ext cx="6215530" cy="4802909"/>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6933" y="2653145"/>
            <a:ext cx="5825067" cy="4501188"/>
          </a:xfrm>
          <a:prstGeom prst="rect">
            <a:avLst/>
          </a:prstGeom>
        </p:spPr>
      </p:pic>
      <p:sp>
        <p:nvSpPr>
          <p:cNvPr id="6" name="Rectangle 5"/>
          <p:cNvSpPr/>
          <p:nvPr/>
        </p:nvSpPr>
        <p:spPr>
          <a:xfrm>
            <a:off x="6366933" y="4495800"/>
            <a:ext cx="228600" cy="8551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38667" y="1973887"/>
            <a:ext cx="228600" cy="8551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rot="16200000">
            <a:off x="-901311" y="2128979"/>
            <a:ext cx="2510624" cy="369332"/>
          </a:xfrm>
          <a:prstGeom prst="rect">
            <a:avLst/>
          </a:prstGeom>
          <a:noFill/>
        </p:spPr>
        <p:txBody>
          <a:bodyPr wrap="none" rtlCol="0">
            <a:spAutoFit/>
          </a:bodyPr>
          <a:lstStyle/>
          <a:p>
            <a:r>
              <a:rPr lang="en-US" dirty="0"/>
              <a:t>Dipole Multipole [Gauss]</a:t>
            </a:r>
          </a:p>
        </p:txBody>
      </p:sp>
      <p:sp>
        <p:nvSpPr>
          <p:cNvPr id="5" name="TextBox 4"/>
          <p:cNvSpPr txBox="1"/>
          <p:nvPr/>
        </p:nvSpPr>
        <p:spPr>
          <a:xfrm rot="16200000">
            <a:off x="5155555" y="4738700"/>
            <a:ext cx="2510624" cy="369332"/>
          </a:xfrm>
          <a:prstGeom prst="rect">
            <a:avLst/>
          </a:prstGeom>
          <a:noFill/>
        </p:spPr>
        <p:txBody>
          <a:bodyPr wrap="none" rtlCol="0">
            <a:spAutoFit/>
          </a:bodyPr>
          <a:lstStyle/>
          <a:p>
            <a:r>
              <a:rPr lang="en-US" dirty="0"/>
              <a:t>Dipole Multipole [Gauss]</a:t>
            </a:r>
          </a:p>
        </p:txBody>
      </p:sp>
      <p:sp>
        <p:nvSpPr>
          <p:cNvPr id="9" name="TextBox 8"/>
          <p:cNvSpPr txBox="1"/>
          <p:nvPr/>
        </p:nvSpPr>
        <p:spPr>
          <a:xfrm>
            <a:off x="7874000" y="1913467"/>
            <a:ext cx="1726755" cy="369332"/>
          </a:xfrm>
          <a:prstGeom prst="rect">
            <a:avLst/>
          </a:prstGeom>
          <a:noFill/>
        </p:spPr>
        <p:txBody>
          <a:bodyPr wrap="none" rtlCol="0">
            <a:spAutoFit/>
          </a:bodyPr>
          <a:lstStyle/>
          <a:p>
            <a:r>
              <a:rPr lang="en-US" dirty="0"/>
              <a:t>Radius R=2.5 cm</a:t>
            </a:r>
          </a:p>
        </p:txBody>
      </p:sp>
    </p:spTree>
    <p:extLst>
      <p:ext uri="{BB962C8B-B14F-4D97-AF65-F5344CB8AC3E}">
        <p14:creationId xmlns:p14="http://schemas.microsoft.com/office/powerpoint/2010/main" val="2402481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22666" y="2107189"/>
            <a:ext cx="4933067" cy="4750811"/>
          </a:xfrm>
          <a:prstGeom prst="rect">
            <a:avLst/>
          </a:prstGeom>
        </p:spPr>
      </p:pic>
      <p:sp>
        <p:nvSpPr>
          <p:cNvPr id="3" name="TextBox 2"/>
          <p:cNvSpPr txBox="1"/>
          <p:nvPr/>
        </p:nvSpPr>
        <p:spPr>
          <a:xfrm>
            <a:off x="403322" y="296333"/>
            <a:ext cx="835485" cy="369332"/>
          </a:xfrm>
          <a:prstGeom prst="rect">
            <a:avLst/>
          </a:prstGeom>
          <a:noFill/>
        </p:spPr>
        <p:txBody>
          <a:bodyPr wrap="none" rtlCol="0">
            <a:spAutoFit/>
          </a:bodyPr>
          <a:lstStyle/>
          <a:p>
            <a:r>
              <a:rPr lang="en-US" dirty="0"/>
              <a:t>I=2.3 A</a:t>
            </a:r>
          </a:p>
        </p:txBody>
      </p:sp>
      <p:sp>
        <p:nvSpPr>
          <p:cNvPr id="4" name="TextBox 3"/>
          <p:cNvSpPr txBox="1"/>
          <p:nvPr/>
        </p:nvSpPr>
        <p:spPr>
          <a:xfrm>
            <a:off x="403322" y="812800"/>
            <a:ext cx="923651" cy="369332"/>
          </a:xfrm>
          <a:prstGeom prst="rect">
            <a:avLst/>
          </a:prstGeom>
          <a:noFill/>
        </p:spPr>
        <p:txBody>
          <a:bodyPr wrap="none" rtlCol="0">
            <a:spAutoFit/>
          </a:bodyPr>
          <a:lstStyle/>
          <a:p>
            <a:r>
              <a:rPr lang="en-US" dirty="0"/>
              <a:t>W=1.9 J</a:t>
            </a:r>
          </a:p>
        </p:txBody>
      </p:sp>
      <p:sp>
        <p:nvSpPr>
          <p:cNvPr id="5" name="TextBox 4"/>
          <p:cNvSpPr txBox="1"/>
          <p:nvPr/>
        </p:nvSpPr>
        <p:spPr>
          <a:xfrm>
            <a:off x="403322" y="1231660"/>
            <a:ext cx="2064989" cy="369332"/>
          </a:xfrm>
          <a:prstGeom prst="rect">
            <a:avLst/>
          </a:prstGeom>
          <a:noFill/>
        </p:spPr>
        <p:txBody>
          <a:bodyPr wrap="none" rtlCol="0">
            <a:spAutoFit/>
          </a:bodyPr>
          <a:lstStyle/>
          <a:p>
            <a:r>
              <a:rPr lang="en-US" dirty="0"/>
              <a:t>L=(2*W)/(I</a:t>
            </a:r>
            <a:r>
              <a:rPr lang="en-US" baseline="30000" dirty="0"/>
              <a:t>2</a:t>
            </a:r>
            <a:r>
              <a:rPr lang="en-US" dirty="0"/>
              <a:t>)=0.72 H</a:t>
            </a:r>
          </a:p>
        </p:txBody>
      </p:sp>
      <p:sp>
        <p:nvSpPr>
          <p:cNvPr id="6" name="TextBox 5"/>
          <p:cNvSpPr txBox="1"/>
          <p:nvPr/>
        </p:nvSpPr>
        <p:spPr>
          <a:xfrm>
            <a:off x="6290733" y="628134"/>
            <a:ext cx="3107710" cy="369332"/>
          </a:xfrm>
          <a:prstGeom prst="rect">
            <a:avLst/>
          </a:prstGeom>
          <a:noFill/>
        </p:spPr>
        <p:txBody>
          <a:bodyPr wrap="none" rtlCol="0">
            <a:spAutoFit/>
          </a:bodyPr>
          <a:lstStyle/>
          <a:p>
            <a:r>
              <a:rPr lang="en-US" dirty="0"/>
              <a:t>The maximum current is 2.30 A</a:t>
            </a:r>
          </a:p>
        </p:txBody>
      </p:sp>
      <p:sp>
        <p:nvSpPr>
          <p:cNvPr id="7" name="TextBox 6"/>
          <p:cNvSpPr txBox="1"/>
          <p:nvPr/>
        </p:nvSpPr>
        <p:spPr>
          <a:xfrm>
            <a:off x="6290733" y="1148002"/>
            <a:ext cx="5209183" cy="923330"/>
          </a:xfrm>
          <a:prstGeom prst="rect">
            <a:avLst/>
          </a:prstGeom>
          <a:noFill/>
        </p:spPr>
        <p:txBody>
          <a:bodyPr wrap="none" rtlCol="0">
            <a:spAutoFit/>
          </a:bodyPr>
          <a:lstStyle/>
          <a:p>
            <a:r>
              <a:rPr lang="en-US" dirty="0"/>
              <a:t>If we want to vary the current by 0.2 A in 0.1 sec</a:t>
            </a:r>
          </a:p>
          <a:p>
            <a:r>
              <a:rPr lang="en-US" dirty="0"/>
              <a:t>Or equivalently vary field by 3000 Gauss.cm in 0.1 sec</a:t>
            </a:r>
          </a:p>
          <a:p>
            <a:r>
              <a:rPr lang="en-US" dirty="0"/>
              <a:t>The Voltage required is: V=L(</a:t>
            </a:r>
            <a:r>
              <a:rPr lang="en-US" dirty="0" err="1"/>
              <a:t>dI</a:t>
            </a:r>
            <a:r>
              <a:rPr lang="en-US" dirty="0"/>
              <a:t>/</a:t>
            </a:r>
            <a:r>
              <a:rPr lang="en-US" dirty="0" err="1"/>
              <a:t>dt</a:t>
            </a:r>
            <a:r>
              <a:rPr lang="en-US" dirty="0"/>
              <a:t>)+I*R=1.44+I*R</a:t>
            </a:r>
          </a:p>
        </p:txBody>
      </p:sp>
      <p:sp>
        <p:nvSpPr>
          <p:cNvPr id="8" name="TextBox 7"/>
          <p:cNvSpPr txBox="1"/>
          <p:nvPr/>
        </p:nvSpPr>
        <p:spPr>
          <a:xfrm>
            <a:off x="6373073" y="2396067"/>
            <a:ext cx="1079142" cy="369332"/>
          </a:xfrm>
          <a:prstGeom prst="rect">
            <a:avLst/>
          </a:prstGeom>
          <a:noFill/>
        </p:spPr>
        <p:txBody>
          <a:bodyPr wrap="none" rtlCol="0">
            <a:spAutoFit/>
          </a:bodyPr>
          <a:lstStyle/>
          <a:p>
            <a:r>
              <a:rPr lang="en-US" dirty="0"/>
              <a:t>488 turns</a:t>
            </a:r>
          </a:p>
        </p:txBody>
      </p:sp>
      <p:cxnSp>
        <p:nvCxnSpPr>
          <p:cNvPr id="10" name="Straight Arrow Connector 9"/>
          <p:cNvCxnSpPr/>
          <p:nvPr/>
        </p:nvCxnSpPr>
        <p:spPr>
          <a:xfrm flipH="1" flipV="1">
            <a:off x="5655733" y="2497667"/>
            <a:ext cx="829734" cy="59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485467" y="2862766"/>
            <a:ext cx="1079142" cy="369332"/>
          </a:xfrm>
          <a:prstGeom prst="rect">
            <a:avLst/>
          </a:prstGeom>
          <a:noFill/>
        </p:spPr>
        <p:txBody>
          <a:bodyPr wrap="none" rtlCol="0">
            <a:spAutoFit/>
          </a:bodyPr>
          <a:lstStyle/>
          <a:p>
            <a:r>
              <a:rPr lang="en-US" dirty="0"/>
              <a:t>485 turns</a:t>
            </a:r>
          </a:p>
        </p:txBody>
      </p:sp>
      <p:cxnSp>
        <p:nvCxnSpPr>
          <p:cNvPr id="12" name="Straight Arrow Connector 11"/>
          <p:cNvCxnSpPr/>
          <p:nvPr/>
        </p:nvCxnSpPr>
        <p:spPr>
          <a:xfrm flipH="1" flipV="1">
            <a:off x="5768127" y="2964366"/>
            <a:ext cx="829734" cy="59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485467" y="4030133"/>
            <a:ext cx="5573385" cy="646331"/>
          </a:xfrm>
          <a:prstGeom prst="rect">
            <a:avLst/>
          </a:prstGeom>
          <a:noFill/>
        </p:spPr>
        <p:txBody>
          <a:bodyPr wrap="none" rtlCol="0">
            <a:spAutoFit/>
          </a:bodyPr>
          <a:lstStyle/>
          <a:p>
            <a:r>
              <a:rPr lang="en-US" dirty="0"/>
              <a:t>The Eddy currents generated in the iron core and the wall</a:t>
            </a:r>
          </a:p>
          <a:p>
            <a:r>
              <a:rPr lang="en-US" dirty="0"/>
              <a:t>o</a:t>
            </a:r>
            <a:r>
              <a:rPr lang="en-US"/>
              <a:t>f the vacuum will </a:t>
            </a:r>
            <a:r>
              <a:rPr lang="en-US" dirty="0"/>
              <a:t>be calculated. </a:t>
            </a:r>
          </a:p>
        </p:txBody>
      </p:sp>
    </p:spTree>
    <p:extLst>
      <p:ext uri="{BB962C8B-B14F-4D97-AF65-F5344CB8AC3E}">
        <p14:creationId xmlns:p14="http://schemas.microsoft.com/office/powerpoint/2010/main" val="3704847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86793"/>
            <a:ext cx="10058400" cy="3699641"/>
          </a:xfrm>
          <a:prstGeom prst="rect">
            <a:avLst/>
          </a:prstGeom>
        </p:spPr>
      </p:pic>
      <p:pic>
        <p:nvPicPr>
          <p:cNvPr id="3" name="Picture 2"/>
          <p:cNvPicPr>
            <a:picLocks noChangeAspect="1"/>
          </p:cNvPicPr>
          <p:nvPr/>
        </p:nvPicPr>
        <p:blipFill>
          <a:blip r:embed="rId3"/>
          <a:stretch>
            <a:fillRect/>
          </a:stretch>
        </p:blipFill>
        <p:spPr>
          <a:xfrm>
            <a:off x="1107017" y="0"/>
            <a:ext cx="3695700" cy="3095625"/>
          </a:xfrm>
          <a:prstGeom prst="rect">
            <a:avLst/>
          </a:prstGeom>
        </p:spPr>
      </p:pic>
    </p:spTree>
    <p:extLst>
      <p:ext uri="{BB962C8B-B14F-4D97-AF65-F5344CB8AC3E}">
        <p14:creationId xmlns:p14="http://schemas.microsoft.com/office/powerpoint/2010/main" val="2701956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6075"/>
          </a:xfrm>
        </p:spPr>
        <p:txBody>
          <a:bodyPr>
            <a:normAutofit fontScale="90000"/>
          </a:bodyPr>
          <a:lstStyle/>
          <a:p>
            <a:r>
              <a:rPr lang="en-US" sz="2000" dirty="0"/>
              <a:t>3D model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93159"/>
            <a:ext cx="10058400" cy="401913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2166" y="1717988"/>
            <a:ext cx="10058400" cy="4019136"/>
          </a:xfrm>
          <a:prstGeom prst="rect">
            <a:avLst/>
          </a:prstGeom>
        </p:spPr>
      </p:pic>
    </p:spTree>
    <p:extLst>
      <p:ext uri="{BB962C8B-B14F-4D97-AF65-F5344CB8AC3E}">
        <p14:creationId xmlns:p14="http://schemas.microsoft.com/office/powerpoint/2010/main" val="4270558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63748" cy="4959043"/>
          </a:xfrm>
        </p:spPr>
        <p:txBody>
          <a:bodyPr>
            <a:normAutofit fontScale="90000"/>
          </a:bodyPr>
          <a:lstStyle/>
          <a:p>
            <a:r>
              <a:rPr lang="en-US" sz="4000" dirty="0"/>
              <a:t>Why this study:</a:t>
            </a:r>
            <a:br>
              <a:rPr lang="en-US" sz="4000" dirty="0"/>
            </a:br>
            <a:r>
              <a:rPr lang="en-US" sz="4000" dirty="0"/>
              <a:t/>
            </a:r>
            <a:br>
              <a:rPr lang="en-US" sz="4000" dirty="0"/>
            </a:br>
            <a:r>
              <a:rPr lang="en-US" sz="4000" dirty="0"/>
              <a:t>The rate of measurements of the BPM’s is 10 Hz.</a:t>
            </a:r>
            <a:br>
              <a:rPr lang="en-US" sz="4000" dirty="0"/>
            </a:br>
            <a:r>
              <a:rPr lang="en-US" sz="4000" dirty="0"/>
              <a:t/>
            </a:r>
            <a:br>
              <a:rPr lang="en-US" sz="4000" dirty="0"/>
            </a:br>
            <a:r>
              <a:rPr lang="en-US" sz="4000" dirty="0"/>
              <a:t>Assuming the same rate of 10 Hz in orbit correction</a:t>
            </a:r>
            <a:br>
              <a:rPr lang="en-US" sz="4000" dirty="0"/>
            </a:br>
            <a:r>
              <a:rPr lang="en-US" sz="4000" dirty="0"/>
              <a:t/>
            </a:r>
            <a:br>
              <a:rPr lang="en-US" sz="4000" dirty="0"/>
            </a:br>
            <a:r>
              <a:rPr lang="en-US" sz="4000" dirty="0"/>
              <a:t>What is the effect on the magnetic field and the Voltage increase required by the Power Supply, due to Inductance of the magnet?</a:t>
            </a:r>
            <a:br>
              <a:rPr lang="en-US" sz="4000" dirty="0"/>
            </a:br>
            <a:endParaRPr lang="en-US" sz="4000" dirty="0"/>
          </a:p>
        </p:txBody>
      </p:sp>
      <p:sp>
        <p:nvSpPr>
          <p:cNvPr id="3" name="TextBox 2"/>
          <p:cNvSpPr txBox="1"/>
          <p:nvPr/>
        </p:nvSpPr>
        <p:spPr>
          <a:xfrm>
            <a:off x="235974" y="5139502"/>
            <a:ext cx="11293733" cy="830997"/>
          </a:xfrm>
          <a:prstGeom prst="rect">
            <a:avLst/>
          </a:prstGeom>
          <a:noFill/>
        </p:spPr>
        <p:txBody>
          <a:bodyPr wrap="none" rtlCol="0">
            <a:spAutoFit/>
          </a:bodyPr>
          <a:lstStyle/>
          <a:p>
            <a:r>
              <a:rPr lang="en-US" sz="2400" dirty="0"/>
              <a:t>I assume the current of the corrector varies in a cosine manner by </a:t>
            </a:r>
            <a:r>
              <a:rPr lang="en-US" sz="2400" dirty="0">
                <a:sym typeface="Symbol" panose="05050102010706020507" pitchFamily="18" charset="2"/>
              </a:rPr>
              <a:t>10%I</a:t>
            </a:r>
            <a:r>
              <a:rPr lang="en-US" sz="2400" baseline="-25000" dirty="0">
                <a:sym typeface="Symbol" panose="05050102010706020507" pitchFamily="18" charset="2"/>
              </a:rPr>
              <a:t>max</a:t>
            </a:r>
            <a:r>
              <a:rPr lang="en-US" sz="2400" dirty="0">
                <a:sym typeface="Symbol" panose="05050102010706020507" pitchFamily="18" charset="2"/>
              </a:rPr>
              <a:t> with f=10 Hz.</a:t>
            </a:r>
          </a:p>
          <a:p>
            <a:r>
              <a:rPr lang="en-US" sz="2400" dirty="0">
                <a:sym typeface="Symbol" panose="05050102010706020507" pitchFamily="18" charset="2"/>
              </a:rPr>
              <a:t>Examine the Steady State</a:t>
            </a:r>
            <a:r>
              <a:rPr lang="en-US" sz="2400" dirty="0"/>
              <a:t> </a:t>
            </a:r>
          </a:p>
        </p:txBody>
      </p:sp>
    </p:spTree>
    <p:extLst>
      <p:ext uri="{BB962C8B-B14F-4D97-AF65-F5344CB8AC3E}">
        <p14:creationId xmlns:p14="http://schemas.microsoft.com/office/powerpoint/2010/main" val="72471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3210" y="365125"/>
            <a:ext cx="2120590" cy="605031"/>
          </a:xfrm>
        </p:spPr>
        <p:txBody>
          <a:bodyPr>
            <a:noAutofit/>
          </a:bodyPr>
          <a:lstStyle/>
          <a:p>
            <a:r>
              <a:rPr lang="en-US" sz="3200" dirty="0"/>
              <a:t>3D model</a:t>
            </a:r>
          </a:p>
        </p:txBody>
      </p:sp>
      <p:pic>
        <p:nvPicPr>
          <p:cNvPr id="10" name="Picture 9"/>
          <p:cNvPicPr>
            <a:picLocks noChangeAspect="1"/>
          </p:cNvPicPr>
          <p:nvPr/>
        </p:nvPicPr>
        <p:blipFill>
          <a:blip r:embed="rId2"/>
          <a:stretch>
            <a:fillRect/>
          </a:stretch>
        </p:blipFill>
        <p:spPr>
          <a:xfrm>
            <a:off x="130446" y="167269"/>
            <a:ext cx="6159836" cy="4047892"/>
          </a:xfrm>
          <a:prstGeom prst="rect">
            <a:avLst/>
          </a:prstGeom>
        </p:spPr>
      </p:pic>
      <p:pic>
        <p:nvPicPr>
          <p:cNvPr id="11" name="Picture 10"/>
          <p:cNvPicPr>
            <a:picLocks noChangeAspect="1"/>
          </p:cNvPicPr>
          <p:nvPr/>
        </p:nvPicPr>
        <p:blipFill>
          <a:blip r:embed="rId3"/>
          <a:stretch>
            <a:fillRect/>
          </a:stretch>
        </p:blipFill>
        <p:spPr>
          <a:xfrm>
            <a:off x="6505575" y="3048000"/>
            <a:ext cx="5686425" cy="3810000"/>
          </a:xfrm>
          <a:prstGeom prst="rect">
            <a:avLst/>
          </a:prstGeom>
        </p:spPr>
      </p:pic>
      <p:sp>
        <p:nvSpPr>
          <p:cNvPr id="12" name="TextBox 11"/>
          <p:cNvSpPr txBox="1"/>
          <p:nvPr/>
        </p:nvSpPr>
        <p:spPr>
          <a:xfrm>
            <a:off x="713678" y="4839629"/>
            <a:ext cx="2713948" cy="646331"/>
          </a:xfrm>
          <a:prstGeom prst="rect">
            <a:avLst/>
          </a:prstGeom>
          <a:noFill/>
        </p:spPr>
        <p:txBody>
          <a:bodyPr wrap="none" rtlCol="0">
            <a:spAutoFit/>
          </a:bodyPr>
          <a:lstStyle/>
          <a:p>
            <a:r>
              <a:rPr lang="en-US" dirty="0">
                <a:sym typeface="Symbol" panose="05050102010706020507" pitchFamily="18" charset="2"/>
              </a:rPr>
              <a:t></a:t>
            </a:r>
            <a:r>
              <a:rPr lang="en-US" baseline="-25000" dirty="0">
                <a:sym typeface="Symbol" panose="05050102010706020507" pitchFamily="18" charset="2"/>
              </a:rPr>
              <a:t>iron</a:t>
            </a:r>
            <a:r>
              <a:rPr lang="en-US" dirty="0">
                <a:sym typeface="Symbol" panose="05050102010706020507" pitchFamily="18" charset="2"/>
              </a:rPr>
              <a:t>=0.75x10</a:t>
            </a:r>
            <a:r>
              <a:rPr lang="en-US" baseline="30000" dirty="0">
                <a:sym typeface="Symbol" panose="05050102010706020507" pitchFamily="18" charset="2"/>
              </a:rPr>
              <a:t>5</a:t>
            </a:r>
            <a:r>
              <a:rPr lang="en-US" dirty="0">
                <a:sym typeface="Symbol" panose="05050102010706020507" pitchFamily="18" charset="2"/>
              </a:rPr>
              <a:t> Siemens/cm</a:t>
            </a:r>
          </a:p>
          <a:p>
            <a:r>
              <a:rPr lang="en-US" dirty="0">
                <a:sym typeface="Symbol" panose="05050102010706020507" pitchFamily="18" charset="2"/>
              </a:rPr>
              <a:t></a:t>
            </a:r>
            <a:r>
              <a:rPr lang="en-US" baseline="-25000" dirty="0">
                <a:sym typeface="Symbol" panose="05050102010706020507" pitchFamily="18" charset="2"/>
              </a:rPr>
              <a:t>Al </a:t>
            </a:r>
            <a:r>
              <a:rPr lang="en-US" dirty="0">
                <a:sym typeface="Symbol" panose="05050102010706020507" pitchFamily="18" charset="2"/>
              </a:rPr>
              <a:t>=  2.50x10</a:t>
            </a:r>
            <a:r>
              <a:rPr lang="en-US" baseline="30000" dirty="0">
                <a:sym typeface="Symbol" panose="05050102010706020507" pitchFamily="18" charset="2"/>
              </a:rPr>
              <a:t>5</a:t>
            </a:r>
            <a:r>
              <a:rPr lang="en-US" dirty="0">
                <a:sym typeface="Symbol" panose="05050102010706020507" pitchFamily="18" charset="2"/>
              </a:rPr>
              <a:t> Siemens/cm</a:t>
            </a:r>
            <a:endParaRPr lang="en-US" dirty="0"/>
          </a:p>
        </p:txBody>
      </p:sp>
      <p:sp>
        <p:nvSpPr>
          <p:cNvPr id="13" name="TextBox 12"/>
          <p:cNvSpPr txBox="1"/>
          <p:nvPr/>
        </p:nvSpPr>
        <p:spPr>
          <a:xfrm>
            <a:off x="6400800" y="1148576"/>
            <a:ext cx="4958473" cy="369332"/>
          </a:xfrm>
          <a:prstGeom prst="rect">
            <a:avLst/>
          </a:prstGeom>
          <a:noFill/>
        </p:spPr>
        <p:txBody>
          <a:bodyPr wrap="none" rtlCol="0">
            <a:spAutoFit/>
          </a:bodyPr>
          <a:lstStyle/>
          <a:p>
            <a:r>
              <a:rPr lang="en-US" dirty="0"/>
              <a:t>Current amplitude = 10%I</a:t>
            </a:r>
            <a:r>
              <a:rPr lang="en-US" baseline="-25000" dirty="0"/>
              <a:t>max</a:t>
            </a:r>
            <a:r>
              <a:rPr lang="en-US" dirty="0"/>
              <a:t> with frequency=10 Hz</a:t>
            </a:r>
          </a:p>
        </p:txBody>
      </p:sp>
    </p:spTree>
    <p:extLst>
      <p:ext uri="{BB962C8B-B14F-4D97-AF65-F5344CB8AC3E}">
        <p14:creationId xmlns:p14="http://schemas.microsoft.com/office/powerpoint/2010/main" val="73828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7038" y="1761893"/>
            <a:ext cx="6594962" cy="509610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812" y="-89209"/>
            <a:ext cx="5671379" cy="4382429"/>
          </a:xfrm>
          <a:prstGeom prst="rect">
            <a:avLst/>
          </a:prstGeom>
        </p:spPr>
      </p:pic>
    </p:spTree>
    <p:extLst>
      <p:ext uri="{BB962C8B-B14F-4D97-AF65-F5344CB8AC3E}">
        <p14:creationId xmlns:p14="http://schemas.microsoft.com/office/powerpoint/2010/main" val="2096661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6840" y="89209"/>
            <a:ext cx="8875059" cy="6858000"/>
          </a:xfrm>
          <a:prstGeom prst="rect">
            <a:avLst/>
          </a:prstGeom>
        </p:spPr>
      </p:pic>
    </p:spTree>
    <p:extLst>
      <p:ext uri="{BB962C8B-B14F-4D97-AF65-F5344CB8AC3E}">
        <p14:creationId xmlns:p14="http://schemas.microsoft.com/office/powerpoint/2010/main" val="3924068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00617" y="333375"/>
            <a:ext cx="7789398" cy="6524625"/>
          </a:xfrm>
          <a:prstGeom prst="rect">
            <a:avLst/>
          </a:prstGeom>
        </p:spPr>
      </p:pic>
      <p:sp>
        <p:nvSpPr>
          <p:cNvPr id="4" name="TextBox 3"/>
          <p:cNvSpPr txBox="1"/>
          <p:nvPr/>
        </p:nvSpPr>
        <p:spPr>
          <a:xfrm>
            <a:off x="3733800" y="2235199"/>
            <a:ext cx="3193503" cy="369332"/>
          </a:xfrm>
          <a:prstGeom prst="rect">
            <a:avLst/>
          </a:prstGeom>
          <a:noFill/>
        </p:spPr>
        <p:txBody>
          <a:bodyPr wrap="none" rtlCol="0">
            <a:spAutoFit/>
          </a:bodyPr>
          <a:lstStyle/>
          <a:p>
            <a:r>
              <a:rPr lang="en-US" dirty="0"/>
              <a:t>3 mm Al </a:t>
            </a:r>
            <a:r>
              <a:rPr lang="en-US" dirty="0">
                <a:sym typeface="Symbol" panose="05050102010706020507" pitchFamily="18" charset="2"/>
              </a:rPr>
              <a:t>=2.5x10</a:t>
            </a:r>
            <a:r>
              <a:rPr lang="en-US" baseline="30000" dirty="0">
                <a:sym typeface="Symbol" panose="05050102010706020507" pitchFamily="18" charset="2"/>
              </a:rPr>
              <a:t>7</a:t>
            </a:r>
            <a:r>
              <a:rPr lang="en-US" dirty="0">
                <a:sym typeface="Symbol" panose="05050102010706020507" pitchFamily="18" charset="2"/>
              </a:rPr>
              <a:t> </a:t>
            </a:r>
            <a:r>
              <a:rPr lang="en-US" dirty="0" err="1">
                <a:sym typeface="Symbol" panose="05050102010706020507" pitchFamily="18" charset="2"/>
              </a:rPr>
              <a:t>Simmens</a:t>
            </a:r>
            <a:r>
              <a:rPr lang="en-US" dirty="0">
                <a:sym typeface="Symbol" panose="05050102010706020507" pitchFamily="18" charset="2"/>
              </a:rPr>
              <a:t>/m</a:t>
            </a:r>
            <a:endParaRPr lang="en-US" dirty="0"/>
          </a:p>
        </p:txBody>
      </p:sp>
      <p:sp>
        <p:nvSpPr>
          <p:cNvPr id="5" name="TextBox 4"/>
          <p:cNvSpPr txBox="1"/>
          <p:nvPr/>
        </p:nvSpPr>
        <p:spPr>
          <a:xfrm>
            <a:off x="2902497" y="474132"/>
            <a:ext cx="2872389" cy="369332"/>
          </a:xfrm>
          <a:prstGeom prst="rect">
            <a:avLst/>
          </a:prstGeom>
          <a:noFill/>
        </p:spPr>
        <p:txBody>
          <a:bodyPr wrap="none" rtlCol="0">
            <a:spAutoFit/>
          </a:bodyPr>
          <a:lstStyle/>
          <a:p>
            <a:r>
              <a:rPr lang="en-US" dirty="0"/>
              <a:t>Iron </a:t>
            </a:r>
            <a:r>
              <a:rPr lang="en-US" dirty="0">
                <a:sym typeface="Symbol" panose="05050102010706020507" pitchFamily="18" charset="2"/>
              </a:rPr>
              <a:t>=0.75x10</a:t>
            </a:r>
            <a:r>
              <a:rPr lang="en-US" baseline="30000" dirty="0">
                <a:sym typeface="Symbol" panose="05050102010706020507" pitchFamily="18" charset="2"/>
              </a:rPr>
              <a:t>7</a:t>
            </a:r>
            <a:r>
              <a:rPr lang="en-US" dirty="0">
                <a:sym typeface="Symbol" panose="05050102010706020507" pitchFamily="18" charset="2"/>
              </a:rPr>
              <a:t> </a:t>
            </a:r>
            <a:r>
              <a:rPr lang="en-US" dirty="0" err="1">
                <a:sym typeface="Symbol" panose="05050102010706020507" pitchFamily="18" charset="2"/>
              </a:rPr>
              <a:t>Simmens</a:t>
            </a:r>
            <a:r>
              <a:rPr lang="en-US" dirty="0">
                <a:sym typeface="Symbol" panose="05050102010706020507" pitchFamily="18" charset="2"/>
              </a:rPr>
              <a:t>/m</a:t>
            </a:r>
            <a:endParaRPr lang="en-US" dirty="0"/>
          </a:p>
        </p:txBody>
      </p:sp>
    </p:spTree>
    <p:extLst>
      <p:ext uri="{BB962C8B-B14F-4D97-AF65-F5344CB8AC3E}">
        <p14:creationId xmlns:p14="http://schemas.microsoft.com/office/powerpoint/2010/main" val="241090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3322" y="296333"/>
            <a:ext cx="835485" cy="369332"/>
          </a:xfrm>
          <a:prstGeom prst="rect">
            <a:avLst/>
          </a:prstGeom>
          <a:noFill/>
        </p:spPr>
        <p:txBody>
          <a:bodyPr wrap="none" rtlCol="0">
            <a:spAutoFit/>
          </a:bodyPr>
          <a:lstStyle/>
          <a:p>
            <a:r>
              <a:rPr lang="en-US" dirty="0"/>
              <a:t>I=2.3 A</a:t>
            </a:r>
          </a:p>
        </p:txBody>
      </p:sp>
      <p:sp>
        <p:nvSpPr>
          <p:cNvPr id="4" name="TextBox 3"/>
          <p:cNvSpPr txBox="1"/>
          <p:nvPr/>
        </p:nvSpPr>
        <p:spPr>
          <a:xfrm>
            <a:off x="3663842" y="296333"/>
            <a:ext cx="923651" cy="369332"/>
          </a:xfrm>
          <a:prstGeom prst="rect">
            <a:avLst/>
          </a:prstGeom>
          <a:noFill/>
        </p:spPr>
        <p:txBody>
          <a:bodyPr wrap="none" rtlCol="0">
            <a:spAutoFit/>
          </a:bodyPr>
          <a:lstStyle/>
          <a:p>
            <a:r>
              <a:rPr lang="en-US" dirty="0"/>
              <a:t>W=1.9 J</a:t>
            </a:r>
          </a:p>
        </p:txBody>
      </p:sp>
      <p:sp>
        <p:nvSpPr>
          <p:cNvPr id="5" name="TextBox 4"/>
          <p:cNvSpPr txBox="1"/>
          <p:nvPr/>
        </p:nvSpPr>
        <p:spPr>
          <a:xfrm>
            <a:off x="403322" y="1231660"/>
            <a:ext cx="1947969" cy="369332"/>
          </a:xfrm>
          <a:prstGeom prst="rect">
            <a:avLst/>
          </a:prstGeom>
          <a:noFill/>
        </p:spPr>
        <p:txBody>
          <a:bodyPr wrap="none" rtlCol="0">
            <a:spAutoFit/>
          </a:bodyPr>
          <a:lstStyle/>
          <a:p>
            <a:r>
              <a:rPr lang="en-US" dirty="0"/>
              <a:t>L=(2*W)/(I</a:t>
            </a:r>
            <a:r>
              <a:rPr lang="en-US" baseline="30000" dirty="0"/>
              <a:t>2</a:t>
            </a:r>
            <a:r>
              <a:rPr lang="en-US" dirty="0"/>
              <a:t>)=0.6 H</a:t>
            </a:r>
          </a:p>
        </p:txBody>
      </p:sp>
      <p:sp>
        <p:nvSpPr>
          <p:cNvPr id="6" name="TextBox 5"/>
          <p:cNvSpPr txBox="1"/>
          <p:nvPr/>
        </p:nvSpPr>
        <p:spPr>
          <a:xfrm>
            <a:off x="6290733" y="628134"/>
            <a:ext cx="3107710" cy="369332"/>
          </a:xfrm>
          <a:prstGeom prst="rect">
            <a:avLst/>
          </a:prstGeom>
          <a:noFill/>
        </p:spPr>
        <p:txBody>
          <a:bodyPr wrap="none" rtlCol="0">
            <a:spAutoFit/>
          </a:bodyPr>
          <a:lstStyle/>
          <a:p>
            <a:r>
              <a:rPr lang="en-US" dirty="0"/>
              <a:t>The maximum current is 2.30 A</a:t>
            </a:r>
          </a:p>
        </p:txBody>
      </p:sp>
      <p:sp>
        <p:nvSpPr>
          <p:cNvPr id="7" name="TextBox 6"/>
          <p:cNvSpPr txBox="1"/>
          <p:nvPr/>
        </p:nvSpPr>
        <p:spPr>
          <a:xfrm>
            <a:off x="6290733" y="1148002"/>
            <a:ext cx="5867440" cy="923330"/>
          </a:xfrm>
          <a:prstGeom prst="rect">
            <a:avLst/>
          </a:prstGeom>
          <a:noFill/>
        </p:spPr>
        <p:txBody>
          <a:bodyPr wrap="none" rtlCol="0">
            <a:spAutoFit/>
          </a:bodyPr>
          <a:lstStyle/>
          <a:p>
            <a:r>
              <a:rPr lang="en-US" dirty="0"/>
              <a:t>If we want to vary the current by 10%X2.2A=0.2 A in 0.05 sec</a:t>
            </a:r>
          </a:p>
          <a:p>
            <a:r>
              <a:rPr lang="en-US" dirty="0"/>
              <a:t>Or equivalently vary field by 300 Gauss.cm in 0.05 sec</a:t>
            </a:r>
          </a:p>
          <a:p>
            <a:r>
              <a:rPr lang="en-US" dirty="0"/>
              <a:t>The Voltage required is: V=L(</a:t>
            </a:r>
            <a:r>
              <a:rPr lang="en-US" dirty="0" err="1"/>
              <a:t>dI</a:t>
            </a:r>
            <a:r>
              <a:rPr lang="en-US" dirty="0"/>
              <a:t>/</a:t>
            </a:r>
            <a:r>
              <a:rPr lang="en-US" dirty="0" err="1"/>
              <a:t>dt</a:t>
            </a:r>
            <a:r>
              <a:rPr lang="en-US" dirty="0"/>
              <a:t>)+I*R=2.4+I*R</a:t>
            </a:r>
          </a:p>
        </p:txBody>
      </p:sp>
      <p:sp>
        <p:nvSpPr>
          <p:cNvPr id="14" name="TextBox 13"/>
          <p:cNvSpPr txBox="1"/>
          <p:nvPr/>
        </p:nvSpPr>
        <p:spPr>
          <a:xfrm>
            <a:off x="1566333" y="296333"/>
            <a:ext cx="2009076" cy="369332"/>
          </a:xfrm>
          <a:prstGeom prst="rect">
            <a:avLst/>
          </a:prstGeom>
          <a:noFill/>
        </p:spPr>
        <p:txBody>
          <a:bodyPr wrap="none" rtlCol="0">
            <a:spAutoFit/>
          </a:bodyPr>
          <a:lstStyle/>
          <a:p>
            <a:r>
              <a:rPr lang="en-US" dirty="0" err="1"/>
              <a:t>B</a:t>
            </a:r>
            <a:r>
              <a:rPr lang="en-US" baseline="-25000" dirty="0" err="1"/>
              <a:t>int</a:t>
            </a:r>
            <a:r>
              <a:rPr lang="en-US" dirty="0"/>
              <a:t>=3000 Gauss.cm</a:t>
            </a:r>
          </a:p>
        </p:txBody>
      </p:sp>
      <p:sp>
        <p:nvSpPr>
          <p:cNvPr id="16" name="TextBox 15"/>
          <p:cNvSpPr txBox="1"/>
          <p:nvPr/>
        </p:nvSpPr>
        <p:spPr>
          <a:xfrm>
            <a:off x="433563" y="763996"/>
            <a:ext cx="952505" cy="369332"/>
          </a:xfrm>
          <a:prstGeom prst="rect">
            <a:avLst/>
          </a:prstGeom>
          <a:noFill/>
        </p:spPr>
        <p:txBody>
          <a:bodyPr wrap="none" rtlCol="0">
            <a:spAutoFit/>
          </a:bodyPr>
          <a:lstStyle/>
          <a:p>
            <a:r>
              <a:rPr lang="en-US" dirty="0"/>
              <a:t>I=0.23 A</a:t>
            </a:r>
          </a:p>
        </p:txBody>
      </p:sp>
      <p:sp>
        <p:nvSpPr>
          <p:cNvPr id="17" name="TextBox 16"/>
          <p:cNvSpPr txBox="1"/>
          <p:nvPr/>
        </p:nvSpPr>
        <p:spPr>
          <a:xfrm>
            <a:off x="3694083" y="763996"/>
            <a:ext cx="1157689" cy="369332"/>
          </a:xfrm>
          <a:prstGeom prst="rect">
            <a:avLst/>
          </a:prstGeom>
          <a:noFill/>
        </p:spPr>
        <p:txBody>
          <a:bodyPr wrap="none" rtlCol="0">
            <a:spAutoFit/>
          </a:bodyPr>
          <a:lstStyle/>
          <a:p>
            <a:r>
              <a:rPr lang="en-US" dirty="0"/>
              <a:t>W=0.016 J</a:t>
            </a:r>
          </a:p>
        </p:txBody>
      </p:sp>
      <p:sp>
        <p:nvSpPr>
          <p:cNvPr id="18" name="TextBox 17"/>
          <p:cNvSpPr txBox="1"/>
          <p:nvPr/>
        </p:nvSpPr>
        <p:spPr>
          <a:xfrm>
            <a:off x="1596574" y="763996"/>
            <a:ext cx="1892056" cy="369332"/>
          </a:xfrm>
          <a:prstGeom prst="rect">
            <a:avLst/>
          </a:prstGeom>
          <a:noFill/>
        </p:spPr>
        <p:txBody>
          <a:bodyPr wrap="none" rtlCol="0">
            <a:spAutoFit/>
          </a:bodyPr>
          <a:lstStyle/>
          <a:p>
            <a:r>
              <a:rPr lang="en-US" dirty="0" err="1"/>
              <a:t>B</a:t>
            </a:r>
            <a:r>
              <a:rPr lang="en-US" baseline="-25000" dirty="0" err="1"/>
              <a:t>int</a:t>
            </a:r>
            <a:r>
              <a:rPr lang="en-US" dirty="0"/>
              <a:t>=300 Gauss.cm</a:t>
            </a:r>
          </a:p>
        </p:txBody>
      </p:sp>
      <p:cxnSp>
        <p:nvCxnSpPr>
          <p:cNvPr id="13" name="Straight Arrow Connector 12"/>
          <p:cNvCxnSpPr/>
          <p:nvPr/>
        </p:nvCxnSpPr>
        <p:spPr>
          <a:xfrm>
            <a:off x="1566333" y="5250426"/>
            <a:ext cx="2935975" cy="294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566333" y="2765399"/>
            <a:ext cx="30241" cy="2470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566333" y="3023632"/>
            <a:ext cx="2253499" cy="2226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412914" y="4106398"/>
            <a:ext cx="315614" cy="32316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595716" y="1356852"/>
            <a:ext cx="8008374" cy="2920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0946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Measure Resistance and Inductance of the Corrector Dipoles</a:t>
            </a:r>
          </a:p>
        </p:txBody>
      </p:sp>
    </p:spTree>
    <p:extLst>
      <p:ext uri="{BB962C8B-B14F-4D97-AF65-F5344CB8AC3E}">
        <p14:creationId xmlns:p14="http://schemas.microsoft.com/office/powerpoint/2010/main" val="1169030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9953323">
            <a:off x="3034990" y="2497873"/>
            <a:ext cx="6122020" cy="1505415"/>
          </a:xfrm>
          <a:prstGeom prst="rect">
            <a:avLst/>
          </a:prstGeom>
          <a:noFill/>
        </p:spPr>
        <p:txBody>
          <a:bodyPr wrap="none" rtlCol="0">
            <a:prstTxWarp prst="textCurveUp">
              <a:avLst/>
            </a:prstTxWarp>
            <a:spAutoFit/>
          </a:bodyPr>
          <a:lstStyle/>
          <a:p>
            <a:r>
              <a:rPr lang="en-US" b="1" dirty="0">
                <a:ln w="22225">
                  <a:solidFill>
                    <a:schemeClr val="accent2"/>
                  </a:solidFill>
                  <a:prstDash val="solid"/>
                </a:ln>
                <a:solidFill>
                  <a:schemeClr val="accent2">
                    <a:lumMod val="40000"/>
                    <a:lumOff val="60000"/>
                  </a:schemeClr>
                </a:solidFill>
              </a:rPr>
              <a:t>The End</a:t>
            </a:r>
          </a:p>
        </p:txBody>
      </p:sp>
    </p:spTree>
    <p:extLst>
      <p:ext uri="{BB962C8B-B14F-4D97-AF65-F5344CB8AC3E}">
        <p14:creationId xmlns:p14="http://schemas.microsoft.com/office/powerpoint/2010/main" val="3145980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2382</TotalTime>
  <Words>318</Words>
  <Application>Microsoft Macintosh PowerPoint</Application>
  <PresentationFormat>Custom</PresentationFormat>
  <Paragraphs>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Dipole Corrector for CBETA-FFAG  Eddy current study</vt:lpstr>
      <vt:lpstr>Why this study:  The rate of measurements of the BPM’s is 10 Hz.  Assuming the same rate of 10 Hz in orbit correction  What is the effect on the magnetic field and the Voltage increase required by the Power Supply, due to Inductance of the magnet? </vt:lpstr>
      <vt:lpstr>3D model</vt:lpstr>
      <vt:lpstr>PowerPoint Presentation</vt:lpstr>
      <vt:lpstr>PowerPoint Presentation</vt:lpstr>
      <vt:lpstr>PowerPoint Presentation</vt:lpstr>
      <vt:lpstr>PowerPoint Presentation</vt:lpstr>
      <vt:lpstr>Measure Resistance and Inductance of the Corrector Dipoles</vt:lpstr>
      <vt:lpstr>PowerPoint Presentation</vt:lpstr>
      <vt:lpstr>PowerPoint Presentation</vt:lpstr>
      <vt:lpstr>PowerPoint Presentation</vt:lpstr>
      <vt:lpstr>PowerPoint Presentation</vt:lpstr>
      <vt:lpstr>PowerPoint Presentation</vt:lpstr>
      <vt:lpstr>PowerPoint Presentation</vt:lpstr>
      <vt:lpstr>3D model</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Tsoupas, Nicholaos</dc:creator>
  <cp:lastModifiedBy>Rob Michnoff</cp:lastModifiedBy>
  <cp:revision>31</cp:revision>
  <dcterms:created xsi:type="dcterms:W3CDTF">2017-06-08T02:44:13Z</dcterms:created>
  <dcterms:modified xsi:type="dcterms:W3CDTF">2017-09-13T17:27:34Z</dcterms:modified>
</cp:coreProperties>
</file>