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2" r:id="rId3"/>
    <p:sldId id="269" r:id="rId4"/>
    <p:sldId id="278" r:id="rId5"/>
    <p:sldId id="279" r:id="rId6"/>
    <p:sldId id="277" r:id="rId7"/>
    <p:sldId id="281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104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E93-043F-3443-A1AB-E53FAB6E9B3E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03D5-9649-9C44-96D2-3E124D6C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8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E93-043F-3443-A1AB-E53FAB6E9B3E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03D5-9649-9C44-96D2-3E124D6C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0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E93-043F-3443-A1AB-E53FAB6E9B3E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03D5-9649-9C44-96D2-3E124D6C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3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E93-043F-3443-A1AB-E53FAB6E9B3E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03D5-9649-9C44-96D2-3E124D6C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3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E93-043F-3443-A1AB-E53FAB6E9B3E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03D5-9649-9C44-96D2-3E124D6C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8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E93-043F-3443-A1AB-E53FAB6E9B3E}" type="datetimeFigureOut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03D5-9649-9C44-96D2-3E124D6C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8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E93-043F-3443-A1AB-E53FAB6E9B3E}" type="datetimeFigureOut">
              <a:rPr lang="en-US" smtClean="0"/>
              <a:t>9/26/17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03D5-9649-9C44-96D2-3E124D6C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7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E93-043F-3443-A1AB-E53FAB6E9B3E}" type="datetimeFigureOut">
              <a:rPr lang="en-US" smtClean="0"/>
              <a:t>9/26/17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03D5-9649-9C44-96D2-3E124D6C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4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E93-043F-3443-A1AB-E53FAB6E9B3E}" type="datetimeFigureOut">
              <a:rPr lang="en-US" smtClean="0"/>
              <a:t>9/26/17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03D5-9649-9C44-96D2-3E124D6C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2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E93-043F-3443-A1AB-E53FAB6E9B3E}" type="datetimeFigureOut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03D5-9649-9C44-96D2-3E124D6C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9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E93-043F-3443-A1AB-E53FAB6E9B3E}" type="datetimeFigureOut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03D5-9649-9C44-96D2-3E124D6C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6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88E93-043F-3443-A1AB-E53FAB6E9B3E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103D5-9649-9C44-96D2-3E124D6C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0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104" y="4532423"/>
            <a:ext cx="6984824" cy="15503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Oversight Board Meeting</a:t>
            </a:r>
          </a:p>
          <a:p>
            <a:r>
              <a:rPr lang="en-US" dirty="0" smtClean="0"/>
              <a:t>October 3, </a:t>
            </a:r>
            <a:r>
              <a:rPr lang="en-US" dirty="0" smtClean="0"/>
              <a:t>2017</a:t>
            </a:r>
          </a:p>
          <a:p>
            <a:r>
              <a:rPr lang="en-US" dirty="0" smtClean="0"/>
              <a:t>Rob Michnoff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23" y="637931"/>
            <a:ext cx="5042552" cy="183978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95018" y="2921668"/>
            <a:ext cx="760069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BNL Technical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9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CBETA Machine Layout</a:t>
            </a:r>
            <a:endParaRPr lang="en-US" dirty="0"/>
          </a:p>
        </p:txBody>
      </p:sp>
      <p:pic>
        <p:nvPicPr>
          <p:cNvPr id="3" name="Picture 2" descr="Screen Shot 2017-05-23 at 11.37.09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094"/>
            <a:ext cx="9144000" cy="4310005"/>
          </a:xfrm>
          <a:prstGeom prst="rect">
            <a:avLst/>
          </a:prstGeom>
        </p:spPr>
      </p:pic>
      <p:pic>
        <p:nvPicPr>
          <p:cNvPr id="4" name="Picture 3" descr="Screen Shot 2017-05-23 at 12.03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92" y="3376870"/>
            <a:ext cx="3289180" cy="1234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27655"/>
            <a:ext cx="92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Electron source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267915" y="1482383"/>
            <a:ext cx="1752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Injector </a:t>
            </a:r>
            <a:r>
              <a:rPr lang="en-US" sz="1400" dirty="0" err="1" smtClean="0"/>
              <a:t>cryomodule</a:t>
            </a:r>
            <a:endParaRPr lang="en-US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22779" y="1969425"/>
            <a:ext cx="789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Merger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0693" y="1907311"/>
            <a:ext cx="1898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Main linac </a:t>
            </a:r>
            <a:r>
              <a:rPr lang="en-US" sz="1400" dirty="0" err="1" smtClean="0"/>
              <a:t>cryomodule</a:t>
            </a:r>
            <a:endParaRPr lang="en-US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495726" y="2789057"/>
            <a:ext cx="898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Splitter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2568" y="2787007"/>
            <a:ext cx="898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Splitter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32034" y="1825986"/>
            <a:ext cx="682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Dump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7512" y="3739447"/>
            <a:ext cx="57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FFAG 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rc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2533" y="3737398"/>
            <a:ext cx="66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FFAG 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rc 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37159" y="4687789"/>
            <a:ext cx="106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FFAG </a:t>
            </a:r>
          </a:p>
          <a:p>
            <a:pPr algn="ctr"/>
            <a:r>
              <a:rPr lang="en-US" sz="1400" dirty="0" smtClean="0"/>
              <a:t>Transition 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36" y="4677157"/>
            <a:ext cx="106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FFAG </a:t>
            </a:r>
          </a:p>
          <a:p>
            <a:pPr algn="ctr"/>
            <a:r>
              <a:rPr lang="en-US" sz="1400" dirty="0" smtClean="0"/>
              <a:t>Transition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61754" y="5198521"/>
            <a:ext cx="1509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FFAG straight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1595" y="2784956"/>
            <a:ext cx="177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Diagnostic line</a:t>
            </a:r>
            <a:endParaRPr lang="en-US" sz="1400" dirty="0" smtClean="0"/>
          </a:p>
        </p:txBody>
      </p:sp>
      <p:sp>
        <p:nvSpPr>
          <p:cNvPr id="20" name="Oval 19"/>
          <p:cNvSpPr/>
          <p:nvPr/>
        </p:nvSpPr>
        <p:spPr>
          <a:xfrm>
            <a:off x="7877248" y="1861979"/>
            <a:ext cx="343235" cy="334641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60085" y="1879140"/>
            <a:ext cx="38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DU</a:t>
            </a:r>
            <a:endParaRPr lang="en-US" sz="1200" dirty="0"/>
          </a:p>
        </p:txBody>
      </p:sp>
      <p:sp>
        <p:nvSpPr>
          <p:cNvPr id="22" name="Oval 21"/>
          <p:cNvSpPr/>
          <p:nvPr/>
        </p:nvSpPr>
        <p:spPr>
          <a:xfrm>
            <a:off x="5601259" y="1825606"/>
            <a:ext cx="343235" cy="334641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609840" y="1842767"/>
            <a:ext cx="38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</a:t>
            </a:r>
            <a:endParaRPr lang="en-US" sz="1200" dirty="0"/>
          </a:p>
        </p:txBody>
      </p:sp>
      <p:sp>
        <p:nvSpPr>
          <p:cNvPr id="24" name="Oval 23"/>
          <p:cNvSpPr/>
          <p:nvPr/>
        </p:nvSpPr>
        <p:spPr>
          <a:xfrm>
            <a:off x="890356" y="2151668"/>
            <a:ext cx="343235" cy="334641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07517" y="2168829"/>
            <a:ext cx="38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</a:t>
            </a:r>
            <a:endParaRPr lang="en-US" sz="1200" dirty="0"/>
          </a:p>
        </p:txBody>
      </p:sp>
      <p:sp>
        <p:nvSpPr>
          <p:cNvPr id="26" name="Oval 25"/>
          <p:cNvSpPr/>
          <p:nvPr/>
        </p:nvSpPr>
        <p:spPr>
          <a:xfrm>
            <a:off x="3438877" y="2820950"/>
            <a:ext cx="343235" cy="334641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56038" y="2838111"/>
            <a:ext cx="38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</a:t>
            </a:r>
            <a:endParaRPr lang="en-US" sz="1200" dirty="0"/>
          </a:p>
        </p:txBody>
      </p:sp>
      <p:sp>
        <p:nvSpPr>
          <p:cNvPr id="28" name="Oval 27"/>
          <p:cNvSpPr/>
          <p:nvPr/>
        </p:nvSpPr>
        <p:spPr>
          <a:xfrm>
            <a:off x="7334597" y="2975400"/>
            <a:ext cx="343235" cy="334641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334596" y="2992561"/>
            <a:ext cx="38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SX</a:t>
            </a:r>
            <a:endParaRPr lang="en-US" sz="1200" dirty="0"/>
          </a:p>
        </p:txBody>
      </p:sp>
      <p:sp>
        <p:nvSpPr>
          <p:cNvPr id="30" name="Oval 29"/>
          <p:cNvSpPr/>
          <p:nvPr/>
        </p:nvSpPr>
        <p:spPr>
          <a:xfrm>
            <a:off x="8227008" y="4253901"/>
            <a:ext cx="343235" cy="334641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227007" y="4271062"/>
            <a:ext cx="38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</a:t>
            </a:r>
            <a:endParaRPr lang="en-US" sz="1200" dirty="0"/>
          </a:p>
        </p:txBody>
      </p:sp>
      <p:sp>
        <p:nvSpPr>
          <p:cNvPr id="32" name="Oval 31"/>
          <p:cNvSpPr/>
          <p:nvPr/>
        </p:nvSpPr>
        <p:spPr>
          <a:xfrm>
            <a:off x="6742516" y="5206342"/>
            <a:ext cx="343235" cy="334641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742515" y="5223503"/>
            <a:ext cx="38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</a:t>
            </a:r>
            <a:endParaRPr lang="en-US" sz="1200" dirty="0"/>
          </a:p>
        </p:txBody>
      </p:sp>
      <p:sp>
        <p:nvSpPr>
          <p:cNvPr id="34" name="Oval 33"/>
          <p:cNvSpPr/>
          <p:nvPr/>
        </p:nvSpPr>
        <p:spPr>
          <a:xfrm>
            <a:off x="321962" y="4251851"/>
            <a:ext cx="343235" cy="334641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21961" y="4269012"/>
            <a:ext cx="38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FB</a:t>
            </a:r>
            <a:endParaRPr lang="en-US" sz="1200" dirty="0"/>
          </a:p>
        </p:txBody>
      </p:sp>
      <p:sp>
        <p:nvSpPr>
          <p:cNvPr id="36" name="Oval 35"/>
          <p:cNvSpPr/>
          <p:nvPr/>
        </p:nvSpPr>
        <p:spPr>
          <a:xfrm>
            <a:off x="1677741" y="5195712"/>
            <a:ext cx="343235" cy="334641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677740" y="5212873"/>
            <a:ext cx="38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TB</a:t>
            </a:r>
            <a:endParaRPr lang="en-US" sz="1200" dirty="0"/>
          </a:p>
        </p:txBody>
      </p:sp>
      <p:sp>
        <p:nvSpPr>
          <p:cNvPr id="38" name="Oval 37"/>
          <p:cNvSpPr/>
          <p:nvPr/>
        </p:nvSpPr>
        <p:spPr>
          <a:xfrm>
            <a:off x="1248697" y="3024834"/>
            <a:ext cx="343235" cy="334641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248696" y="3041995"/>
            <a:ext cx="38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</a:t>
            </a:r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40" name="Oval 39"/>
          <p:cNvSpPr/>
          <p:nvPr/>
        </p:nvSpPr>
        <p:spPr>
          <a:xfrm>
            <a:off x="5358938" y="5221453"/>
            <a:ext cx="343235" cy="334641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367518" y="5238614"/>
            <a:ext cx="38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</a:t>
            </a:r>
            <a:r>
              <a:rPr lang="en-US" sz="1200" dirty="0" smtClean="0"/>
              <a:t>A</a:t>
            </a:r>
            <a:endParaRPr lang="en-US" sz="1200" dirty="0"/>
          </a:p>
        </p:txBody>
      </p:sp>
      <p:sp>
        <p:nvSpPr>
          <p:cNvPr id="42" name="Oval 41"/>
          <p:cNvSpPr/>
          <p:nvPr/>
        </p:nvSpPr>
        <p:spPr>
          <a:xfrm>
            <a:off x="3496888" y="5221454"/>
            <a:ext cx="343235" cy="334641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505468" y="5238615"/>
            <a:ext cx="38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</a:t>
            </a:r>
            <a:r>
              <a:rPr lang="en-US" sz="12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9064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FFAG </a:t>
            </a:r>
            <a:r>
              <a:rPr lang="en-US" dirty="0" err="1" smtClean="0"/>
              <a:t>Halbach</a:t>
            </a:r>
            <a:r>
              <a:rPr lang="en-US" dirty="0" smtClean="0"/>
              <a:t> Permanent Material ordered</a:t>
            </a:r>
          </a:p>
          <a:p>
            <a:pPr lvl="1"/>
            <a:r>
              <a:rPr lang="en-US" sz="2000" dirty="0" smtClean="0"/>
              <a:t>Unfortunately cost is significantly higher than anticipated due to dramatic price increase of magnetic material </a:t>
            </a:r>
            <a:endParaRPr lang="en-US" sz="2000" dirty="0" smtClean="0"/>
          </a:p>
          <a:p>
            <a:r>
              <a:rPr lang="en-US" dirty="0" smtClean="0"/>
              <a:t>Bids received 9/25 for Assembly of </a:t>
            </a:r>
            <a:r>
              <a:rPr lang="en-US" dirty="0" err="1" smtClean="0"/>
              <a:t>Halbach</a:t>
            </a:r>
            <a:r>
              <a:rPr lang="en-US" dirty="0" smtClean="0"/>
              <a:t> magnets</a:t>
            </a:r>
          </a:p>
          <a:p>
            <a:pPr lvl="1"/>
            <a:r>
              <a:rPr lang="en-US" sz="2000" dirty="0" smtClean="0"/>
              <a:t>6 received, pricing is in ballpark of estimate </a:t>
            </a:r>
          </a:p>
          <a:p>
            <a:r>
              <a:rPr lang="en-US" dirty="0" smtClean="0"/>
              <a:t>Statement of work for corrector coils is complete and bid preparation is underway</a:t>
            </a:r>
          </a:p>
          <a:p>
            <a:r>
              <a:rPr lang="en-US" dirty="0" smtClean="0"/>
              <a:t>Drawings for FFAG girder plates is in progress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158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384709"/>
            <a:ext cx="8957733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Milestone 5 </a:t>
            </a:r>
            <a:r>
              <a:rPr lang="mr-IN" sz="4000" dirty="0" smtClean="0"/>
              <a:t>–</a:t>
            </a:r>
            <a:r>
              <a:rPr lang="en-US" sz="4000" dirty="0" smtClean="0"/>
              <a:t> Test production FFAG magnets</a:t>
            </a:r>
            <a:br>
              <a:rPr lang="en-US" sz="4000" dirty="0" smtClean="0"/>
            </a:br>
            <a:r>
              <a:rPr lang="en-US" sz="4000" dirty="0" smtClean="0"/>
              <a:t>Plan for completing by December 31, 2017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61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Assumption: the intention of this milestone is to test 1 production </a:t>
            </a:r>
            <a:r>
              <a:rPr lang="en-US" dirty="0" err="1" smtClean="0"/>
              <a:t>Halbach</a:t>
            </a:r>
            <a:r>
              <a:rPr lang="en-US" dirty="0" smtClean="0"/>
              <a:t> magnet</a:t>
            </a:r>
          </a:p>
          <a:p>
            <a:r>
              <a:rPr lang="en-US" dirty="0" smtClean="0"/>
              <a:t>BNL will assemble the half length BDH </a:t>
            </a:r>
            <a:r>
              <a:rPr lang="en-US" dirty="0" err="1" smtClean="0"/>
              <a:t>Halbach</a:t>
            </a:r>
            <a:r>
              <a:rPr lang="en-US" dirty="0" smtClean="0"/>
              <a:t> magnet that is required for the fractional arc test and this will be called the 1</a:t>
            </a:r>
            <a:r>
              <a:rPr lang="en-US" baseline="30000" dirty="0" smtClean="0"/>
              <a:t>st</a:t>
            </a:r>
            <a:r>
              <a:rPr lang="en-US" dirty="0" smtClean="0"/>
              <a:t> production magnet</a:t>
            </a:r>
          </a:p>
          <a:p>
            <a:pPr lvl="1"/>
            <a:r>
              <a:rPr lang="en-US" dirty="0" smtClean="0"/>
              <a:t>Major challenge: permanent magnet material is not expected to be received until mid-December 2017, which leaves very little time to assemble and test the magnet</a:t>
            </a:r>
          </a:p>
        </p:txBody>
      </p:sp>
    </p:spTree>
    <p:extLst>
      <p:ext uri="{BB962C8B-B14F-4D97-AF65-F5344CB8AC3E}">
        <p14:creationId xmlns:p14="http://schemas.microsoft.com/office/powerpoint/2010/main" val="203944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/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Satisfying milestone 5 by the 12/31/2017 deadline will be challenging</a:t>
            </a:r>
          </a:p>
          <a:p>
            <a:r>
              <a:rPr lang="en-US" dirty="0" smtClean="0"/>
              <a:t>Project schedule still needs work in order to align sub-milestone dates with contract milestone dates</a:t>
            </a:r>
          </a:p>
          <a:p>
            <a:pPr lvl="1"/>
            <a:r>
              <a:rPr lang="en-US" dirty="0" smtClean="0"/>
              <a:t>Many finish dates in the schedule are later than what is actually required</a:t>
            </a:r>
          </a:p>
          <a:p>
            <a:r>
              <a:rPr lang="en-US" dirty="0" smtClean="0"/>
              <a:t>FFAG </a:t>
            </a:r>
            <a:r>
              <a:rPr lang="en-US" dirty="0" err="1" smtClean="0"/>
              <a:t>Halbach</a:t>
            </a:r>
            <a:r>
              <a:rPr lang="en-US" dirty="0" smtClean="0"/>
              <a:t> magnet assembly schedule spans 11 months, bringing delivery of the last batch to October 2018 assuming that the order is placed by late October.  </a:t>
            </a:r>
          </a:p>
          <a:p>
            <a:pPr lvl="1"/>
            <a:r>
              <a:rPr lang="en-US" dirty="0" smtClean="0"/>
              <a:t>This is about 3-4 months later than hoped</a:t>
            </a:r>
          </a:p>
          <a:p>
            <a:pPr lvl="1"/>
            <a:r>
              <a:rPr lang="en-US" dirty="0" smtClean="0"/>
              <a:t>Any vendor delays will be problematic</a:t>
            </a:r>
          </a:p>
          <a:p>
            <a:pPr lvl="1"/>
            <a:r>
              <a:rPr lang="en-US" dirty="0" smtClean="0"/>
              <a:t>Alternatives need to be considered</a:t>
            </a:r>
          </a:p>
        </p:txBody>
      </p:sp>
    </p:spTree>
    <p:extLst>
      <p:ext uri="{BB962C8B-B14F-4D97-AF65-F5344CB8AC3E}">
        <p14:creationId xmlns:p14="http://schemas.microsoft.com/office/powerpoint/2010/main" val="247762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32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Issues / Concerns</a:t>
            </a:r>
            <a:br>
              <a:rPr lang="en-US" dirty="0" smtClean="0"/>
            </a:br>
            <a:r>
              <a:rPr lang="en-US" dirty="0" smtClean="0"/>
              <a:t>Septum 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3" y="1696962"/>
            <a:ext cx="4530556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BNL is responsible for designing one of the 2 types of Septum magnets (</a:t>
            </a:r>
            <a:r>
              <a:rPr lang="en-US" dirty="0" err="1" smtClean="0"/>
              <a:t>qty</a:t>
            </a:r>
            <a:r>
              <a:rPr lang="en-US" dirty="0" smtClean="0"/>
              <a:t> required: 4)</a:t>
            </a:r>
          </a:p>
          <a:p>
            <a:pPr lvl="1"/>
            <a:r>
              <a:rPr lang="en-US" dirty="0" smtClean="0"/>
              <a:t>Required for testing in about 10 months</a:t>
            </a:r>
          </a:p>
          <a:p>
            <a:pPr lvl="1"/>
            <a:r>
              <a:rPr lang="en-US" dirty="0" smtClean="0"/>
              <a:t>The general physics design is complete but the engineering and design work has not yet begun   </a:t>
            </a:r>
            <a:endParaRPr lang="en-US" dirty="0" smtClean="0"/>
          </a:p>
        </p:txBody>
      </p:sp>
      <p:pic>
        <p:nvPicPr>
          <p:cNvPr id="4" name="Picture 3" descr="Screen Shot 2017-09-29 at 11.13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89" y="1608591"/>
            <a:ext cx="3741378" cy="4208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3733" y="5816599"/>
            <a:ext cx="37168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of splitter line 4 septum magnet, combining a </a:t>
            </a:r>
            <a:r>
              <a:rPr lang="en-US" sz="1400" dirty="0" err="1" smtClean="0"/>
              <a:t>Halbach</a:t>
            </a:r>
            <a:r>
              <a:rPr lang="en-US" sz="1400" dirty="0" smtClean="0"/>
              <a:t> magnet with an electromagnet (N. </a:t>
            </a:r>
            <a:r>
              <a:rPr lang="en-US" sz="1400" dirty="0" err="1" smtClean="0"/>
              <a:t>Tsoupas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153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 of Septum magnets </a:t>
            </a:r>
            <a:br>
              <a:rPr lang="en-US" dirty="0" smtClean="0"/>
            </a:br>
            <a:r>
              <a:rPr lang="en-US" dirty="0" smtClean="0"/>
              <a:t>in splitter lines</a:t>
            </a:r>
            <a:endParaRPr lang="en-US" dirty="0"/>
          </a:p>
        </p:txBody>
      </p:sp>
      <p:pic>
        <p:nvPicPr>
          <p:cNvPr id="4" name="Picture 3" descr="Screen Shot 2017-09-29 at 8.59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378"/>
            <a:ext cx="9144000" cy="3830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9467" y="6168956"/>
            <a:ext cx="2988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(Image created by D. Burke, Cornell)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710729"/>
            <a:ext cx="2988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Septum magnets designed by Cornell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48267" y="2018506"/>
            <a:ext cx="1574800" cy="92790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357533" y="2946411"/>
            <a:ext cx="905934" cy="259926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53467" y="2018506"/>
            <a:ext cx="2904066" cy="927905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09800" y="2483489"/>
            <a:ext cx="2988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Septum magnets designed by BNL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837267" y="2792638"/>
            <a:ext cx="685800" cy="30754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55267" y="3420544"/>
            <a:ext cx="1278466" cy="17187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18000" y="2791266"/>
            <a:ext cx="1837267" cy="629278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10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/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complete machine needs to be fully constructed by end of December 2018 in order to be prepared for one-pass beam tests beginning </a:t>
            </a:r>
            <a:r>
              <a:rPr lang="en-US" dirty="0" smtClean="0"/>
              <a:t>March 1, 2019.</a:t>
            </a:r>
            <a:endParaRPr lang="en-US" dirty="0" smtClean="0"/>
          </a:p>
          <a:p>
            <a:pPr lvl="1"/>
            <a:r>
              <a:rPr lang="en-US" dirty="0" smtClean="0"/>
              <a:t>Completing all of the required work on schedule will be very challenging</a:t>
            </a:r>
          </a:p>
          <a:p>
            <a:pPr lvl="2"/>
            <a:r>
              <a:rPr lang="en-US" dirty="0" smtClean="0"/>
              <a:t>Timely (early) delivery of </a:t>
            </a:r>
            <a:r>
              <a:rPr lang="en-US" dirty="0" err="1" smtClean="0"/>
              <a:t>Halbach</a:t>
            </a:r>
            <a:r>
              <a:rPr lang="en-US" dirty="0" smtClean="0"/>
              <a:t> magnets and corrector magnets is critical</a:t>
            </a:r>
          </a:p>
          <a:p>
            <a:pPr lvl="2"/>
            <a:r>
              <a:rPr lang="en-US" dirty="0" smtClean="0"/>
              <a:t>2 </a:t>
            </a:r>
            <a:r>
              <a:rPr lang="en-US" dirty="0" err="1" smtClean="0"/>
              <a:t>Halbach</a:t>
            </a:r>
            <a:r>
              <a:rPr lang="en-US" dirty="0" smtClean="0"/>
              <a:t> magnets need to be measured and tuned per day for a period spanning about 6 months (215 magnets total)</a:t>
            </a:r>
          </a:p>
          <a:p>
            <a:pPr lvl="3"/>
            <a:r>
              <a:rPr lang="en-US" dirty="0" smtClean="0"/>
              <a:t>Need to determine how to make this happen</a:t>
            </a:r>
          </a:p>
          <a:p>
            <a:pPr lvl="2"/>
            <a:r>
              <a:rPr lang="en-US" dirty="0" smtClean="0"/>
              <a:t>One girder plate assembly needs to be completed each week for a period spanning about 6 months  (24 girders)</a:t>
            </a:r>
          </a:p>
          <a:p>
            <a:pPr lvl="3"/>
            <a:r>
              <a:rPr lang="en-US" dirty="0"/>
              <a:t>Need to determine how to make this </a:t>
            </a:r>
            <a:r>
              <a:rPr lang="en-US" dirty="0" smtClean="0"/>
              <a:t>happen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66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22172</TotalTime>
  <Words>497</Words>
  <Application>Microsoft Macintosh PowerPoint</Application>
  <PresentationFormat>On-screen Show (4:3)</PresentationFormat>
  <Paragraphs>70</Paragraphs>
  <Slides>8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BNL Technical Update</vt:lpstr>
      <vt:lpstr>CBETA Machine Layout</vt:lpstr>
      <vt:lpstr>Recent progress</vt:lpstr>
      <vt:lpstr>Milestone 5 – Test production FFAG magnets Plan for completing by December 31, 2017</vt:lpstr>
      <vt:lpstr>Issues / Concerns</vt:lpstr>
      <vt:lpstr>Issues / Concerns Septum Magnets</vt:lpstr>
      <vt:lpstr>Location of Septum magnets  in splitter lines</vt:lpstr>
      <vt:lpstr>Issues / Concerns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Status and Required Reviews</dc:title>
  <dc:creator>Rob Michnoff</dc:creator>
  <cp:lastModifiedBy>Rob Michnoff</cp:lastModifiedBy>
  <cp:revision>60</cp:revision>
  <dcterms:created xsi:type="dcterms:W3CDTF">2017-05-30T16:16:56Z</dcterms:created>
  <dcterms:modified xsi:type="dcterms:W3CDTF">2017-10-04T14:50:09Z</dcterms:modified>
</cp:coreProperties>
</file>