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4" r:id="rId3"/>
    <p:sldId id="281" r:id="rId4"/>
    <p:sldId id="268" r:id="rId5"/>
    <p:sldId id="282" r:id="rId6"/>
    <p:sldId id="283" r:id="rId7"/>
    <p:sldId id="280" r:id="rId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60F"/>
    <a:srgbClr val="0033CC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94660"/>
  </p:normalViewPr>
  <p:slideViewPr>
    <p:cSldViewPr snapToGrid="0" snapToObjects="1">
      <p:cViewPr>
        <p:scale>
          <a:sx n="124" d="100"/>
          <a:sy n="124" d="100"/>
        </p:scale>
        <p:origin x="-248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7"/>
          <p:cNvSpPr>
            <a:spLocks noGrp="1"/>
          </p:cNvSpPr>
          <p:nvPr>
            <p:ph type="title"/>
          </p:nvPr>
        </p:nvSpPr>
        <p:spPr>
          <a:xfrm>
            <a:off x="42889" y="8626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0800" y="6568920"/>
            <a:ext cx="18680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Yulin.Li@Cornell.edu</a:t>
            </a:r>
            <a:endParaRPr dirty="0"/>
          </a:p>
        </p:txBody>
      </p:sp>
      <p:sp>
        <p:nvSpPr>
          <p:cNvPr id="3" name="CustomShape 3"/>
          <p:cNvSpPr/>
          <p:nvPr/>
        </p:nvSpPr>
        <p:spPr>
          <a:xfrm>
            <a:off x="8551333" y="6585120"/>
            <a:ext cx="592308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smtClean="0">
                <a:solidFill>
                  <a:srgbClr val="000000"/>
                </a:solidFill>
                <a:latin typeface="Calibri"/>
              </a:rPr>
              <a:t>‹#›</a:t>
            </a:fld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3215758" y="6585120"/>
            <a:ext cx="2982741" cy="285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CBETA</a:t>
            </a:r>
            <a:r>
              <a:rPr lang="en-US" sz="1200" baseline="0" dirty="0" smtClean="0">
                <a:solidFill>
                  <a:srgbClr val="000000"/>
                </a:solidFill>
                <a:latin typeface="Calibri"/>
              </a:rPr>
              <a:t> Magnet Meeting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, 18</a:t>
            </a:r>
            <a:r>
              <a:rPr lang="en-US" sz="1200" baseline="0" dirty="0" smtClean="0">
                <a:solidFill>
                  <a:srgbClr val="000000"/>
                </a:solidFill>
                <a:latin typeface="Calibri"/>
              </a:rPr>
              <a:t> October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2017</a:t>
            </a:r>
            <a:endParaRPr dirty="0"/>
          </a:p>
        </p:txBody>
      </p:sp>
      <p:sp>
        <p:nvSpPr>
          <p:cNvPr id="9" name="CustomShape 6"/>
          <p:cNvSpPr/>
          <p:nvPr/>
        </p:nvSpPr>
        <p:spPr>
          <a:xfrm>
            <a:off x="0" y="607213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0" y="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/>
        </p:blipFill>
        <p:spPr>
          <a:xfrm>
            <a:off x="7125156" y="32705"/>
            <a:ext cx="1973348" cy="547913"/>
          </a:xfrm>
          <a:prstGeom prst="rect">
            <a:avLst/>
          </a:prstGeom>
        </p:spPr>
      </p:pic>
      <p:sp>
        <p:nvSpPr>
          <p:cNvPr id="8" name="CustomShape 6"/>
          <p:cNvSpPr/>
          <p:nvPr userDrawn="1"/>
        </p:nvSpPr>
        <p:spPr>
          <a:xfrm>
            <a:off x="-1348" y="6550920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defRPr sz="2400" b="1" i="0" baseline="0">
          <a:latin typeface="+mn-lt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1671" y="1468079"/>
            <a:ext cx="8130988" cy="2288133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>
              <a:defRPr sz="2400" b="1" i="0" baseline="0">
                <a:latin typeface="+mn-lt"/>
              </a:defRPr>
            </a:lvl1pPr>
          </a:lstStyle>
          <a:p>
            <a:r>
              <a:rPr lang="en-US" sz="4400" b="0" i="1" dirty="0" smtClean="0">
                <a:solidFill>
                  <a:srgbClr val="00B050"/>
                </a:solidFill>
              </a:rPr>
              <a:t>CBETA Vacuum System </a:t>
            </a:r>
          </a:p>
          <a:p>
            <a:r>
              <a:rPr lang="en-US" sz="4400" b="0" i="1" dirty="0" smtClean="0">
                <a:solidFill>
                  <a:srgbClr val="00B050"/>
                </a:solidFill>
              </a:rPr>
              <a:t>For PM Arc - Interconnects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1671" y="4042920"/>
            <a:ext cx="8229240" cy="1084891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>
              <a:defRPr sz="2400" b="1" i="0" baseline="0">
                <a:latin typeface="+mn-lt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</a:rPr>
              <a:t>Yulin Li, CLASSE</a:t>
            </a:r>
          </a:p>
        </p:txBody>
      </p:sp>
    </p:spTree>
    <p:extLst>
      <p:ext uri="{BB962C8B-B14F-4D97-AF65-F5344CB8AC3E}">
        <p14:creationId xmlns:p14="http://schemas.microsoft.com/office/powerpoint/2010/main" val="124309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7" y="797610"/>
            <a:ext cx="1737237" cy="17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" y="33566"/>
            <a:ext cx="5617804" cy="490138"/>
          </a:xfrm>
        </p:spPr>
        <p:txBody>
          <a:bodyPr/>
          <a:lstStyle/>
          <a:p>
            <a:r>
              <a:rPr lang="en-US" dirty="0" smtClean="0">
                <a:solidFill>
                  <a:srgbClr val="CA160F"/>
                </a:solidFill>
              </a:rPr>
              <a:t>Conceptual 4-Cell PM Arc Assembly</a:t>
            </a:r>
            <a:endParaRPr lang="en-US" dirty="0">
              <a:solidFill>
                <a:srgbClr val="CA160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127">
            <a:off x="2108583" y="1382863"/>
            <a:ext cx="6735450" cy="27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7" y="2677029"/>
            <a:ext cx="1532522" cy="20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0262" y="707265"/>
            <a:ext cx="564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4-cell beampipes (on two girders) is connected via sliding joints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9830" y="4956844"/>
            <a:ext cx="8793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of the vacuum beampipe design challenges is satisfying both the beam aperture and magnet clearance requirements, while hosting a large suite of functional components (BPMs and beam instrument, vacuum pumping and gauging)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4-cell beampipe designs for the hybrid magnets (shown here) meet these requirement.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work will be repeated when the Halbach FFAG cell geometry/lattice becomes available.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31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7" y="707264"/>
            <a:ext cx="7739615" cy="581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" y="33566"/>
            <a:ext cx="5833843" cy="490138"/>
          </a:xfrm>
        </p:spPr>
        <p:txBody>
          <a:bodyPr/>
          <a:lstStyle/>
          <a:p>
            <a:r>
              <a:rPr lang="en-US" dirty="0" smtClean="0">
                <a:solidFill>
                  <a:srgbClr val="CA160F"/>
                </a:solidFill>
              </a:rPr>
              <a:t>FA Section - 4 girder PM Arc Assembly</a:t>
            </a:r>
            <a:endParaRPr lang="en-US" dirty="0">
              <a:solidFill>
                <a:srgbClr val="CA160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15" y="553376"/>
            <a:ext cx="564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Four 4-cell </a:t>
            </a:r>
            <a:r>
              <a:rPr lang="en-US" sz="1400" dirty="0" err="1" smtClean="0"/>
              <a:t>beampipes</a:t>
            </a:r>
            <a:r>
              <a:rPr lang="en-US" sz="1400" dirty="0" smtClean="0"/>
              <a:t> (four girders) is connected via sliding joints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787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A160F"/>
                </a:solidFill>
              </a:rPr>
              <a:t>RF-Shielded Bellows</a:t>
            </a:r>
            <a:endParaRPr lang="en-US" sz="3200" dirty="0">
              <a:solidFill>
                <a:srgbClr val="CA160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222" y="5699210"/>
            <a:ext cx="255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 – CESR-Style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28" y="862064"/>
            <a:ext cx="819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Bellows with RF shields are needed to provide adequate flexibility of the vacuum system in vacuum component installation and operations.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0" y="1909614"/>
            <a:ext cx="3313753" cy="35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3586" y="5801014"/>
            <a:ext cx="379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 Design for PM Arc Sections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85" y="1805641"/>
            <a:ext cx="3055254" cy="3788935"/>
          </a:xfrm>
          <a:prstGeom prst="rect">
            <a:avLst/>
          </a:prstGeom>
          <a:noFill/>
          <a:ln w="25400">
            <a:solidFill>
              <a:srgbClr val="CA16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15" y="8626"/>
            <a:ext cx="7538443" cy="594335"/>
          </a:xfrm>
        </p:spPr>
        <p:txBody>
          <a:bodyPr/>
          <a:lstStyle/>
          <a:p>
            <a:r>
              <a:rPr lang="en-US" sz="3200" dirty="0" smtClean="0">
                <a:solidFill>
                  <a:srgbClr val="CA160F"/>
                </a:solidFill>
              </a:rPr>
              <a:t>Sliding Joint – PM Arc</a:t>
            </a:r>
            <a:endParaRPr lang="en-US" sz="3200" dirty="0">
              <a:solidFill>
                <a:srgbClr val="CA160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1" y="739042"/>
            <a:ext cx="8889289" cy="57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15" y="8626"/>
            <a:ext cx="7538443" cy="594335"/>
          </a:xfrm>
        </p:spPr>
        <p:txBody>
          <a:bodyPr/>
          <a:lstStyle/>
          <a:p>
            <a:r>
              <a:rPr lang="en-US" sz="3200" dirty="0" smtClean="0">
                <a:solidFill>
                  <a:srgbClr val="CA160F"/>
                </a:solidFill>
              </a:rPr>
              <a:t>Sliding Joint – PM Arc</a:t>
            </a:r>
            <a:endParaRPr lang="en-US" sz="3200" dirty="0">
              <a:solidFill>
                <a:srgbClr val="CA160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9072" y="799359"/>
            <a:ext cx="5843538" cy="55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4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" y="690491"/>
            <a:ext cx="9148652" cy="48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89" y="8626"/>
            <a:ext cx="7091242" cy="480261"/>
          </a:xfrm>
        </p:spPr>
        <p:txBody>
          <a:bodyPr/>
          <a:lstStyle/>
          <a:p>
            <a:r>
              <a:rPr lang="en-US" dirty="0" smtClean="0">
                <a:solidFill>
                  <a:srgbClr val="CA160F"/>
                </a:solidFill>
              </a:rPr>
              <a:t>CBETA Vacuum – Pumping &amp; Instrumentation</a:t>
            </a:r>
            <a:endParaRPr lang="en-US" dirty="0">
              <a:solidFill>
                <a:srgbClr val="CA160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3029" y="1844517"/>
            <a:ext cx="12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MLC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860351">
            <a:off x="1331463" y="1049284"/>
            <a:ext cx="1227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8" y="5358063"/>
            <a:ext cx="89645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Most existing critical accelerator components are already equipped with RF-GVs.  ICM and MLC have no build-in vacuum pumping and instrumentation, so need to be staged into the CBETA vacuum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Signals from ion pumps are to be used to monitor (and interlock) vacuum system performances, but a few additional vacuum gauges will be installed as cross checks.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pair of new RF-GVs is to be installed to isolate PM Arc sections from the splitter sections.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108" y="833545"/>
            <a:ext cx="77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GUN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724410" flipV="1">
            <a:off x="7803087" y="2589771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439857" flipV="1">
            <a:off x="7987077" y="2945613"/>
            <a:ext cx="294445" cy="56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43679" flipV="1">
            <a:off x="8084342" y="3600732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28229" flipV="1">
            <a:off x="7946799" y="3875120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034413" flipV="1">
            <a:off x="8098952" y="3292769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111181" flipV="1">
            <a:off x="7783155" y="4146834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3642190" flipV="1">
            <a:off x="7471467" y="4279263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4715247" flipV="1">
            <a:off x="7150636" y="4347104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027001" flipV="1">
            <a:off x="6755534" y="4393853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 flipV="1">
            <a:off x="5914048" y="4407393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164845" flipV="1">
            <a:off x="6344886" y="4406182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 flipV="1">
            <a:off x="5041517" y="4422600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 flipV="1">
            <a:off x="3876292" y="4417576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 flipV="1">
            <a:off x="2960782" y="4417576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2726696" flipV="1">
            <a:off x="1301602" y="2689102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2726696" flipV="1">
            <a:off x="916119" y="2974925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1357957" flipV="1">
            <a:off x="846188" y="3279885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9904375" flipV="1">
            <a:off x="845023" y="3553965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9042453">
            <a:off x="955923" y="3787438"/>
            <a:ext cx="238017" cy="112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7133676" flipV="1">
            <a:off x="1114257" y="4099067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7133676" flipV="1">
            <a:off x="1389807" y="4280596"/>
            <a:ext cx="300877" cy="57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6514282" flipV="1">
            <a:off x="1769707" y="4346978"/>
            <a:ext cx="300877" cy="57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6009292" flipV="1">
            <a:off x="2176588" y="4411938"/>
            <a:ext cx="300877" cy="57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 flipV="1">
            <a:off x="2546699" y="4437123"/>
            <a:ext cx="3008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0499" y="3140871"/>
            <a:ext cx="331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Sliding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274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Conceptual 4-Cell PM Arc Assembly</vt:lpstr>
      <vt:lpstr>FA Section - 4 girder PM Arc Assembly</vt:lpstr>
      <vt:lpstr>RF-Shielded Bellows</vt:lpstr>
      <vt:lpstr>Sliding Joint – PM Arc</vt:lpstr>
      <vt:lpstr>Sliding Joint – PM Arc</vt:lpstr>
      <vt:lpstr>CBETA Vacuum – Pumping &amp; Instrumentation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Yulin Li</dc:creator>
  <cp:lastModifiedBy>Rob Michnoff</cp:lastModifiedBy>
  <cp:revision>114</cp:revision>
  <cp:lastPrinted>2016-07-25T12:09:05Z</cp:lastPrinted>
  <dcterms:modified xsi:type="dcterms:W3CDTF">2017-10-18T14:40:06Z</dcterms:modified>
</cp:coreProperties>
</file>