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4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5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1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0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1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69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6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1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0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1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9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BB4C-E6A5-4170-BE69-749D326003E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BB4C-E6A5-4170-BE69-749D32600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F5AF-4828-40AC-96F5-19ECFC80B8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485" y="35897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FRACTIONAL ARC TEST</a:t>
            </a:r>
            <a:br>
              <a:rPr lang="en-US" sz="4900" dirty="0" smtClean="0"/>
            </a:br>
            <a:r>
              <a:rPr lang="en-US" sz="4900" dirty="0" smtClean="0"/>
              <a:t>GIRDER DESIGN REVIEW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6" y="257437"/>
            <a:ext cx="2860500" cy="104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2261363"/>
            <a:ext cx="3186984" cy="1162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64" y="263482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090058"/>
            <a:ext cx="11563693" cy="403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886" y="805543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457" y="1436915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-QF, BD = 100 lb. Ea (actual weight 91 lb.)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227944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-BDH = 15 lb.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3828" y="1393372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-Supported by Rexroth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971"/>
            <a:ext cx="12192516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2" y="13"/>
            <a:ext cx="6271736" cy="69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05" y="1012557"/>
            <a:ext cx="5760752" cy="523547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8545552" y="1335722"/>
            <a:ext cx="1670266" cy="1648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9669" y="689391"/>
            <a:ext cx="35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mount for FARO survey arm. </a:t>
            </a:r>
          </a:p>
          <a:p>
            <a:r>
              <a:rPr lang="en-US" dirty="0" smtClean="0"/>
              <a:t>Used to survey magnets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93" y="120698"/>
            <a:ext cx="2155371" cy="783771"/>
          </a:xfrm>
        </p:spPr>
        <p:txBody>
          <a:bodyPr>
            <a:normAutofit/>
          </a:bodyPr>
          <a:lstStyle/>
          <a:p>
            <a:r>
              <a:rPr lang="en-US" sz="1800" u="sng" dirty="0" smtClean="0">
                <a:latin typeface="+mn-lt"/>
              </a:rPr>
              <a:t>Corrector</a:t>
            </a:r>
            <a:r>
              <a:rPr lang="en-US" sz="2400" u="sng" dirty="0" smtClean="0">
                <a:latin typeface="+mn-lt"/>
              </a:rPr>
              <a:t> </a:t>
            </a:r>
            <a:r>
              <a:rPr lang="en-US" sz="1800" u="sng" dirty="0" smtClean="0">
                <a:latin typeface="+mn-lt"/>
              </a:rPr>
              <a:t>Magnets</a:t>
            </a:r>
            <a:endParaRPr lang="en-US" sz="1800" u="sng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274"/>
            <a:ext cx="2641742" cy="23020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47" y="773214"/>
            <a:ext cx="2165511" cy="237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0313" y="3729302"/>
            <a:ext cx="4346971" cy="2911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248" y="3109113"/>
            <a:ext cx="147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Horizontal Corrector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8146" y="3103765"/>
            <a:ext cx="147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Vertical Corrector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414973" y="1103085"/>
          <a:ext cx="6360909" cy="571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629"/>
                <a:gridCol w="784920"/>
                <a:gridCol w="647451"/>
                <a:gridCol w="928914"/>
                <a:gridCol w="1078261"/>
                <a:gridCol w="1051734"/>
              </a:tblGrid>
              <a:tr h="19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Winding (per one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coil)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AWG </a:t>
                      </a:r>
                      <a:r>
                        <a:rPr lang="en-US" sz="1100" b="1" u="none" strike="noStrike" dirty="0">
                          <a:effectLst/>
                        </a:rPr>
                        <a:t>Gauge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# </a:t>
                      </a:r>
                      <a:r>
                        <a:rPr lang="en-US" sz="1100" b="1" u="none" strike="noStrike" dirty="0">
                          <a:effectLst/>
                        </a:rPr>
                        <a:t>of Turns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Resistance </a:t>
                      </a:r>
                      <a:r>
                        <a:rPr lang="en-US" sz="1100" b="1" u="none" strike="noStrike" dirty="0">
                          <a:effectLst/>
                        </a:rPr>
                        <a:t>(</a:t>
                      </a:r>
                      <a:r>
                        <a:rPr lang="el-GR" sz="1100" b="1" u="none" strike="noStrike" dirty="0">
                          <a:effectLst/>
                        </a:rPr>
                        <a:t>Ω)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Max </a:t>
                      </a:r>
                      <a:r>
                        <a:rPr lang="en-US" sz="1100" b="1" u="none" strike="noStrike" dirty="0">
                          <a:effectLst/>
                        </a:rPr>
                        <a:t>Current (A)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Max </a:t>
                      </a:r>
                      <a:r>
                        <a:rPr lang="en-US" sz="1100" b="1" u="none" strike="noStrike" dirty="0">
                          <a:effectLst/>
                        </a:rPr>
                        <a:t>Current (A)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"Dipole" (Inner) Winding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"Quadrupole" (Outer) Winding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49713" y="737798"/>
            <a:ext cx="109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Case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25581" y="729637"/>
            <a:ext cx="109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Case 2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0568" y="3015916"/>
            <a:ext cx="2941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Case 1: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Maximum operating  currents for 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separate operation of dipole and 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quadrupole correctors.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4041" y="2969744"/>
            <a:ext cx="2941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Case 2: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Maximum operating  current for  </a:t>
            </a:r>
          </a:p>
          <a:p>
            <a:r>
              <a:rPr lang="en-US" sz="1400" dirty="0">
                <a:solidFill>
                  <a:prstClr val="black"/>
                </a:solidFill>
              </a:rPr>
              <a:t>d</a:t>
            </a:r>
            <a:r>
              <a:rPr lang="en-US" sz="1400" dirty="0" smtClean="0">
                <a:solidFill>
                  <a:prstClr val="black"/>
                </a:solidFill>
              </a:rPr>
              <a:t>ipole only operation with both windings in series.</a:t>
            </a:r>
          </a:p>
        </p:txBody>
      </p:sp>
    </p:spTree>
    <p:extLst>
      <p:ext uri="{BB962C8B-B14F-4D97-AF65-F5344CB8AC3E}">
        <p14:creationId xmlns:p14="http://schemas.microsoft.com/office/powerpoint/2010/main" val="3956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" y="943429"/>
            <a:ext cx="4953347" cy="381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24" y="290655"/>
            <a:ext cx="5035872" cy="3991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0313" y="566057"/>
            <a:ext cx="2309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FRACTIONAL ARC TEST  GIRDER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80450" y="123370"/>
            <a:ext cx="1596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PROTOTYPE GIRDER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3143" y="5072743"/>
            <a:ext cx="465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design except 6’’ longer to accommodate half magnet BDH</a:t>
            </a:r>
            <a:endParaRPr lang="en-US" dirty="0"/>
          </a:p>
        </p:txBody>
      </p:sp>
      <p:pic>
        <p:nvPicPr>
          <p:cNvPr id="5122" name="Picture 2" descr="C:\Users\mahler\AppData\Local\Microsoft\Windows\Temporary Internet Files\Content.Outlook\H1ZA0TON\IMG_0442.J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270" y="4111034"/>
            <a:ext cx="3068542" cy="23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6" y="943428"/>
            <a:ext cx="4953347" cy="38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9" y="220295"/>
            <a:ext cx="7183891" cy="6528847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840515" y="4209143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0800000">
            <a:off x="4833258" y="4971143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3739632">
            <a:off x="6770915" y="500742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4609381">
            <a:off x="6023429" y="870858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8228542">
            <a:off x="11393715" y="820056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9019891">
            <a:off x="10776858" y="166914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8465" y="4381549"/>
            <a:ext cx="928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+2’’</a:t>
            </a:r>
          </a:p>
          <a:p>
            <a:r>
              <a:rPr lang="en-US" sz="3200" dirty="0" smtClean="0"/>
              <a:t>-2’’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9485" y="188686"/>
            <a:ext cx="1357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± ∞’’</a:t>
            </a:r>
          </a:p>
          <a:p>
            <a:r>
              <a:rPr lang="en-US" sz="1100" dirty="0" smtClean="0"/>
              <a:t>(T-bolt slides in slot)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1146971" y="239485"/>
            <a:ext cx="104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± .5’’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6843486" y="3490686"/>
            <a:ext cx="914400" cy="82005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203372" y="5057051"/>
            <a:ext cx="914400" cy="82005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3777434"/>
            <a:ext cx="3743325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642537"/>
            <a:ext cx="3682314" cy="27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4597" cy="38244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91697" y="2850292"/>
            <a:ext cx="650789" cy="906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54875" y="3010931"/>
            <a:ext cx="630194" cy="782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1525" y="3048000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±.25’’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227"/>
            <a:ext cx="6909332" cy="311443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611393" y="4621427"/>
            <a:ext cx="16477" cy="5272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03157" y="5453450"/>
            <a:ext cx="8237" cy="593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1115" y="4955059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±.13’’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08" y="601361"/>
            <a:ext cx="5138592" cy="416139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0733903" y="4374292"/>
            <a:ext cx="543697" cy="494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440563" y="4514335"/>
            <a:ext cx="551934" cy="16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29569" y="4271318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±.5’’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511144" y="5493657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magnet is supported on three points with three tie-down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2" y="537029"/>
            <a:ext cx="10058400" cy="5697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261257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Chamber location/mounting</a:t>
            </a:r>
            <a:endParaRPr lang="en-US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83027" y="1598141"/>
            <a:ext cx="708454" cy="939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741" y="955589"/>
            <a:ext cx="28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angles (blue) locate BPMs with shoulder screws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11578" y="963827"/>
            <a:ext cx="424248" cy="959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58498" y="152400"/>
            <a:ext cx="499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angles (yellow) just provide support. Have oversized holes to allow for small misalignment of  BPMs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46724" y="1614617"/>
            <a:ext cx="177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Chamber is fixed in location on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774442"/>
            <a:ext cx="9513630" cy="4374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261257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Water Tubing</a:t>
            </a:r>
            <a:endParaRPr lang="en-US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58097" y="3715265"/>
            <a:ext cx="757881" cy="2183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235" y="5934670"/>
            <a:ext cx="249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hoses and beam instrumentation cable feed through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0" y="5198076"/>
            <a:ext cx="3836130" cy="15953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430530" y="6409039"/>
            <a:ext cx="889686" cy="247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1296" y="6461219"/>
            <a:ext cx="27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 water manifold</a:t>
            </a:r>
          </a:p>
        </p:txBody>
      </p:sp>
    </p:spTree>
    <p:extLst>
      <p:ext uri="{BB962C8B-B14F-4D97-AF65-F5344CB8AC3E}">
        <p14:creationId xmlns:p14="http://schemas.microsoft.com/office/powerpoint/2010/main" val="7217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99" y="3439886"/>
            <a:ext cx="5101525" cy="35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" y="58058"/>
            <a:ext cx="6677837" cy="3595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53" y="171431"/>
            <a:ext cx="32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Survey/Shipment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977787" y="825598"/>
            <a:ext cx="37646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ships vacuum chamber to BNL.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BNL assembles magnets and chamber to plate.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BNL ships assembly at left to Cornell (un-surveyed).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receives Rexroth stand assembly from outside vendor.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joins plate to Rexroth stand.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</a:t>
            </a:r>
            <a:r>
              <a:rPr lang="en-US" dirty="0"/>
              <a:t>does </a:t>
            </a:r>
            <a:r>
              <a:rPr lang="en-US" dirty="0" smtClean="0"/>
              <a:t>survey </a:t>
            </a:r>
            <a:r>
              <a:rPr lang="en-US" dirty="0"/>
              <a:t>and positioning of magnets relative to </a:t>
            </a:r>
            <a:r>
              <a:rPr lang="en-US" dirty="0" smtClean="0"/>
              <a:t>chamber.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surveys/positions stand and plate into ring.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91848" y="362466"/>
            <a:ext cx="340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Workflow</a:t>
            </a:r>
            <a:endParaRPr lang="en-US" sz="28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73437" y="4070888"/>
            <a:ext cx="13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3" y="4058763"/>
            <a:ext cx="1947481" cy="7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2"/>
            <a:ext cx="11968001" cy="602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2"/>
            <a:ext cx="12155715" cy="611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307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 FRACTIONAL ARC TEST GIRDER DESIGN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Corrector Magnets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ARC TEST (FAT) GIRDER DESIGN REVIEW</dc:title>
  <dc:creator>Trabocchi, Steven</dc:creator>
  <cp:lastModifiedBy>Trabocchi, Steven</cp:lastModifiedBy>
  <cp:revision>41</cp:revision>
  <dcterms:created xsi:type="dcterms:W3CDTF">2017-09-13T19:16:46Z</dcterms:created>
  <dcterms:modified xsi:type="dcterms:W3CDTF">2017-09-20T12:51:42Z</dcterms:modified>
</cp:coreProperties>
</file>