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594" r:id="rId2"/>
  </p:sldMasterIdLst>
  <p:notesMasterIdLst>
    <p:notesMasterId r:id="rId27"/>
  </p:notesMasterIdLst>
  <p:handoutMasterIdLst>
    <p:handoutMasterId r:id="rId28"/>
  </p:handoutMasterIdLst>
  <p:sldIdLst>
    <p:sldId id="803" r:id="rId3"/>
    <p:sldId id="805" r:id="rId4"/>
    <p:sldId id="791" r:id="rId5"/>
    <p:sldId id="781" r:id="rId6"/>
    <p:sldId id="797" r:id="rId7"/>
    <p:sldId id="799" r:id="rId8"/>
    <p:sldId id="800" r:id="rId9"/>
    <p:sldId id="747" r:id="rId10"/>
    <p:sldId id="775" r:id="rId11"/>
    <p:sldId id="776" r:id="rId12"/>
    <p:sldId id="793" r:id="rId13"/>
    <p:sldId id="773" r:id="rId14"/>
    <p:sldId id="796" r:id="rId15"/>
    <p:sldId id="765" r:id="rId16"/>
    <p:sldId id="764" r:id="rId17"/>
    <p:sldId id="794" r:id="rId18"/>
    <p:sldId id="802" r:id="rId19"/>
    <p:sldId id="770" r:id="rId20"/>
    <p:sldId id="771" r:id="rId21"/>
    <p:sldId id="801" r:id="rId22"/>
    <p:sldId id="763" r:id="rId23"/>
    <p:sldId id="804" r:id="rId24"/>
    <p:sldId id="798" r:id="rId25"/>
    <p:sldId id="792" r:id="rId26"/>
  </p:sldIdLst>
  <p:sldSz cx="9144000" cy="6858000" type="screen4x3"/>
  <p:notesSz cx="7010400" cy="9296400"/>
  <p:defaultTextStyle>
    <a:defPPr>
      <a:defRPr lang="en-US"/>
    </a:defPPr>
    <a:lvl1pPr algn="l" rtl="0" fontAlgn="base">
      <a:spcBef>
        <a:spcPct val="0"/>
      </a:spcBef>
      <a:spcAft>
        <a:spcPct val="0"/>
      </a:spcAft>
      <a:defRPr sz="2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2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63D"/>
    <a:srgbClr val="874B84"/>
    <a:srgbClr val="FFFFFF"/>
    <a:srgbClr val="66FFFF"/>
    <a:srgbClr val="FFFFCC"/>
    <a:srgbClr val="E7F6EF"/>
    <a:srgbClr val="FAE4F3"/>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27" autoAdjust="0"/>
    <p:restoredTop sz="95705" autoAdjust="0"/>
  </p:normalViewPr>
  <p:slideViewPr>
    <p:cSldViewPr>
      <p:cViewPr varScale="1">
        <p:scale>
          <a:sx n="149" d="100"/>
          <a:sy n="149" d="100"/>
        </p:scale>
        <p:origin x="-1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6108"/>
    </p:cViewPr>
  </p:sorterViewPr>
  <p:notesViewPr>
    <p:cSldViewPr>
      <p:cViewPr varScale="1">
        <p:scale>
          <a:sx n="37" d="100"/>
          <a:sy n="37" d="100"/>
        </p:scale>
        <p:origin x="-1608" y="-9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416" cy="464422"/>
          </a:xfrm>
          <a:prstGeom prst="rect">
            <a:avLst/>
          </a:prstGeom>
          <a:noFill/>
          <a:ln>
            <a:noFill/>
          </a:ln>
          <a:effectLst/>
          <a:extLst/>
        </p:spPr>
        <p:txBody>
          <a:bodyPr vert="horz" wrap="square" lIns="93160" tIns="46580" rIns="93160" bIns="46580" numCol="1" anchor="t" anchorCtr="0" compatLnSpc="1">
            <a:prstTxWarp prst="textNoShape">
              <a:avLst/>
            </a:prstTxWarp>
          </a:bodyPr>
          <a:lstStyle>
            <a:lvl1pPr defTabSz="930545">
              <a:defRPr sz="1200">
                <a:latin typeface="Helvetica" charset="0"/>
                <a:ea typeface="ＭＳ Ｐゴシック" charset="0"/>
                <a:cs typeface="ＭＳ Ｐゴシック" charset="0"/>
              </a:defRPr>
            </a:lvl1pPr>
          </a:lstStyle>
          <a:p>
            <a:pPr>
              <a:defRPr/>
            </a:pPr>
            <a:endParaRPr lang="en-US"/>
          </a:p>
        </p:txBody>
      </p:sp>
      <p:sp>
        <p:nvSpPr>
          <p:cNvPr id="8195" name="Rectangle 3"/>
          <p:cNvSpPr>
            <a:spLocks noGrp="1" noChangeArrowheads="1"/>
          </p:cNvSpPr>
          <p:nvPr>
            <p:ph type="dt" sz="quarter" idx="1"/>
          </p:nvPr>
        </p:nvSpPr>
        <p:spPr bwMode="auto">
          <a:xfrm>
            <a:off x="3972985" y="0"/>
            <a:ext cx="3037415" cy="464422"/>
          </a:xfrm>
          <a:prstGeom prst="rect">
            <a:avLst/>
          </a:prstGeom>
          <a:noFill/>
          <a:ln>
            <a:noFill/>
          </a:ln>
          <a:effectLst/>
          <a:extLst/>
        </p:spPr>
        <p:txBody>
          <a:bodyPr vert="horz" wrap="square" lIns="93160" tIns="46580" rIns="93160" bIns="46580" numCol="1" anchor="t" anchorCtr="0" compatLnSpc="1">
            <a:prstTxWarp prst="textNoShape">
              <a:avLst/>
            </a:prstTxWarp>
          </a:bodyPr>
          <a:lstStyle>
            <a:lvl1pPr algn="r" defTabSz="930545">
              <a:defRPr sz="1200">
                <a:latin typeface="Helvetica" charset="0"/>
                <a:ea typeface="ＭＳ Ｐゴシック" charset="0"/>
                <a:cs typeface="ＭＳ Ｐゴシック" charset="0"/>
              </a:defRPr>
            </a:lvl1pPr>
          </a:lstStyle>
          <a:p>
            <a:pPr>
              <a:defRPr/>
            </a:pPr>
            <a:endParaRPr lang="en-US"/>
          </a:p>
        </p:txBody>
      </p:sp>
      <p:sp>
        <p:nvSpPr>
          <p:cNvPr id="8196" name="Rectangle 4"/>
          <p:cNvSpPr>
            <a:spLocks noGrp="1" noChangeArrowheads="1"/>
          </p:cNvSpPr>
          <p:nvPr>
            <p:ph type="ftr" sz="quarter" idx="2"/>
          </p:nvPr>
        </p:nvSpPr>
        <p:spPr bwMode="auto">
          <a:xfrm>
            <a:off x="0" y="8831978"/>
            <a:ext cx="3037416" cy="464422"/>
          </a:xfrm>
          <a:prstGeom prst="rect">
            <a:avLst/>
          </a:prstGeom>
          <a:noFill/>
          <a:ln>
            <a:noFill/>
          </a:ln>
          <a:effectLst/>
          <a:extLst/>
        </p:spPr>
        <p:txBody>
          <a:bodyPr vert="horz" wrap="square" lIns="93160" tIns="46580" rIns="93160" bIns="46580" numCol="1" anchor="b" anchorCtr="0" compatLnSpc="1">
            <a:prstTxWarp prst="textNoShape">
              <a:avLst/>
            </a:prstTxWarp>
          </a:bodyPr>
          <a:lstStyle>
            <a:lvl1pPr defTabSz="930545">
              <a:defRPr sz="1200">
                <a:latin typeface="Helvetica" charset="0"/>
                <a:ea typeface="ＭＳ Ｐゴシック" charset="0"/>
                <a:cs typeface="ＭＳ Ｐゴシック" charset="0"/>
              </a:defRPr>
            </a:lvl1pPr>
          </a:lstStyle>
          <a:p>
            <a:pPr>
              <a:defRPr/>
            </a:pPr>
            <a:endParaRPr lang="en-US"/>
          </a:p>
        </p:txBody>
      </p:sp>
      <p:sp>
        <p:nvSpPr>
          <p:cNvPr id="8197" name="Rectangle 5"/>
          <p:cNvSpPr>
            <a:spLocks noGrp="1" noChangeArrowheads="1"/>
          </p:cNvSpPr>
          <p:nvPr>
            <p:ph type="sldNum" sz="quarter" idx="3"/>
          </p:nvPr>
        </p:nvSpPr>
        <p:spPr bwMode="auto">
          <a:xfrm>
            <a:off x="3972985" y="8831978"/>
            <a:ext cx="3037415" cy="464422"/>
          </a:xfrm>
          <a:prstGeom prst="rect">
            <a:avLst/>
          </a:prstGeom>
          <a:noFill/>
          <a:ln>
            <a:noFill/>
          </a:ln>
          <a:effectLst/>
          <a:extLst/>
        </p:spPr>
        <p:txBody>
          <a:bodyPr vert="horz" wrap="square" lIns="93160" tIns="46580" rIns="93160" bIns="46580" numCol="1" anchor="b" anchorCtr="0" compatLnSpc="1">
            <a:prstTxWarp prst="textNoShape">
              <a:avLst/>
            </a:prstTxWarp>
          </a:bodyPr>
          <a:lstStyle>
            <a:lvl1pPr algn="r" defTabSz="930545">
              <a:defRPr sz="1200">
                <a:latin typeface="Helvetica" pitchFamily="-84" charset="0"/>
              </a:defRPr>
            </a:lvl1pPr>
          </a:lstStyle>
          <a:p>
            <a:pPr>
              <a:defRPr/>
            </a:pPr>
            <a:fld id="{55DDB346-2623-45D8-A394-B794F087F767}" type="slidenum">
              <a:rPr lang="en-US"/>
              <a:pPr>
                <a:defRPr/>
              </a:pPr>
              <a:t>‹#›</a:t>
            </a:fld>
            <a:endParaRPr lang="en-US"/>
          </a:p>
        </p:txBody>
      </p:sp>
    </p:spTree>
    <p:extLst>
      <p:ext uri="{BB962C8B-B14F-4D97-AF65-F5344CB8AC3E}">
        <p14:creationId xmlns:p14="http://schemas.microsoft.com/office/powerpoint/2010/main" val="131625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54918" cy="458060"/>
          </a:xfrm>
          <a:prstGeom prst="rect">
            <a:avLst/>
          </a:prstGeom>
          <a:noFill/>
          <a:ln>
            <a:noFill/>
          </a:ln>
          <a:effectLst/>
          <a:extLst/>
        </p:spPr>
        <p:txBody>
          <a:bodyPr vert="horz" wrap="square" lIns="91623" tIns="45811" rIns="91623" bIns="45811" numCol="1" anchor="t" anchorCtr="0" compatLnSpc="1">
            <a:prstTxWarp prst="textNoShape">
              <a:avLst/>
            </a:prstTxWarp>
          </a:bodyPr>
          <a:lstStyle>
            <a:lvl1pPr>
              <a:defRPr sz="1200">
                <a:latin typeface="Helvetica" charset="0"/>
                <a:ea typeface="ＭＳ Ｐゴシック" charset="0"/>
                <a:cs typeface="ＭＳ Ｐゴシック" charset="0"/>
              </a:defRPr>
            </a:lvl1pPr>
          </a:lstStyle>
          <a:p>
            <a:pPr>
              <a:defRPr/>
            </a:pPr>
            <a:endParaRPr lang="en-US"/>
          </a:p>
        </p:txBody>
      </p:sp>
      <p:sp>
        <p:nvSpPr>
          <p:cNvPr id="17411" name="Rectangle 3"/>
          <p:cNvSpPr>
            <a:spLocks noGrp="1" noChangeArrowheads="1"/>
          </p:cNvSpPr>
          <p:nvPr>
            <p:ph type="dt" idx="1"/>
          </p:nvPr>
        </p:nvSpPr>
        <p:spPr bwMode="auto">
          <a:xfrm>
            <a:off x="3971393" y="0"/>
            <a:ext cx="3054918" cy="458060"/>
          </a:xfrm>
          <a:prstGeom prst="rect">
            <a:avLst/>
          </a:prstGeom>
          <a:noFill/>
          <a:ln>
            <a:noFill/>
          </a:ln>
          <a:effectLst/>
          <a:extLst/>
        </p:spPr>
        <p:txBody>
          <a:bodyPr vert="horz" wrap="square" lIns="91623" tIns="45811" rIns="91623" bIns="45811" numCol="1" anchor="t" anchorCtr="0" compatLnSpc="1">
            <a:prstTxWarp prst="textNoShape">
              <a:avLst/>
            </a:prstTxWarp>
          </a:bodyPr>
          <a:lstStyle>
            <a:lvl1pPr algn="r">
              <a:defRPr sz="1200">
                <a:latin typeface="Helvetica" charset="0"/>
                <a:ea typeface="ＭＳ Ｐゴシック" charset="0"/>
                <a:cs typeface="ＭＳ Ｐゴシック"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71575" y="687388"/>
            <a:ext cx="4683125" cy="3511550"/>
          </a:xfrm>
          <a:prstGeom prst="rect">
            <a:avLst/>
          </a:prstGeom>
          <a:noFill/>
          <a:ln w="9525">
            <a:solidFill>
              <a:srgbClr val="000000"/>
            </a:solidFill>
            <a:miter lim="800000"/>
            <a:headEnd/>
            <a:tailEnd/>
          </a:ln>
        </p:spPr>
      </p:sp>
      <p:sp>
        <p:nvSpPr>
          <p:cNvPr id="17414" name="Rectangle 6"/>
          <p:cNvSpPr>
            <a:spLocks noGrp="1" noChangeArrowheads="1"/>
          </p:cNvSpPr>
          <p:nvPr>
            <p:ph type="ftr" sz="quarter" idx="4"/>
          </p:nvPr>
        </p:nvSpPr>
        <p:spPr bwMode="auto">
          <a:xfrm>
            <a:off x="0" y="8855835"/>
            <a:ext cx="3054918" cy="458060"/>
          </a:xfrm>
          <a:prstGeom prst="rect">
            <a:avLst/>
          </a:prstGeom>
          <a:noFill/>
          <a:ln>
            <a:noFill/>
          </a:ln>
          <a:effectLst/>
          <a:extLst/>
        </p:spPr>
        <p:txBody>
          <a:bodyPr vert="horz" wrap="square" lIns="91623" tIns="45811" rIns="91623" bIns="45811" numCol="1" anchor="b" anchorCtr="0" compatLnSpc="1">
            <a:prstTxWarp prst="textNoShape">
              <a:avLst/>
            </a:prstTxWarp>
          </a:bodyPr>
          <a:lstStyle>
            <a:lvl1pPr>
              <a:defRPr sz="1200">
                <a:latin typeface="Helvetica" charset="0"/>
                <a:ea typeface="ＭＳ Ｐゴシック" charset="0"/>
                <a:cs typeface="ＭＳ Ｐゴシック" charset="0"/>
              </a:defRPr>
            </a:lvl1pPr>
          </a:lstStyle>
          <a:p>
            <a:pPr>
              <a:defRPr/>
            </a:pPr>
            <a:endParaRPr lang="en-US"/>
          </a:p>
        </p:txBody>
      </p:sp>
      <p:sp>
        <p:nvSpPr>
          <p:cNvPr id="17415" name="Rectangle 7"/>
          <p:cNvSpPr>
            <a:spLocks noGrp="1" noChangeArrowheads="1"/>
          </p:cNvSpPr>
          <p:nvPr>
            <p:ph type="sldNum" sz="quarter" idx="5"/>
          </p:nvPr>
        </p:nvSpPr>
        <p:spPr bwMode="auto">
          <a:xfrm>
            <a:off x="3971393" y="8855835"/>
            <a:ext cx="3054918" cy="458060"/>
          </a:xfrm>
          <a:prstGeom prst="rect">
            <a:avLst/>
          </a:prstGeom>
          <a:noFill/>
          <a:ln>
            <a:noFill/>
          </a:ln>
          <a:effectLst/>
          <a:extLst/>
        </p:spPr>
        <p:txBody>
          <a:bodyPr vert="horz" wrap="square" lIns="91623" tIns="45811" rIns="91623" bIns="45811" numCol="1" anchor="b" anchorCtr="0" compatLnSpc="1">
            <a:prstTxWarp prst="textNoShape">
              <a:avLst/>
            </a:prstTxWarp>
          </a:bodyPr>
          <a:lstStyle>
            <a:lvl1pPr algn="r">
              <a:defRPr sz="1200">
                <a:latin typeface="Helvetica" pitchFamily="-84" charset="0"/>
              </a:defRPr>
            </a:lvl1pPr>
          </a:lstStyle>
          <a:p>
            <a:pPr>
              <a:defRPr/>
            </a:pPr>
            <a:fld id="{5F6395BA-663C-4B71-B638-3F05FA4651BB}" type="slidenum">
              <a:rPr lang="en-US"/>
              <a:pPr>
                <a:defRPr/>
              </a:pPr>
              <a:t>‹#›</a:t>
            </a:fld>
            <a:endParaRPr lang="en-US"/>
          </a:p>
        </p:txBody>
      </p:sp>
    </p:spTree>
    <p:extLst>
      <p:ext uri="{BB962C8B-B14F-4D97-AF65-F5344CB8AC3E}">
        <p14:creationId xmlns:p14="http://schemas.microsoft.com/office/powerpoint/2010/main" val="258448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2</a:t>
            </a:fld>
            <a:endParaRPr lang="en-US"/>
          </a:p>
        </p:txBody>
      </p:sp>
    </p:spTree>
    <p:extLst>
      <p:ext uri="{BB962C8B-B14F-4D97-AF65-F5344CB8AC3E}">
        <p14:creationId xmlns:p14="http://schemas.microsoft.com/office/powerpoint/2010/main" val="333475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11</a:t>
            </a:fld>
            <a:endParaRPr lang="en-US"/>
          </a:p>
        </p:txBody>
      </p:sp>
    </p:spTree>
    <p:extLst>
      <p:ext uri="{BB962C8B-B14F-4D97-AF65-F5344CB8AC3E}">
        <p14:creationId xmlns:p14="http://schemas.microsoft.com/office/powerpoint/2010/main" val="3502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14</a:t>
            </a:fld>
            <a:endParaRPr lang="en-US"/>
          </a:p>
        </p:txBody>
      </p:sp>
    </p:spTree>
    <p:extLst>
      <p:ext uri="{BB962C8B-B14F-4D97-AF65-F5344CB8AC3E}">
        <p14:creationId xmlns:p14="http://schemas.microsoft.com/office/powerpoint/2010/main" val="3033971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15</a:t>
            </a:fld>
            <a:endParaRPr lang="en-US"/>
          </a:p>
        </p:txBody>
      </p:sp>
    </p:spTree>
    <p:extLst>
      <p:ext uri="{BB962C8B-B14F-4D97-AF65-F5344CB8AC3E}">
        <p14:creationId xmlns:p14="http://schemas.microsoft.com/office/powerpoint/2010/main" val="117157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18</a:t>
            </a:fld>
            <a:endParaRPr lang="en-US"/>
          </a:p>
        </p:txBody>
      </p:sp>
    </p:spTree>
    <p:extLst>
      <p:ext uri="{BB962C8B-B14F-4D97-AF65-F5344CB8AC3E}">
        <p14:creationId xmlns:p14="http://schemas.microsoft.com/office/powerpoint/2010/main" val="352971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19</a:t>
            </a:fld>
            <a:endParaRPr lang="en-US"/>
          </a:p>
        </p:txBody>
      </p:sp>
    </p:spTree>
    <p:extLst>
      <p:ext uri="{BB962C8B-B14F-4D97-AF65-F5344CB8AC3E}">
        <p14:creationId xmlns:p14="http://schemas.microsoft.com/office/powerpoint/2010/main" val="344703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21</a:t>
            </a:fld>
            <a:endParaRPr lang="en-US"/>
          </a:p>
        </p:txBody>
      </p:sp>
    </p:spTree>
    <p:extLst>
      <p:ext uri="{BB962C8B-B14F-4D97-AF65-F5344CB8AC3E}">
        <p14:creationId xmlns:p14="http://schemas.microsoft.com/office/powerpoint/2010/main" val="3291800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22</a:t>
            </a:fld>
            <a:endParaRPr lang="en-US"/>
          </a:p>
        </p:txBody>
      </p:sp>
    </p:spTree>
    <p:extLst>
      <p:ext uri="{BB962C8B-B14F-4D97-AF65-F5344CB8AC3E}">
        <p14:creationId xmlns:p14="http://schemas.microsoft.com/office/powerpoint/2010/main" val="2439064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24</a:t>
            </a:fld>
            <a:endParaRPr lang="en-US"/>
          </a:p>
        </p:txBody>
      </p:sp>
    </p:spTree>
    <p:extLst>
      <p:ext uri="{BB962C8B-B14F-4D97-AF65-F5344CB8AC3E}">
        <p14:creationId xmlns:p14="http://schemas.microsoft.com/office/powerpoint/2010/main" val="36365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3</a:t>
            </a:fld>
            <a:endParaRPr lang="en-US"/>
          </a:p>
        </p:txBody>
      </p:sp>
    </p:spTree>
    <p:extLst>
      <p:ext uri="{BB962C8B-B14F-4D97-AF65-F5344CB8AC3E}">
        <p14:creationId xmlns:p14="http://schemas.microsoft.com/office/powerpoint/2010/main" val="357963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4</a:t>
            </a:fld>
            <a:endParaRPr lang="en-US"/>
          </a:p>
        </p:txBody>
      </p:sp>
    </p:spTree>
    <p:extLst>
      <p:ext uri="{BB962C8B-B14F-4D97-AF65-F5344CB8AC3E}">
        <p14:creationId xmlns:p14="http://schemas.microsoft.com/office/powerpoint/2010/main" val="219299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5</a:t>
            </a:fld>
            <a:endParaRPr lang="en-US"/>
          </a:p>
        </p:txBody>
      </p:sp>
    </p:spTree>
    <p:extLst>
      <p:ext uri="{BB962C8B-B14F-4D97-AF65-F5344CB8AC3E}">
        <p14:creationId xmlns:p14="http://schemas.microsoft.com/office/powerpoint/2010/main" val="64137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6</a:t>
            </a:fld>
            <a:endParaRPr lang="en-US"/>
          </a:p>
        </p:txBody>
      </p:sp>
    </p:spTree>
    <p:extLst>
      <p:ext uri="{BB962C8B-B14F-4D97-AF65-F5344CB8AC3E}">
        <p14:creationId xmlns:p14="http://schemas.microsoft.com/office/powerpoint/2010/main" val="324348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7</a:t>
            </a:fld>
            <a:endParaRPr lang="en-US"/>
          </a:p>
        </p:txBody>
      </p:sp>
    </p:spTree>
    <p:extLst>
      <p:ext uri="{BB962C8B-B14F-4D97-AF65-F5344CB8AC3E}">
        <p14:creationId xmlns:p14="http://schemas.microsoft.com/office/powerpoint/2010/main" val="217409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8</a:t>
            </a:fld>
            <a:endParaRPr lang="en-US"/>
          </a:p>
        </p:txBody>
      </p:sp>
    </p:spTree>
    <p:extLst>
      <p:ext uri="{BB962C8B-B14F-4D97-AF65-F5344CB8AC3E}">
        <p14:creationId xmlns:p14="http://schemas.microsoft.com/office/powerpoint/2010/main" val="3895066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9</a:t>
            </a:fld>
            <a:endParaRPr lang="en-US"/>
          </a:p>
        </p:txBody>
      </p:sp>
    </p:spTree>
    <p:extLst>
      <p:ext uri="{BB962C8B-B14F-4D97-AF65-F5344CB8AC3E}">
        <p14:creationId xmlns:p14="http://schemas.microsoft.com/office/powerpoint/2010/main" val="247314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10</a:t>
            </a:fld>
            <a:endParaRPr lang="en-US"/>
          </a:p>
        </p:txBody>
      </p:sp>
    </p:spTree>
    <p:extLst>
      <p:ext uri="{BB962C8B-B14F-4D97-AF65-F5344CB8AC3E}">
        <p14:creationId xmlns:p14="http://schemas.microsoft.com/office/powerpoint/2010/main" val="114540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9056"/>
            <a:ext cx="6705600" cy="471488"/>
          </a:xfrm>
        </p:spPr>
        <p:txBody>
          <a:bodyPr/>
          <a:lstStyle>
            <a:lvl1pPr algn="ct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76200" y="838200"/>
            <a:ext cx="8915400" cy="5257800"/>
          </a:xfrm>
        </p:spPr>
        <p:txBody>
          <a:bodyPr/>
          <a:lstStyle>
            <a:lvl1pPr marL="168275" indent="-168275">
              <a:defRPr/>
            </a:lvl1pPr>
            <a:lvl2pPr marL="457200" indent="0">
              <a:buNone/>
              <a:defRPr/>
            </a:lvl2pPr>
            <a:lvl3pPr marL="457200" indent="-228600">
              <a:defRPr/>
            </a:lvl3pPr>
          </a:lstStyle>
          <a:p>
            <a:pPr lvl="0"/>
            <a:r>
              <a:rPr lang="en-US" dirty="0" smtClean="0"/>
              <a:t>Click to edit Master text styles</a:t>
            </a:r>
          </a:p>
          <a:p>
            <a:pPr lvl="2"/>
            <a:r>
              <a:rPr lang="en-US" dirty="0" smtClean="0"/>
              <a:t>Third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70"/>
          <p:cNvSpPr>
            <a:spLocks noGrp="1" noChangeArrowheads="1"/>
          </p:cNvSpPr>
          <p:nvPr>
            <p:ph type="sldNum" sz="quarter" idx="10"/>
          </p:nvPr>
        </p:nvSpPr>
        <p:spPr>
          <a:ln/>
        </p:spPr>
        <p:txBody>
          <a:bodyPr/>
          <a:lstStyle>
            <a:lvl1pPr>
              <a:defRPr/>
            </a:lvl1pPr>
          </a:lstStyle>
          <a:p>
            <a:pPr>
              <a:defRPr/>
            </a:pPr>
            <a:fld id="{8ED0C254-CB5D-47C1-B3B3-2E4DFD2C03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C3314129-2CA0-47C5-BAD5-5057720B49E6}" type="datetimeFigureOut">
              <a:rPr lang="en-US" smtClean="0"/>
              <a:t>9/19/17</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0506697-AEC8-407C-899B-C1AAB8130688}" type="slidenum">
              <a:rPr lang="en-US" smtClean="0"/>
              <a:t>‹#›</a:t>
            </a:fld>
            <a:endParaRPr lang="en-US"/>
          </a:p>
        </p:txBody>
      </p:sp>
    </p:spTree>
    <p:extLst>
      <p:ext uri="{BB962C8B-B14F-4D97-AF65-F5344CB8AC3E}">
        <p14:creationId xmlns:p14="http://schemas.microsoft.com/office/powerpoint/2010/main" val="1151210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1447800" y="12951"/>
            <a:ext cx="6248400" cy="441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Slide title</a:t>
            </a:r>
          </a:p>
        </p:txBody>
      </p:sp>
      <p:sp>
        <p:nvSpPr>
          <p:cNvPr id="3075" name="Rectangle 2411"/>
          <p:cNvSpPr>
            <a:spLocks noGrp="1" noChangeArrowheads="1"/>
          </p:cNvSpPr>
          <p:nvPr>
            <p:ph type="body" idx="1"/>
          </p:nvPr>
        </p:nvSpPr>
        <p:spPr bwMode="auto">
          <a:xfrm>
            <a:off x="152400" y="555103"/>
            <a:ext cx="8839200" cy="60441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p:txBody>
      </p:sp>
      <p:sp>
        <p:nvSpPr>
          <p:cNvPr id="4518" name="Rectangle 2470"/>
          <p:cNvSpPr>
            <a:spLocks noGrp="1" noChangeArrowheads="1"/>
          </p:cNvSpPr>
          <p:nvPr>
            <p:ph type="sldNum" sz="quarter" idx="4"/>
          </p:nvPr>
        </p:nvSpPr>
        <p:spPr bwMode="auto">
          <a:xfrm>
            <a:off x="4114800" y="6672263"/>
            <a:ext cx="838200" cy="1857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a:defRPr/>
            </a:pPr>
            <a:fld id="{999DC147-8904-44A6-92E7-0C14631ABD77}" type="slidenum">
              <a:rPr lang="en-US"/>
              <a:pPr>
                <a:defRPr/>
              </a:pPr>
              <a:t>‹#›</a:t>
            </a:fld>
            <a:endParaRPr lang="en-US"/>
          </a:p>
        </p:txBody>
      </p:sp>
      <p:sp>
        <p:nvSpPr>
          <p:cNvPr id="1030" name="Text Box 2474"/>
          <p:cNvSpPr txBox="1">
            <a:spLocks noChangeArrowheads="1"/>
          </p:cNvSpPr>
          <p:nvPr userDrawn="1"/>
        </p:nvSpPr>
        <p:spPr bwMode="auto">
          <a:xfrm>
            <a:off x="7315200" y="6416675"/>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endParaRPr lang="en-US" sz="600" b="1" i="1" dirty="0" smtClean="0"/>
          </a:p>
        </p:txBody>
      </p:sp>
      <p:pic>
        <p:nvPicPr>
          <p:cNvPr id="2" name="Picture 1"/>
          <p:cNvPicPr>
            <a:picLocks noChangeAspect="1"/>
          </p:cNvPicPr>
          <p:nvPr userDrawn="1"/>
        </p:nvPicPr>
        <p:blipFill>
          <a:blip r:embed="rId6"/>
          <a:stretch>
            <a:fillRect/>
          </a:stretch>
        </p:blipFill>
        <p:spPr>
          <a:xfrm>
            <a:off x="7772400" y="53978"/>
            <a:ext cx="1289390" cy="359273"/>
          </a:xfrm>
          <a:prstGeom prst="rect">
            <a:avLst/>
          </a:prstGeom>
        </p:spPr>
      </p:pic>
    </p:spTree>
  </p:cSld>
  <p:clrMap bg1="lt1" tx1="dk1" bg2="lt2" tx2="dk2" accent1="accent1" accent2="accent2" accent3="accent3" accent4="accent4" accent5="accent5" accent6="accent6" hlink="hlink" folHlink="folHlink"/>
  <p:sldLayoutIdLst>
    <p:sldLayoutId id="2147484577" r:id="rId1"/>
    <p:sldLayoutId id="2147484592" r:id="rId2"/>
    <p:sldLayoutId id="2147484581" r:id="rId3"/>
    <p:sldLayoutId id="2147484595" r:id="rId4"/>
  </p:sldLayoutIdLst>
  <p:hf hdr="0" ftr="0" dt="0"/>
  <p:txStyles>
    <p:titleStyle>
      <a:lvl1pPr algn="ctr" rtl="0" eaLnBrk="0" fontAlgn="base" hangingPunct="0">
        <a:spcBef>
          <a:spcPct val="0"/>
        </a:spcBef>
        <a:spcAft>
          <a:spcPct val="0"/>
        </a:spcAft>
        <a:defRPr sz="2400" b="1">
          <a:solidFill>
            <a:schemeClr val="tx2"/>
          </a:solidFill>
          <a:latin typeface="Times New Roman" panose="02020603050405020304" pitchFamily="18" charset="0"/>
          <a:ea typeface="+mj-ea"/>
          <a:cs typeface="Times New Roman" panose="02020603050405020304" pitchFamily="18"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233363" indent="-233363" algn="l" rtl="0" eaLnBrk="0" fontAlgn="base" hangingPunct="0">
        <a:spcBef>
          <a:spcPct val="20000"/>
        </a:spcBef>
        <a:spcAft>
          <a:spcPct val="0"/>
        </a:spcAft>
        <a:buClr>
          <a:schemeClr val="tx1"/>
        </a:buClr>
        <a:buFont typeface="Arial" panose="020B0604020202020204" pitchFamily="34" charset="0"/>
        <a:buChar char="•"/>
        <a:defRPr sz="2200">
          <a:solidFill>
            <a:schemeClr val="tx1"/>
          </a:solidFill>
          <a:latin typeface="Times New Roman" panose="02020603050405020304" pitchFamily="18" charset="0"/>
          <a:ea typeface="+mn-ea"/>
          <a:cs typeface="Times New Roman" panose="02020603050405020304" pitchFamily="18" charset="0"/>
        </a:defRPr>
      </a:lvl1pPr>
      <a:lvl2pPr marL="401638" indent="-230188" algn="l" rtl="0" eaLnBrk="0" fontAlgn="base" hangingPunct="0">
        <a:spcBef>
          <a:spcPct val="20000"/>
        </a:spcBef>
        <a:spcAft>
          <a:spcPct val="0"/>
        </a:spcAft>
        <a:buClr>
          <a:schemeClr val="tx1"/>
        </a:buClr>
        <a:buChar char="–"/>
        <a:defRPr sz="2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44051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400" y="3048000"/>
            <a:ext cx="9144000" cy="3717131"/>
          </a:xfrm>
          <a:prstGeom prst="rect">
            <a:avLst/>
          </a:prstGeom>
        </p:spPr>
      </p:pic>
      <p:sp>
        <p:nvSpPr>
          <p:cNvPr id="3" name="Title 2"/>
          <p:cNvSpPr>
            <a:spLocks noGrp="1"/>
          </p:cNvSpPr>
          <p:nvPr>
            <p:ph type="ctrTitle"/>
          </p:nvPr>
        </p:nvSpPr>
        <p:spPr>
          <a:xfrm>
            <a:off x="711200" y="76200"/>
            <a:ext cx="7772400" cy="956588"/>
          </a:xfrm>
        </p:spPr>
        <p:txBody>
          <a:bodyPr/>
          <a:lstStyle/>
          <a:p>
            <a:r>
              <a:rPr lang="en-US" dirty="0" smtClean="0"/>
              <a:t>Design Review</a:t>
            </a:r>
            <a:br>
              <a:rPr lang="en-US" dirty="0" smtClean="0"/>
            </a:br>
            <a:r>
              <a:rPr lang="en-US" b="0" i="1" dirty="0"/>
              <a:t>FFAG Magnets &amp; Girders</a:t>
            </a:r>
            <a:endParaRPr lang="en-US" dirty="0"/>
          </a:p>
        </p:txBody>
      </p:sp>
      <p:sp>
        <p:nvSpPr>
          <p:cNvPr id="4" name="Subtitle 3"/>
          <p:cNvSpPr>
            <a:spLocks noGrp="1"/>
          </p:cNvSpPr>
          <p:nvPr>
            <p:ph type="subTitle" idx="1"/>
          </p:nvPr>
        </p:nvSpPr>
        <p:spPr>
          <a:xfrm>
            <a:off x="1295400" y="1219200"/>
            <a:ext cx="6477000" cy="2091412"/>
          </a:xfrm>
        </p:spPr>
        <p:txBody>
          <a:bodyPr/>
          <a:lstStyle/>
          <a:p>
            <a:pPr algn="l"/>
            <a:r>
              <a:rPr lang="en-US" dirty="0" smtClean="0"/>
              <a:t>Scope of work</a:t>
            </a:r>
          </a:p>
          <a:p>
            <a:pPr algn="l"/>
            <a:r>
              <a:rPr lang="en-US" dirty="0" smtClean="0"/>
              <a:t>Progress to date – FAT preparation</a:t>
            </a:r>
          </a:p>
          <a:p>
            <a:pPr algn="l"/>
            <a:r>
              <a:rPr lang="en-US" dirty="0"/>
              <a:t>Interface issues</a:t>
            </a:r>
          </a:p>
          <a:p>
            <a:pPr algn="l"/>
            <a:r>
              <a:rPr lang="en-US" dirty="0" smtClean="0"/>
              <a:t>Plan &amp; Schedule for Magnet &amp; Girder Production</a:t>
            </a:r>
          </a:p>
        </p:txBody>
      </p:sp>
      <p:sp>
        <p:nvSpPr>
          <p:cNvPr id="2" name="Slide Number Placeholder 1"/>
          <p:cNvSpPr>
            <a:spLocks noGrp="1"/>
          </p:cNvSpPr>
          <p:nvPr>
            <p:ph type="sldNum" sz="quarter" idx="10"/>
          </p:nvPr>
        </p:nvSpPr>
        <p:spPr/>
        <p:txBody>
          <a:bodyPr/>
          <a:lstStyle/>
          <a:p>
            <a:fld id="{90506697-AEC8-407C-899B-C1AAB8130688}" type="slidenum">
              <a:rPr lang="en-US" smtClean="0"/>
              <a:t>1</a:t>
            </a:fld>
            <a:endParaRPr lang="en-US"/>
          </a:p>
        </p:txBody>
      </p:sp>
    </p:spTree>
    <p:extLst>
      <p:ext uri="{BB962C8B-B14F-4D97-AF65-F5344CB8AC3E}">
        <p14:creationId xmlns:p14="http://schemas.microsoft.com/office/powerpoint/2010/main" val="182338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9056"/>
            <a:ext cx="6705600" cy="471488"/>
          </a:xfrm>
        </p:spPr>
        <p:txBody>
          <a:bodyPr/>
          <a:lstStyle/>
          <a:p>
            <a:r>
              <a:rPr lang="en-US" dirty="0" smtClean="0"/>
              <a:t>Halbach Magnet Assembly/ 4 Cell Assembly</a:t>
            </a:r>
            <a:endParaRPr lang="en-US" dirty="0"/>
          </a:p>
        </p:txBody>
      </p:sp>
      <p:sp>
        <p:nvSpPr>
          <p:cNvPr id="3" name="Content Placeholder 2"/>
          <p:cNvSpPr>
            <a:spLocks noGrp="1"/>
          </p:cNvSpPr>
          <p:nvPr>
            <p:ph idx="1"/>
          </p:nvPr>
        </p:nvSpPr>
        <p:spPr>
          <a:xfrm>
            <a:off x="114300" y="762000"/>
            <a:ext cx="8915400" cy="5791200"/>
          </a:xfrm>
        </p:spPr>
        <p:txBody>
          <a:bodyPr/>
          <a:lstStyle/>
          <a:p>
            <a:pPr marL="457200" indent="-457200">
              <a:buFont typeface="+mj-lt"/>
              <a:buAutoNum type="arabicPeriod" startAt="10"/>
            </a:pPr>
            <a:r>
              <a:rPr lang="en-US" sz="2000" dirty="0" smtClean="0"/>
              <a:t>BNL: Inspects and measures the magnets – approves 1</a:t>
            </a:r>
            <a:r>
              <a:rPr lang="en-US" sz="2000" baseline="30000" dirty="0" smtClean="0"/>
              <a:t>st</a:t>
            </a:r>
            <a:r>
              <a:rPr lang="en-US" sz="2000" dirty="0" smtClean="0"/>
              <a:t> articles &amp; payments</a:t>
            </a:r>
          </a:p>
          <a:p>
            <a:pPr marL="457200" indent="-457200">
              <a:buFont typeface="+mj-lt"/>
              <a:buAutoNum type="arabicPeriod" startAt="10"/>
            </a:pPr>
            <a:r>
              <a:rPr lang="en-US" sz="2000" dirty="0" smtClean="0"/>
              <a:t>BNL: Measurement results are evaluated, tuning rod configuration is defined, and tuning rod holders with rods are installed in the magnet.</a:t>
            </a:r>
          </a:p>
          <a:p>
            <a:pPr marL="457200" indent="-457200">
              <a:buFont typeface="+mj-lt"/>
              <a:buAutoNum type="arabicPeriod" startAt="10"/>
            </a:pPr>
            <a:r>
              <a:rPr lang="en-US" sz="2000" dirty="0" smtClean="0"/>
              <a:t>BNL: Tuned magnet is measured, results are reviewed and approved.</a:t>
            </a:r>
          </a:p>
          <a:p>
            <a:pPr marL="457200" indent="-457200">
              <a:buFont typeface="+mj-lt"/>
              <a:buAutoNum type="arabicPeriod" startAt="10"/>
            </a:pPr>
            <a:r>
              <a:rPr lang="en-US" sz="2000" dirty="0" smtClean="0"/>
              <a:t>BNL: Surveys magnet to establish magnetic center (for final Cornell survey).</a:t>
            </a:r>
          </a:p>
          <a:p>
            <a:pPr marL="457200" indent="-457200">
              <a:buFont typeface="+mj-lt"/>
              <a:buAutoNum type="arabicPeriod" startAt="10"/>
            </a:pPr>
            <a:r>
              <a:rPr lang="en-US" sz="2000" dirty="0" smtClean="0"/>
              <a:t>BNL: Sample magnets are split and reassembled and measured again, results are reviewed and approved.</a:t>
            </a:r>
          </a:p>
          <a:p>
            <a:pPr marL="457200" indent="-457200">
              <a:buFont typeface="+mj-lt"/>
              <a:buAutoNum type="arabicPeriod" startAt="10"/>
            </a:pPr>
            <a:r>
              <a:rPr lang="en-US" sz="2000" dirty="0" smtClean="0"/>
              <a:t>Corrector Contractor: Fabricates wire wound corrector magnets.</a:t>
            </a:r>
          </a:p>
          <a:p>
            <a:pPr marL="457200" indent="-457200">
              <a:buFont typeface="+mj-lt"/>
              <a:buAutoNum type="arabicPeriod" startAt="10"/>
            </a:pPr>
            <a:r>
              <a:rPr lang="en-US" sz="2000" dirty="0" smtClean="0"/>
              <a:t>Stand </a:t>
            </a:r>
            <a:r>
              <a:rPr lang="en-US" sz="2000" dirty="0"/>
              <a:t>Contractor: Fabricates 4 cell stands and ships directly to Cornell </a:t>
            </a:r>
            <a:endParaRPr lang="en-US" sz="2000" dirty="0" smtClean="0"/>
          </a:p>
          <a:p>
            <a:pPr marL="457200" indent="-457200">
              <a:buFont typeface="+mj-lt"/>
              <a:buAutoNum type="arabicPeriod" startAt="10"/>
            </a:pPr>
            <a:r>
              <a:rPr lang="en-US" sz="2000" dirty="0" smtClean="0"/>
              <a:t>Cell Assembly Contractor: Fabricated Mounting Plate and hardware and ships to BNL</a:t>
            </a:r>
          </a:p>
          <a:p>
            <a:pPr marL="457200" indent="-457200">
              <a:buFont typeface="+mj-lt"/>
              <a:buAutoNum type="arabicPeriod" startAt="10"/>
            </a:pPr>
            <a:r>
              <a:rPr lang="en-US" sz="2000" dirty="0" smtClean="0"/>
              <a:t>BNL: Vacuum chambers are mounted on plates, Halbach magnets are split and mounted on plates and reassembled with corrector magnets, water connections are made to the manifold, and corrector connections are made on terminal blocks</a:t>
            </a:r>
          </a:p>
          <a:p>
            <a:pPr marL="457200" indent="-457200">
              <a:buFont typeface="+mj-lt"/>
              <a:buAutoNum type="arabicPeriod" startAt="10"/>
            </a:pPr>
            <a:r>
              <a:rPr lang="en-US" sz="2000" dirty="0" smtClean="0"/>
              <a:t>BNL: Inspects, packs, and ships 4 cell assemblies to Cornell.</a:t>
            </a:r>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10</a:t>
            </a:fld>
            <a:endParaRPr lang="en-US"/>
          </a:p>
        </p:txBody>
      </p:sp>
      <p:sp>
        <p:nvSpPr>
          <p:cNvPr id="5" name="Rectangle 4"/>
          <p:cNvSpPr/>
          <p:nvPr/>
        </p:nvSpPr>
        <p:spPr>
          <a:xfrm>
            <a:off x="6096000" y="6084715"/>
            <a:ext cx="3048000" cy="781752"/>
          </a:xfrm>
          <a:prstGeom prst="rect">
            <a:avLst/>
          </a:prstGeom>
        </p:spPr>
        <p:txBody>
          <a:bodyPr wrap="square">
            <a:spAutoFit/>
          </a:bodyPr>
          <a:lstStyle/>
          <a:p>
            <a:pPr lvl="0" eaLnBrk="0" hangingPunct="0">
              <a:spcBef>
                <a:spcPct val="20000"/>
              </a:spcBef>
              <a:buClr>
                <a:srgbClr val="000000"/>
              </a:buClr>
            </a:pPr>
            <a:r>
              <a:rPr lang="en-US" sz="1400" kern="0" dirty="0">
                <a:solidFill>
                  <a:srgbClr val="000000"/>
                </a:solidFill>
                <a:latin typeface="Times New Roman" panose="02020603050405020304" pitchFamily="18" charset="0"/>
                <a:ea typeface="ＭＳ Ｐゴシック"/>
                <a:cs typeface="Times New Roman" panose="02020603050405020304" pitchFamily="18" charset="0"/>
              </a:rPr>
              <a:t>“Far future” milestone</a:t>
            </a:r>
          </a:p>
          <a:p>
            <a:pPr marL="168275" lvl="0" indent="-168275" eaLnBrk="0" hangingPunct="0">
              <a:spcBef>
                <a:spcPct val="20000"/>
              </a:spcBef>
              <a:buClr>
                <a:srgbClr val="000000"/>
              </a:buClr>
              <a:buFont typeface="Arial" panose="020B0604020202020204" pitchFamily="34" charset="0"/>
              <a:buChar char="•"/>
            </a:pPr>
            <a:r>
              <a:rPr lang="en-US" sz="1400" b="1" kern="0" dirty="0">
                <a:solidFill>
                  <a:srgbClr val="000000"/>
                </a:solidFill>
                <a:latin typeface="Times New Roman" panose="02020603050405020304" pitchFamily="18" charset="0"/>
                <a:ea typeface="ＭＳ Ｐゴシック"/>
                <a:cs typeface="Times New Roman" panose="02020603050405020304" pitchFamily="18" charset="0"/>
              </a:rPr>
              <a:t>Girder Production Run Complete			Dec 1, 2018</a:t>
            </a:r>
            <a:endParaRPr lang="en-US" sz="1400" kern="0" dirty="0">
              <a:solidFill>
                <a:srgbClr val="000000"/>
              </a:solidFill>
              <a:latin typeface="Times New Roman" panose="02020603050405020304" pitchFamily="18" charset="0"/>
              <a:ea typeface="ＭＳ Ｐゴシック"/>
              <a:cs typeface="Times New Roman" panose="02020603050405020304" pitchFamily="18" charset="0"/>
            </a:endParaRPr>
          </a:p>
        </p:txBody>
      </p:sp>
    </p:spTree>
    <p:extLst>
      <p:ext uri="{BB962C8B-B14F-4D97-AF65-F5344CB8AC3E}">
        <p14:creationId xmlns:p14="http://schemas.microsoft.com/office/powerpoint/2010/main" val="30591296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9056"/>
            <a:ext cx="6705600" cy="471488"/>
          </a:xfrm>
        </p:spPr>
        <p:txBody>
          <a:bodyPr/>
          <a:lstStyle/>
          <a:p>
            <a:r>
              <a:rPr lang="en-US" dirty="0" smtClean="0"/>
              <a:t>4 Cell Assembly and Installation</a:t>
            </a:r>
            <a:endParaRPr lang="en-US" dirty="0"/>
          </a:p>
        </p:txBody>
      </p:sp>
      <p:sp>
        <p:nvSpPr>
          <p:cNvPr id="3" name="Content Placeholder 2"/>
          <p:cNvSpPr>
            <a:spLocks noGrp="1"/>
          </p:cNvSpPr>
          <p:nvPr>
            <p:ph idx="1"/>
          </p:nvPr>
        </p:nvSpPr>
        <p:spPr>
          <a:xfrm>
            <a:off x="114300" y="762000"/>
            <a:ext cx="8915400" cy="5791200"/>
          </a:xfrm>
        </p:spPr>
        <p:txBody>
          <a:bodyPr/>
          <a:lstStyle/>
          <a:p>
            <a:pPr marL="457200" indent="-457200">
              <a:buFont typeface="+mj-lt"/>
              <a:buAutoNum type="arabicPeriod" startAt="19"/>
            </a:pPr>
            <a:r>
              <a:rPr lang="en-US" sz="2000" dirty="0" smtClean="0"/>
              <a:t>Cornell: Surveys and installs stands in final location.</a:t>
            </a:r>
          </a:p>
          <a:p>
            <a:pPr marL="457200" indent="-457200">
              <a:buFont typeface="+mj-lt"/>
              <a:buAutoNum type="arabicPeriod" startAt="19"/>
            </a:pPr>
            <a:r>
              <a:rPr lang="en-US" sz="2000" dirty="0"/>
              <a:t>Cornell: Installs cable tray, </a:t>
            </a:r>
            <a:r>
              <a:rPr lang="en-US" sz="2000" dirty="0" smtClean="0"/>
              <a:t>procures and pulls cables (correctors, diagnostics, and vacuum).  </a:t>
            </a:r>
          </a:p>
          <a:p>
            <a:pPr marL="457200" indent="-457200">
              <a:buFont typeface="+mj-lt"/>
              <a:buAutoNum type="arabicPeriod" startAt="19"/>
            </a:pPr>
            <a:r>
              <a:rPr lang="en-US" sz="2000" dirty="0" smtClean="0"/>
              <a:t>Cornell: Installs water piping/water system. </a:t>
            </a:r>
            <a:endParaRPr lang="en-US" sz="2000" dirty="0"/>
          </a:p>
          <a:p>
            <a:pPr marL="457200" indent="-457200">
              <a:buFont typeface="+mj-lt"/>
              <a:buAutoNum type="arabicPeriod" startAt="19"/>
            </a:pPr>
            <a:r>
              <a:rPr lang="en-US" sz="2000" dirty="0" smtClean="0"/>
              <a:t>Cornell: Installs 4 cell assemblies on stands, surveys to BPM position average (or 2 chosen BPM’s) and locks plate position.</a:t>
            </a:r>
          </a:p>
          <a:p>
            <a:pPr marL="457200" indent="-457200">
              <a:buFont typeface="+mj-lt"/>
              <a:buAutoNum type="arabicPeriod" startAt="19"/>
            </a:pPr>
            <a:r>
              <a:rPr lang="en-US" sz="2000" dirty="0" smtClean="0"/>
              <a:t>Cornell: Locates </a:t>
            </a:r>
            <a:r>
              <a:rPr lang="en-US" sz="2000" dirty="0"/>
              <a:t>all BPM’s</a:t>
            </a:r>
            <a:r>
              <a:rPr lang="en-US" sz="2000" dirty="0" smtClean="0"/>
              <a:t>.</a:t>
            </a:r>
          </a:p>
          <a:p>
            <a:pPr marL="457200" indent="-457200">
              <a:buFont typeface="+mj-lt"/>
              <a:buAutoNum type="arabicPeriod" startAt="19"/>
            </a:pPr>
            <a:r>
              <a:rPr lang="en-US" sz="2000" dirty="0" smtClean="0"/>
              <a:t>Cornell: Surveys individual Halbach magnet (magnetic) centers to lattice location. </a:t>
            </a:r>
          </a:p>
          <a:p>
            <a:pPr marL="457200" indent="-457200">
              <a:buFont typeface="+mj-lt"/>
              <a:buAutoNum type="arabicPeriod" startAt="19"/>
            </a:pPr>
            <a:r>
              <a:rPr lang="en-US" sz="2000" dirty="0" smtClean="0"/>
              <a:t>Cornell: Connections to corrector power supplies and Halbach magnet water system manifold.</a:t>
            </a:r>
          </a:p>
          <a:p>
            <a:pPr marL="457200" indent="-457200">
              <a:buFont typeface="+mj-lt"/>
              <a:buAutoNum type="arabicPeriod" startAt="19"/>
            </a:pPr>
            <a:r>
              <a:rPr lang="en-US" sz="2000" dirty="0" smtClean="0"/>
              <a:t>Cornell: Installs vacuum pumps and gauges and makes connections.</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11</a:t>
            </a:fld>
            <a:endParaRPr lang="en-US"/>
          </a:p>
        </p:txBody>
      </p:sp>
      <p:sp>
        <p:nvSpPr>
          <p:cNvPr id="5" name="Rectangle 4"/>
          <p:cNvSpPr/>
          <p:nvPr/>
        </p:nvSpPr>
        <p:spPr>
          <a:xfrm>
            <a:off x="6096000" y="6084715"/>
            <a:ext cx="3048000" cy="781752"/>
          </a:xfrm>
          <a:prstGeom prst="rect">
            <a:avLst/>
          </a:prstGeom>
        </p:spPr>
        <p:txBody>
          <a:bodyPr wrap="square">
            <a:spAutoFit/>
          </a:bodyPr>
          <a:lstStyle/>
          <a:p>
            <a:pPr lvl="0" eaLnBrk="0" hangingPunct="0">
              <a:spcBef>
                <a:spcPct val="20000"/>
              </a:spcBef>
              <a:buClr>
                <a:srgbClr val="000000"/>
              </a:buClr>
            </a:pPr>
            <a:r>
              <a:rPr lang="en-US" sz="1400" kern="0" dirty="0">
                <a:solidFill>
                  <a:srgbClr val="000000"/>
                </a:solidFill>
                <a:latin typeface="Times New Roman" panose="02020603050405020304" pitchFamily="18" charset="0"/>
                <a:ea typeface="ＭＳ Ｐゴシック"/>
                <a:cs typeface="Times New Roman" panose="02020603050405020304" pitchFamily="18" charset="0"/>
              </a:rPr>
              <a:t>“Far future” milestone</a:t>
            </a:r>
          </a:p>
          <a:p>
            <a:pPr marL="168275" lvl="0" indent="-168275" eaLnBrk="0" hangingPunct="0">
              <a:spcBef>
                <a:spcPct val="20000"/>
              </a:spcBef>
              <a:buClr>
                <a:srgbClr val="000000"/>
              </a:buClr>
              <a:buFont typeface="Arial" panose="020B0604020202020204" pitchFamily="34" charset="0"/>
              <a:buChar char="•"/>
            </a:pPr>
            <a:r>
              <a:rPr lang="en-US" sz="1400" b="1" kern="0" dirty="0">
                <a:solidFill>
                  <a:srgbClr val="000000"/>
                </a:solidFill>
                <a:latin typeface="Times New Roman" panose="02020603050405020304" pitchFamily="18" charset="0"/>
                <a:ea typeface="ＭＳ Ｐゴシック"/>
                <a:cs typeface="Times New Roman" panose="02020603050405020304" pitchFamily="18" charset="0"/>
              </a:rPr>
              <a:t>Girder Production Run Complete			Dec 1, 2018</a:t>
            </a:r>
            <a:endParaRPr lang="en-US" sz="1400" kern="0" dirty="0">
              <a:solidFill>
                <a:srgbClr val="000000"/>
              </a:solidFill>
              <a:latin typeface="Times New Roman" panose="02020603050405020304" pitchFamily="18" charset="0"/>
              <a:ea typeface="ＭＳ Ｐゴシック"/>
              <a:cs typeface="Times New Roman" panose="02020603050405020304" pitchFamily="18" charset="0"/>
            </a:endParaRPr>
          </a:p>
        </p:txBody>
      </p:sp>
    </p:spTree>
    <p:extLst>
      <p:ext uri="{BB962C8B-B14F-4D97-AF65-F5344CB8AC3E}">
        <p14:creationId xmlns:p14="http://schemas.microsoft.com/office/powerpoint/2010/main" val="8003978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Issues</a:t>
            </a:r>
            <a:endParaRPr lang="en-US" dirty="0"/>
          </a:p>
        </p:txBody>
      </p:sp>
      <p:sp>
        <p:nvSpPr>
          <p:cNvPr id="3" name="Content Placeholder 2"/>
          <p:cNvSpPr>
            <a:spLocks noGrp="1"/>
          </p:cNvSpPr>
          <p:nvPr>
            <p:ph idx="1"/>
          </p:nvPr>
        </p:nvSpPr>
        <p:spPr>
          <a:xfrm>
            <a:off x="114300" y="762000"/>
            <a:ext cx="8915400" cy="6228966"/>
          </a:xfrm>
        </p:spPr>
        <p:txBody>
          <a:bodyPr/>
          <a:lstStyle/>
          <a:p>
            <a:pPr marL="341313" indent="-341313"/>
            <a:r>
              <a:rPr lang="en-US" sz="2000" dirty="0" smtClean="0"/>
              <a:t>4 Cell Assembly and Vacuum chamber location, survey points.</a:t>
            </a:r>
          </a:p>
          <a:p>
            <a:pPr marL="685800" indent="-347663">
              <a:buSzPct val="70000"/>
              <a:buFont typeface="+mj-lt"/>
              <a:buAutoNum type="arabicPeriod"/>
            </a:pPr>
            <a:r>
              <a:rPr lang="en-US" sz="2000" dirty="0" smtClean="0"/>
              <a:t>Survey stand to lattice centerline &amp; set height and bolt down to floor.</a:t>
            </a:r>
            <a:endParaRPr lang="en-US" sz="2000" dirty="0"/>
          </a:p>
          <a:p>
            <a:pPr marL="685800" indent="-347663">
              <a:buSzPct val="70000"/>
              <a:buFont typeface="+mj-lt"/>
              <a:buAutoNum type="arabicPeriod"/>
            </a:pPr>
            <a:r>
              <a:rPr lang="en-US" sz="2000" dirty="0" smtClean="0"/>
              <a:t>Place 4 cell assembly plate, center end BPM’s to lattice centerline &amp; set to lattice height; bolt 4 cell assembly plate to stand.</a:t>
            </a:r>
          </a:p>
          <a:p>
            <a:pPr marL="685800" indent="-347663">
              <a:buSzPct val="70000"/>
              <a:buFont typeface="+mj-lt"/>
              <a:buAutoNum type="arabicPeriod"/>
            </a:pPr>
            <a:r>
              <a:rPr lang="en-US" sz="2000" dirty="0" smtClean="0"/>
              <a:t>Survey to identify the location of inner BPM’s.</a:t>
            </a:r>
            <a:endParaRPr lang="en-US" sz="2000" dirty="0"/>
          </a:p>
          <a:p>
            <a:pPr marL="685800" indent="-347663">
              <a:buSzPct val="70000"/>
              <a:buFont typeface="+mj-lt"/>
              <a:buAutoNum type="arabicPeriod"/>
            </a:pPr>
            <a:r>
              <a:rPr lang="en-US" sz="2000" dirty="0" smtClean="0"/>
              <a:t>Survey/adjust Halbachs to lattice centerline.</a:t>
            </a:r>
            <a:endParaRPr lang="en-US" sz="2000" dirty="0"/>
          </a:p>
          <a:p>
            <a:pPr marL="341313" indent="-341313"/>
            <a:r>
              <a:rPr lang="en-US" sz="2000" dirty="0" smtClean="0"/>
              <a:t>Are there “preferred” BPM’s (2 of 4) to be on the lattice centerline?</a:t>
            </a:r>
          </a:p>
          <a:p>
            <a:pPr marL="341313" indent="-341313"/>
            <a:r>
              <a:rPr lang="en-US" sz="2000" dirty="0" smtClean="0"/>
              <a:t>Survey </a:t>
            </a:r>
            <a:r>
              <a:rPr lang="en-US" sz="2000" dirty="0"/>
              <a:t>equipment at Cornell, need a survey arm and laser tracker</a:t>
            </a:r>
            <a:r>
              <a:rPr lang="en-US" sz="2000" dirty="0" smtClean="0"/>
              <a:t>.</a:t>
            </a:r>
          </a:p>
          <a:p>
            <a:pPr marL="341313" indent="-341313"/>
            <a:r>
              <a:rPr lang="en-US" sz="2000" dirty="0" smtClean="0"/>
              <a:t>Cornell: What </a:t>
            </a:r>
            <a:r>
              <a:rPr lang="en-US" sz="2000" dirty="0"/>
              <a:t>is the maximum density of cables in </a:t>
            </a:r>
            <a:r>
              <a:rPr lang="en-US" sz="2000" dirty="0" smtClean="0"/>
              <a:t>the </a:t>
            </a:r>
            <a:r>
              <a:rPr lang="en-US" sz="2000" dirty="0"/>
              <a:t>stand cable tray? </a:t>
            </a:r>
            <a:endParaRPr lang="en-US" sz="2000" dirty="0" smtClean="0"/>
          </a:p>
          <a:p>
            <a:pPr marL="685800" indent="-347663">
              <a:buSzPct val="70000"/>
              <a:buFont typeface="+mj-lt"/>
              <a:buAutoNum type="arabicPeriod"/>
            </a:pPr>
            <a:r>
              <a:rPr lang="en-US" sz="2000" dirty="0" smtClean="0"/>
              <a:t>Corrector magnet cables and PS rack location</a:t>
            </a:r>
          </a:p>
          <a:p>
            <a:pPr marL="685800" indent="-347663">
              <a:buSzPct val="70000"/>
              <a:buFont typeface="+mj-lt"/>
              <a:buAutoNum type="arabicPeriod"/>
            </a:pPr>
            <a:r>
              <a:rPr lang="en-US" sz="2000" dirty="0"/>
              <a:t>Vacuum pump and instrumentation </a:t>
            </a:r>
            <a:r>
              <a:rPr lang="en-US" sz="2000" dirty="0" smtClean="0"/>
              <a:t>cables and vacuum rack location</a:t>
            </a:r>
          </a:p>
          <a:p>
            <a:pPr marL="685800" indent="-347663">
              <a:buSzPct val="70000"/>
              <a:buFont typeface="+mj-lt"/>
              <a:buAutoNum type="arabicPeriod"/>
            </a:pPr>
            <a:r>
              <a:rPr lang="en-US" sz="2000" dirty="0" smtClean="0"/>
              <a:t>Beam </a:t>
            </a:r>
            <a:r>
              <a:rPr lang="en-US" sz="2000" dirty="0"/>
              <a:t>diagnostics and instrumentation </a:t>
            </a:r>
            <a:r>
              <a:rPr lang="en-US" sz="2000" dirty="0" smtClean="0"/>
              <a:t>cable and rack location</a:t>
            </a:r>
          </a:p>
          <a:p>
            <a:pPr marL="341313" indent="-341313"/>
            <a:r>
              <a:rPr lang="en-US" sz="2000" dirty="0" smtClean="0"/>
              <a:t>BNL: Halbach magnet temperature control water requirements (85F +/- 0.5) and water feed location.  Flow rate, temperature control, pressure limit, pressure drop.</a:t>
            </a:r>
            <a:endParaRPr lang="en-US" sz="2000" dirty="0" smtClean="0">
              <a:solidFill>
                <a:srgbClr val="000000"/>
              </a:solidFill>
            </a:endParaRP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12</a:t>
            </a:fld>
            <a:endParaRPr lang="en-US"/>
          </a:p>
        </p:txBody>
      </p:sp>
    </p:spTree>
    <p:extLst>
      <p:ext uri="{BB962C8B-B14F-4D97-AF65-F5344CB8AC3E}">
        <p14:creationId xmlns:p14="http://schemas.microsoft.com/office/powerpoint/2010/main" val="33332227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13</a:t>
            </a:fld>
            <a:endParaRPr lang="en-US"/>
          </a:p>
        </p:txBody>
      </p:sp>
      <p:pic>
        <p:nvPicPr>
          <p:cNvPr id="5" name="Picture 4"/>
          <p:cNvPicPr>
            <a:picLocks noChangeAspect="1"/>
          </p:cNvPicPr>
          <p:nvPr/>
        </p:nvPicPr>
        <p:blipFill>
          <a:blip r:embed="rId2"/>
          <a:stretch>
            <a:fillRect/>
          </a:stretch>
        </p:blipFill>
        <p:spPr>
          <a:xfrm>
            <a:off x="0" y="506593"/>
            <a:ext cx="9144000" cy="5844814"/>
          </a:xfrm>
          <a:prstGeom prst="rect">
            <a:avLst/>
          </a:prstGeom>
        </p:spPr>
      </p:pic>
      <p:sp>
        <p:nvSpPr>
          <p:cNvPr id="6" name="TextBox 5"/>
          <p:cNvSpPr txBox="1"/>
          <p:nvPr/>
        </p:nvSpPr>
        <p:spPr>
          <a:xfrm>
            <a:off x="6705600" y="1066800"/>
            <a:ext cx="1980029" cy="369332"/>
          </a:xfrm>
          <a:prstGeom prst="rect">
            <a:avLst/>
          </a:prstGeom>
          <a:noFill/>
        </p:spPr>
        <p:txBody>
          <a:bodyPr wrap="none" rtlCol="0">
            <a:spAutoFit/>
          </a:bodyPr>
          <a:lstStyle/>
          <a:p>
            <a:r>
              <a:rPr lang="en-US" sz="1800" dirty="0" smtClean="0"/>
              <a:t>Lattice Centerline</a:t>
            </a:r>
            <a:endParaRPr lang="en-US" sz="1800" dirty="0"/>
          </a:p>
        </p:txBody>
      </p:sp>
      <p:sp>
        <p:nvSpPr>
          <p:cNvPr id="7" name="TextBox 6"/>
          <p:cNvSpPr txBox="1"/>
          <p:nvPr/>
        </p:nvSpPr>
        <p:spPr>
          <a:xfrm>
            <a:off x="2459423" y="5940189"/>
            <a:ext cx="3180807" cy="369332"/>
          </a:xfrm>
          <a:prstGeom prst="rect">
            <a:avLst/>
          </a:prstGeom>
          <a:noFill/>
          <a:ln w="15875">
            <a:solidFill>
              <a:srgbClr val="FF0000"/>
            </a:solidFill>
          </a:ln>
        </p:spPr>
        <p:txBody>
          <a:bodyPr wrap="none" rtlCol="0">
            <a:spAutoFit/>
          </a:bodyPr>
          <a:lstStyle/>
          <a:p>
            <a:r>
              <a:rPr lang="en-US" sz="1800" dirty="0" smtClean="0"/>
              <a:t>3</a:t>
            </a:r>
            <a:r>
              <a:rPr lang="en-US" sz="1800" baseline="30000" dirty="0" smtClean="0"/>
              <a:t>rd</a:t>
            </a:r>
            <a:r>
              <a:rPr lang="en-US" sz="1800" dirty="0" smtClean="0"/>
              <a:t> Align All Halbach magnets</a:t>
            </a:r>
            <a:endParaRPr lang="en-US" sz="1800" dirty="0"/>
          </a:p>
        </p:txBody>
      </p:sp>
      <p:sp>
        <p:nvSpPr>
          <p:cNvPr id="8" name="TextBox 7"/>
          <p:cNvSpPr txBox="1"/>
          <p:nvPr/>
        </p:nvSpPr>
        <p:spPr>
          <a:xfrm>
            <a:off x="4419600" y="3059668"/>
            <a:ext cx="2629887" cy="369332"/>
          </a:xfrm>
          <a:prstGeom prst="rect">
            <a:avLst/>
          </a:prstGeom>
          <a:noFill/>
          <a:ln w="15875">
            <a:solidFill>
              <a:srgbClr val="FF0000"/>
            </a:solidFill>
          </a:ln>
        </p:spPr>
        <p:txBody>
          <a:bodyPr wrap="none" rtlCol="0">
            <a:spAutoFit/>
          </a:bodyPr>
          <a:lstStyle/>
          <a:p>
            <a:r>
              <a:rPr lang="en-US" sz="1800" dirty="0" smtClean="0"/>
              <a:t>2</a:t>
            </a:r>
            <a:r>
              <a:rPr lang="en-US" sz="1800" baseline="30000" dirty="0" smtClean="0"/>
              <a:t>nd</a:t>
            </a:r>
            <a:r>
              <a:rPr lang="en-US" sz="1800" dirty="0" smtClean="0"/>
              <a:t> Locate inner BPM’s</a:t>
            </a:r>
            <a:endParaRPr lang="en-US" sz="1800" dirty="0"/>
          </a:p>
        </p:txBody>
      </p:sp>
      <p:sp>
        <p:nvSpPr>
          <p:cNvPr id="9" name="TextBox 8"/>
          <p:cNvSpPr txBox="1"/>
          <p:nvPr/>
        </p:nvSpPr>
        <p:spPr>
          <a:xfrm>
            <a:off x="1600200" y="2992384"/>
            <a:ext cx="2314160" cy="369332"/>
          </a:xfrm>
          <a:prstGeom prst="rect">
            <a:avLst/>
          </a:prstGeom>
          <a:noFill/>
          <a:ln w="15875">
            <a:solidFill>
              <a:srgbClr val="FF0000"/>
            </a:solidFill>
          </a:ln>
        </p:spPr>
        <p:txBody>
          <a:bodyPr wrap="none" rtlCol="0">
            <a:spAutoFit/>
          </a:bodyPr>
          <a:lstStyle/>
          <a:p>
            <a:r>
              <a:rPr lang="en-US" sz="1800" dirty="0" smtClean="0"/>
              <a:t>1</a:t>
            </a:r>
            <a:r>
              <a:rPr lang="en-US" sz="1800" baseline="30000" dirty="0" smtClean="0"/>
              <a:t>st</a:t>
            </a:r>
            <a:r>
              <a:rPr lang="en-US" sz="1800" dirty="0" smtClean="0"/>
              <a:t> Align outer BPM’s</a:t>
            </a:r>
            <a:endParaRPr lang="en-US" sz="1800" dirty="0"/>
          </a:p>
        </p:txBody>
      </p:sp>
      <p:cxnSp>
        <p:nvCxnSpPr>
          <p:cNvPr id="11" name="Straight Arrow Connector 10"/>
          <p:cNvCxnSpPr/>
          <p:nvPr/>
        </p:nvCxnSpPr>
        <p:spPr>
          <a:xfrm>
            <a:off x="2909680" y="2590800"/>
            <a:ext cx="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0"/>
          </p:cNvCxnSpPr>
          <p:nvPr/>
        </p:nvCxnSpPr>
        <p:spPr>
          <a:xfrm flipV="1">
            <a:off x="2757280" y="1905000"/>
            <a:ext cx="443120" cy="10873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757280" y="2566777"/>
            <a:ext cx="5015120" cy="4256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8" idx="0"/>
          </p:cNvCxnSpPr>
          <p:nvPr/>
        </p:nvCxnSpPr>
        <p:spPr>
          <a:xfrm flipH="1" flipV="1">
            <a:off x="4740056" y="2008008"/>
            <a:ext cx="994488" cy="10516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5727335" y="2362200"/>
            <a:ext cx="597265" cy="6974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 idx="0"/>
          </p:cNvCxnSpPr>
          <p:nvPr/>
        </p:nvCxnSpPr>
        <p:spPr>
          <a:xfrm flipV="1">
            <a:off x="4049827" y="4800600"/>
            <a:ext cx="1051823" cy="11395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p:cNvCxnSpPr>
          <p:nvPr/>
        </p:nvCxnSpPr>
        <p:spPr>
          <a:xfrm flipH="1" flipV="1">
            <a:off x="2757280" y="5715001"/>
            <a:ext cx="1292547" cy="225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7" idx="0"/>
          </p:cNvCxnSpPr>
          <p:nvPr/>
        </p:nvCxnSpPr>
        <p:spPr>
          <a:xfrm flipH="1" flipV="1">
            <a:off x="3338720" y="5450709"/>
            <a:ext cx="711107" cy="4894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7" idx="0"/>
          </p:cNvCxnSpPr>
          <p:nvPr/>
        </p:nvCxnSpPr>
        <p:spPr>
          <a:xfrm flipV="1">
            <a:off x="4049827" y="5181600"/>
            <a:ext cx="137852" cy="7585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28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Schedule </a:t>
            </a:r>
            <a:r>
              <a:rPr lang="en-US" i="1" dirty="0" smtClean="0"/>
              <a:t>(June 7)</a:t>
            </a:r>
            <a:endParaRPr lang="en-US" dirty="0"/>
          </a:p>
        </p:txBody>
      </p:sp>
      <p:sp>
        <p:nvSpPr>
          <p:cNvPr id="3" name="Content Placeholder 2"/>
          <p:cNvSpPr>
            <a:spLocks noGrp="1"/>
          </p:cNvSpPr>
          <p:nvPr>
            <p:ph idx="1"/>
          </p:nvPr>
        </p:nvSpPr>
        <p:spPr>
          <a:xfrm>
            <a:off x="40549" y="391479"/>
            <a:ext cx="9144000" cy="2622911"/>
          </a:xfrm>
        </p:spPr>
        <p:txBody>
          <a:bodyPr/>
          <a:lstStyle/>
          <a:p>
            <a:pPr marL="0" indent="0">
              <a:buNone/>
            </a:pPr>
            <a:r>
              <a:rPr lang="en-US" dirty="0" smtClean="0"/>
              <a:t>Critical Path</a:t>
            </a:r>
          </a:p>
          <a:p>
            <a:pPr marL="463550" indent="-231775"/>
            <a:r>
              <a:rPr lang="en-US" dirty="0" smtClean="0"/>
              <a:t>Production PMM procurement: </a:t>
            </a:r>
            <a:r>
              <a:rPr lang="en-US" i="1" dirty="0" smtClean="0"/>
              <a:t>RFP to Contractors 7/4/17, </a:t>
            </a:r>
            <a:r>
              <a:rPr lang="en-US" b="1" dirty="0" smtClean="0">
                <a:solidFill>
                  <a:schemeClr val="accent1">
                    <a:lumMod val="50000"/>
                  </a:schemeClr>
                </a:solidFill>
              </a:rPr>
              <a:t>7/3/17</a:t>
            </a:r>
            <a:endParaRPr lang="en-US" i="1" dirty="0" smtClean="0"/>
          </a:p>
          <a:p>
            <a:pPr marL="231775" indent="0">
              <a:buNone/>
            </a:pPr>
            <a:r>
              <a:rPr lang="en-US" dirty="0"/>
              <a:t>	</a:t>
            </a:r>
            <a:r>
              <a:rPr lang="en-US" dirty="0" smtClean="0"/>
              <a:t>– </a:t>
            </a:r>
            <a:r>
              <a:rPr lang="en-US" b="1" dirty="0" smtClean="0">
                <a:solidFill>
                  <a:schemeClr val="accent1">
                    <a:lumMod val="50000"/>
                  </a:schemeClr>
                </a:solidFill>
              </a:rPr>
              <a:t>contract awarded 9/8/2017 </a:t>
            </a:r>
            <a:r>
              <a:rPr lang="en-US" dirty="0" smtClean="0"/>
              <a:t>(RFP to RFQ)</a:t>
            </a:r>
          </a:p>
          <a:p>
            <a:pPr marL="231775" indent="0">
              <a:buNone/>
            </a:pPr>
            <a:r>
              <a:rPr lang="en-US" dirty="0" smtClean="0"/>
              <a:t>	– (Neodymium cost)</a:t>
            </a:r>
          </a:p>
          <a:p>
            <a:pPr marL="231775" indent="0">
              <a:buNone/>
            </a:pPr>
            <a:endParaRPr lang="en-US" b="1" dirty="0" smtClean="0">
              <a:solidFill>
                <a:schemeClr val="accent1">
                  <a:lumMod val="50000"/>
                </a:schemeClr>
              </a:solidFill>
            </a:endParaRPr>
          </a:p>
          <a:p>
            <a:pPr marL="461963" indent="-230188"/>
            <a:r>
              <a:rPr lang="en-US" dirty="0" smtClean="0"/>
              <a:t>Production Magnet procurement: </a:t>
            </a:r>
            <a:r>
              <a:rPr lang="en-US" i="1" dirty="0" smtClean="0"/>
              <a:t>RFP to Contractors 7/25/17, </a:t>
            </a:r>
            <a:r>
              <a:rPr lang="en-US" b="1" dirty="0" smtClean="0">
                <a:solidFill>
                  <a:schemeClr val="accent1">
                    <a:lumMod val="50000"/>
                  </a:schemeClr>
                </a:solidFill>
              </a:rPr>
              <a:t>8/25/17</a:t>
            </a:r>
          </a:p>
          <a:p>
            <a:pPr marL="914400" lvl="0" indent="0">
              <a:buClr>
                <a:srgbClr val="000000"/>
              </a:buClr>
              <a:buNone/>
            </a:pPr>
            <a:r>
              <a:rPr lang="en-US" dirty="0">
                <a:solidFill>
                  <a:srgbClr val="000000"/>
                </a:solidFill>
              </a:rPr>
              <a:t>– </a:t>
            </a:r>
            <a:r>
              <a:rPr lang="en-US" dirty="0" smtClean="0"/>
              <a:t>Bids due 9/26/17 (one extension provided)</a:t>
            </a:r>
          </a:p>
          <a:p>
            <a:pPr marL="914400" lvl="0" indent="0">
              <a:buClr>
                <a:srgbClr val="000000"/>
              </a:buClr>
              <a:buNone/>
            </a:pPr>
            <a:r>
              <a:rPr lang="en-US" dirty="0" smtClean="0">
                <a:solidFill>
                  <a:srgbClr val="000000"/>
                </a:solidFill>
              </a:rPr>
              <a:t>– Proposal review and contract preparation &amp; award 10/25/17</a:t>
            </a:r>
            <a:endParaRPr lang="en-US" dirty="0" smtClean="0"/>
          </a:p>
          <a:p>
            <a:pPr marL="914400" lvl="0" indent="0">
              <a:buClr>
                <a:srgbClr val="000000"/>
              </a:buClr>
              <a:buNone/>
            </a:pPr>
            <a:endParaRPr lang="en-US" sz="2400" dirty="0"/>
          </a:p>
          <a:p>
            <a:pPr marL="231775"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14</a:t>
            </a:fld>
            <a:endParaRPr lang="en-US"/>
          </a:p>
        </p:txBody>
      </p:sp>
      <p:pic>
        <p:nvPicPr>
          <p:cNvPr id="6" name="Picture 5"/>
          <p:cNvPicPr>
            <a:picLocks noChangeAspect="1"/>
          </p:cNvPicPr>
          <p:nvPr/>
        </p:nvPicPr>
        <p:blipFill>
          <a:blip r:embed="rId3"/>
          <a:stretch>
            <a:fillRect/>
          </a:stretch>
        </p:blipFill>
        <p:spPr>
          <a:xfrm>
            <a:off x="0" y="3822569"/>
            <a:ext cx="9103451" cy="3048000"/>
          </a:xfrm>
          <a:prstGeom prst="rect">
            <a:avLst/>
          </a:prstGeom>
        </p:spPr>
      </p:pic>
      <p:pic>
        <p:nvPicPr>
          <p:cNvPr id="5" name="Picture 4"/>
          <p:cNvPicPr>
            <a:picLocks noChangeAspect="1"/>
          </p:cNvPicPr>
          <p:nvPr/>
        </p:nvPicPr>
        <p:blipFill>
          <a:blip r:embed="rId4"/>
          <a:stretch>
            <a:fillRect/>
          </a:stretch>
        </p:blipFill>
        <p:spPr>
          <a:xfrm>
            <a:off x="6705600" y="1165791"/>
            <a:ext cx="2355930" cy="1329418"/>
          </a:xfrm>
          <a:prstGeom prst="rect">
            <a:avLst/>
          </a:prstGeom>
        </p:spPr>
      </p:pic>
    </p:spTree>
    <p:extLst>
      <p:ext uri="{BB962C8B-B14F-4D97-AF65-F5344CB8AC3E}">
        <p14:creationId xmlns:p14="http://schemas.microsoft.com/office/powerpoint/2010/main" val="34433828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Schedule</a:t>
            </a:r>
            <a:endParaRPr lang="en-US" dirty="0"/>
          </a:p>
        </p:txBody>
      </p:sp>
      <p:sp>
        <p:nvSpPr>
          <p:cNvPr id="3" name="Content Placeholder 2"/>
          <p:cNvSpPr>
            <a:spLocks noGrp="1"/>
          </p:cNvSpPr>
          <p:nvPr>
            <p:ph idx="1"/>
          </p:nvPr>
        </p:nvSpPr>
        <p:spPr>
          <a:xfrm>
            <a:off x="304800" y="540544"/>
            <a:ext cx="8735167" cy="3273954"/>
          </a:xfrm>
        </p:spPr>
        <p:txBody>
          <a:bodyPr/>
          <a:lstStyle/>
          <a:p>
            <a:pPr marL="0" indent="0">
              <a:buNone/>
            </a:pPr>
            <a:r>
              <a:rPr lang="en-US" dirty="0" smtClean="0"/>
              <a:t>Critical Path</a:t>
            </a:r>
          </a:p>
          <a:p>
            <a:pPr marL="463550" indent="-231775"/>
            <a:r>
              <a:rPr lang="en-US" dirty="0" smtClean="0"/>
              <a:t>Production PMM procurement: </a:t>
            </a:r>
          </a:p>
          <a:p>
            <a:pPr marL="231775" indent="0">
              <a:buNone/>
            </a:pPr>
            <a:r>
              <a:rPr lang="en-US" dirty="0"/>
              <a:t>	</a:t>
            </a:r>
            <a:r>
              <a:rPr lang="en-US" dirty="0" smtClean="0"/>
              <a:t>– first batch delivery (BD blocks) 12/28/17 (16 weeks ARO)</a:t>
            </a:r>
          </a:p>
          <a:p>
            <a:pPr marL="231775" indent="0">
              <a:buNone/>
            </a:pPr>
            <a:r>
              <a:rPr lang="en-US" dirty="0" smtClean="0"/>
              <a:t>	– need first magnet PMM early delivery 12/1/17 (13 </a:t>
            </a:r>
            <a:r>
              <a:rPr lang="en-US" dirty="0" err="1" smtClean="0"/>
              <a:t>wks</a:t>
            </a:r>
            <a:r>
              <a:rPr lang="en-US" dirty="0" smtClean="0"/>
              <a:t>)</a:t>
            </a:r>
          </a:p>
          <a:p>
            <a:pPr marL="231775" indent="0">
              <a:buNone/>
            </a:pPr>
            <a:r>
              <a:rPr lang="en-US" dirty="0" smtClean="0"/>
              <a:t>	– will use for early verification test &amp; BDH</a:t>
            </a:r>
            <a:endParaRPr lang="en-US" i="1" dirty="0" smtClean="0"/>
          </a:p>
          <a:p>
            <a:pPr marL="463550" indent="-231775"/>
            <a:r>
              <a:rPr lang="en-US" dirty="0" smtClean="0"/>
              <a:t>Awaiting PMM Contractors production plan</a:t>
            </a:r>
          </a:p>
          <a:p>
            <a:pPr marL="463550" indent="-231775"/>
            <a:r>
              <a:rPr lang="en-US" dirty="0" smtClean="0"/>
              <a:t>Awaiting Halbach magnet assembly proposals – schedule.</a:t>
            </a:r>
          </a:p>
          <a:p>
            <a:pPr marL="463550" indent="-231775"/>
            <a:endParaRPr lang="en-US" sz="2400" dirty="0" smtClean="0"/>
          </a:p>
        </p:txBody>
      </p:sp>
      <p:pic>
        <p:nvPicPr>
          <p:cNvPr id="4" name="Picture 3"/>
          <p:cNvPicPr>
            <a:picLocks noChangeAspect="1"/>
          </p:cNvPicPr>
          <p:nvPr/>
        </p:nvPicPr>
        <p:blipFill>
          <a:blip r:embed="rId3"/>
          <a:stretch>
            <a:fillRect/>
          </a:stretch>
        </p:blipFill>
        <p:spPr>
          <a:xfrm>
            <a:off x="-14501" y="3505200"/>
            <a:ext cx="9144000" cy="3352800"/>
          </a:xfrm>
          <a:prstGeom prst="rect">
            <a:avLst/>
          </a:prstGeom>
        </p:spPr>
      </p:pic>
    </p:spTree>
    <p:extLst>
      <p:ext uri="{BB962C8B-B14F-4D97-AF65-F5344CB8AC3E}">
        <p14:creationId xmlns:p14="http://schemas.microsoft.com/office/powerpoint/2010/main" val="32039012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781800" cy="471488"/>
          </a:xfrm>
        </p:spPr>
        <p:txBody>
          <a:bodyPr/>
          <a:lstStyle/>
          <a:p>
            <a:r>
              <a:rPr lang="en-US" dirty="0" smtClean="0"/>
              <a:t>Schedule Magnet Production </a:t>
            </a:r>
            <a:r>
              <a:rPr lang="en-US" dirty="0" smtClean="0">
                <a:solidFill>
                  <a:srgbClr val="FF0000"/>
                </a:solidFill>
              </a:rPr>
              <a:t>(SOW Dates)</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16</a:t>
            </a:fld>
            <a:endParaRPr lang="en-US"/>
          </a:p>
        </p:txBody>
      </p:sp>
      <p:sp>
        <p:nvSpPr>
          <p:cNvPr id="7" name="TextBox 6"/>
          <p:cNvSpPr txBox="1"/>
          <p:nvPr/>
        </p:nvSpPr>
        <p:spPr>
          <a:xfrm>
            <a:off x="220133" y="545018"/>
            <a:ext cx="8686800" cy="923330"/>
          </a:xfrm>
          <a:prstGeom prst="rect">
            <a:avLst/>
          </a:prstGeom>
          <a:noFill/>
        </p:spPr>
        <p:txBody>
          <a:bodyPr wrap="square" rtlCol="0">
            <a:spAutoFit/>
          </a:bodyPr>
          <a:lstStyle/>
          <a:p>
            <a:r>
              <a:rPr lang="en-US" sz="1800" dirty="0" smtClean="0"/>
              <a:t>First Contractor produced 1</a:t>
            </a:r>
            <a:r>
              <a:rPr lang="en-US" sz="1800" baseline="30000" dirty="0" smtClean="0"/>
              <a:t>st</a:t>
            </a:r>
            <a:r>
              <a:rPr lang="en-US" sz="1800" dirty="0" smtClean="0"/>
              <a:t> article (2/14/18)</a:t>
            </a:r>
          </a:p>
          <a:p>
            <a:r>
              <a:rPr lang="en-US" sz="1800" dirty="0" smtClean="0"/>
              <a:t>Last Contractor produced magnet (8/29/18)</a:t>
            </a:r>
          </a:p>
          <a:p>
            <a:r>
              <a:rPr lang="en-US" sz="1800" dirty="0"/>
              <a:t>Last magnetic measurement 9/5/18 to 10/4/18 </a:t>
            </a:r>
            <a:r>
              <a:rPr lang="en-US" sz="1800" dirty="0" smtClean="0"/>
              <a:t>(6.8 magnets/week want 8/week)</a:t>
            </a:r>
            <a:endParaRPr lang="en-US" sz="1800" dirty="0"/>
          </a:p>
        </p:txBody>
      </p:sp>
      <p:pic>
        <p:nvPicPr>
          <p:cNvPr id="8" name="Picture 7"/>
          <p:cNvPicPr>
            <a:picLocks noChangeAspect="1"/>
          </p:cNvPicPr>
          <p:nvPr/>
        </p:nvPicPr>
        <p:blipFill>
          <a:blip r:embed="rId2"/>
          <a:stretch>
            <a:fillRect/>
          </a:stretch>
        </p:blipFill>
        <p:spPr>
          <a:xfrm>
            <a:off x="-8467" y="1524000"/>
            <a:ext cx="9144000" cy="5278348"/>
          </a:xfrm>
          <a:prstGeom prst="rect">
            <a:avLst/>
          </a:prstGeom>
        </p:spPr>
      </p:pic>
    </p:spTree>
    <p:extLst>
      <p:ext uri="{BB962C8B-B14F-4D97-AF65-F5344CB8AC3E}">
        <p14:creationId xmlns:p14="http://schemas.microsoft.com/office/powerpoint/2010/main" val="33272626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781800" cy="471488"/>
          </a:xfrm>
        </p:spPr>
        <p:txBody>
          <a:bodyPr/>
          <a:lstStyle/>
          <a:p>
            <a:r>
              <a:rPr lang="en-US" dirty="0" smtClean="0"/>
              <a:t>Schedule 4 Cell Assembly Production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17</a:t>
            </a:fld>
            <a:endParaRPr lang="en-US"/>
          </a:p>
        </p:txBody>
      </p:sp>
      <p:sp>
        <p:nvSpPr>
          <p:cNvPr id="7" name="TextBox 6"/>
          <p:cNvSpPr txBox="1"/>
          <p:nvPr/>
        </p:nvSpPr>
        <p:spPr>
          <a:xfrm>
            <a:off x="228600" y="826978"/>
            <a:ext cx="8001000" cy="646331"/>
          </a:xfrm>
          <a:prstGeom prst="rect">
            <a:avLst/>
          </a:prstGeom>
          <a:noFill/>
        </p:spPr>
        <p:txBody>
          <a:bodyPr wrap="square" rtlCol="0">
            <a:spAutoFit/>
          </a:bodyPr>
          <a:lstStyle/>
          <a:p>
            <a:r>
              <a:rPr lang="en-US" sz="1800" dirty="0" smtClean="0"/>
              <a:t>PMM &gt; Magnet Production &gt; Magnetic measurement are on the critical path</a:t>
            </a:r>
          </a:p>
          <a:p>
            <a:r>
              <a:rPr lang="en-US" sz="1800" dirty="0" smtClean="0"/>
              <a:t>Last Contractor produced (</a:t>
            </a:r>
            <a:r>
              <a:rPr lang="en-US" sz="1800" dirty="0" err="1" smtClean="0"/>
              <a:t>Qty</a:t>
            </a:r>
            <a:r>
              <a:rPr lang="en-US" sz="1800" dirty="0" smtClean="0"/>
              <a:t> 27) magnet batch 8/15/18  (SOW 8/29/18)</a:t>
            </a:r>
          </a:p>
        </p:txBody>
      </p:sp>
      <p:pic>
        <p:nvPicPr>
          <p:cNvPr id="9" name="Picture 8"/>
          <p:cNvPicPr>
            <a:picLocks noChangeAspect="1"/>
          </p:cNvPicPr>
          <p:nvPr/>
        </p:nvPicPr>
        <p:blipFill>
          <a:blip r:embed="rId2"/>
          <a:stretch>
            <a:fillRect/>
          </a:stretch>
        </p:blipFill>
        <p:spPr>
          <a:xfrm>
            <a:off x="0" y="1828800"/>
            <a:ext cx="9144000" cy="4978400"/>
          </a:xfrm>
          <a:prstGeom prst="rect">
            <a:avLst/>
          </a:prstGeom>
        </p:spPr>
      </p:pic>
    </p:spTree>
    <p:extLst>
      <p:ext uri="{BB962C8B-B14F-4D97-AF65-F5344CB8AC3E}">
        <p14:creationId xmlns:p14="http://schemas.microsoft.com/office/powerpoint/2010/main" val="36317505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Critical </a:t>
            </a:r>
            <a:r>
              <a:rPr lang="en-US" dirty="0"/>
              <a:t>Path – Critical </a:t>
            </a:r>
            <a:r>
              <a:rPr lang="en-US" dirty="0" smtClean="0"/>
              <a:t>Items</a:t>
            </a:r>
            <a:endParaRPr lang="en-US" dirty="0"/>
          </a:p>
        </p:txBody>
      </p:sp>
      <p:sp>
        <p:nvSpPr>
          <p:cNvPr id="3" name="Content Placeholder 2"/>
          <p:cNvSpPr>
            <a:spLocks noGrp="1"/>
          </p:cNvSpPr>
          <p:nvPr>
            <p:ph idx="1"/>
          </p:nvPr>
        </p:nvSpPr>
        <p:spPr>
          <a:xfrm>
            <a:off x="0" y="761999"/>
            <a:ext cx="9144000" cy="6096001"/>
          </a:xfrm>
        </p:spPr>
        <p:txBody>
          <a:bodyPr/>
          <a:lstStyle/>
          <a:p>
            <a:pPr marL="463550" indent="-231775"/>
            <a:r>
              <a:rPr lang="en-US" sz="2000" dirty="0" smtClean="0"/>
              <a:t>Production PMM procurement</a:t>
            </a:r>
          </a:p>
          <a:p>
            <a:pPr marL="685800" indent="-228600">
              <a:buSzPct val="76000"/>
              <a:buFont typeface="+mj-lt"/>
              <a:buAutoNum type="arabicPeriod"/>
            </a:pPr>
            <a:r>
              <a:rPr lang="en-US" sz="2000" b="1" dirty="0" smtClean="0">
                <a:solidFill>
                  <a:srgbClr val="FF0000"/>
                </a:solidFill>
              </a:rPr>
              <a:t>Contractor production plan</a:t>
            </a:r>
            <a:endParaRPr lang="en-US" sz="2000" b="1" dirty="0">
              <a:solidFill>
                <a:srgbClr val="FF0000"/>
              </a:solidFill>
            </a:endParaRPr>
          </a:p>
          <a:p>
            <a:pPr marL="685800" indent="-228600">
              <a:buSzPct val="76000"/>
              <a:buFont typeface="+mj-lt"/>
              <a:buAutoNum type="arabicPeriod"/>
            </a:pPr>
            <a:r>
              <a:rPr lang="en-US" sz="2000" dirty="0" smtClean="0"/>
              <a:t>First PMM delivery for BDH magnet and Helmholtz results</a:t>
            </a:r>
          </a:p>
          <a:p>
            <a:pPr marL="685800" indent="-228600">
              <a:buSzPct val="76000"/>
              <a:buFont typeface="+mj-lt"/>
              <a:buAutoNum type="arabicPeriod"/>
            </a:pPr>
            <a:r>
              <a:rPr lang="en-US" sz="2000" dirty="0" smtClean="0"/>
              <a:t>Approve aluminum block final drawings: PMM location</a:t>
            </a:r>
          </a:p>
          <a:p>
            <a:pPr marL="231775" indent="0">
              <a:buNone/>
            </a:pPr>
            <a:endParaRPr lang="en-US" sz="2000" i="1" dirty="0" smtClean="0"/>
          </a:p>
          <a:p>
            <a:pPr marL="463550" indent="-231775"/>
            <a:r>
              <a:rPr lang="en-US" sz="2000" dirty="0" smtClean="0"/>
              <a:t>Production Halbach procurement </a:t>
            </a:r>
          </a:p>
          <a:p>
            <a:pPr marL="688975" indent="-231775">
              <a:buSzPct val="70000"/>
              <a:buFont typeface="+mj-lt"/>
              <a:buAutoNum type="arabicPeriod"/>
            </a:pPr>
            <a:r>
              <a:rPr lang="en-US" sz="2000" dirty="0" smtClean="0"/>
              <a:t>Receive and evaluate proposals: place order</a:t>
            </a:r>
          </a:p>
          <a:p>
            <a:pPr marL="688975" indent="-231775">
              <a:buSzPct val="70000"/>
              <a:buFont typeface="+mj-lt"/>
              <a:buAutoNum type="arabicPeriod"/>
            </a:pPr>
            <a:r>
              <a:rPr lang="en-US" sz="2000" b="1" dirty="0" smtClean="0">
                <a:solidFill>
                  <a:srgbClr val="FF0000"/>
                </a:solidFill>
              </a:rPr>
              <a:t>Contractor production plan</a:t>
            </a:r>
          </a:p>
          <a:p>
            <a:pPr marL="688975" indent="-231775">
              <a:buSzPct val="70000"/>
              <a:buFont typeface="+mj-lt"/>
              <a:buAutoNum type="arabicPeriod"/>
            </a:pPr>
            <a:r>
              <a:rPr lang="en-US" sz="2000" dirty="0" smtClean="0"/>
              <a:t>First article delivery, fast BNL evaluation, </a:t>
            </a:r>
            <a:r>
              <a:rPr lang="en-US" sz="2000" b="1" dirty="0" smtClean="0"/>
              <a:t>no changes in PMM location</a:t>
            </a:r>
          </a:p>
          <a:p>
            <a:pPr marL="688975" indent="-231775">
              <a:buSzPct val="70000"/>
              <a:buFont typeface="+mj-lt"/>
              <a:buAutoNum type="arabicPeriod"/>
            </a:pPr>
            <a:r>
              <a:rPr lang="en-US" sz="2000" dirty="0" smtClean="0"/>
              <a:t>Will PMM production keep up with magnet production?</a:t>
            </a:r>
          </a:p>
          <a:p>
            <a:pPr marL="688975" indent="-231775">
              <a:buSzPct val="70000"/>
              <a:buFont typeface="+mj-lt"/>
              <a:buAutoNum type="arabicPeriod"/>
            </a:pPr>
            <a:r>
              <a:rPr lang="en-US" sz="2000" b="1" dirty="0" smtClean="0">
                <a:solidFill>
                  <a:srgbClr val="FF0000"/>
                </a:solidFill>
              </a:rPr>
              <a:t>Will magnetic measurement and tuning keep up with magnet production?</a:t>
            </a:r>
          </a:p>
          <a:p>
            <a:pPr marL="688975" indent="-231775">
              <a:buSzPct val="70000"/>
              <a:buFont typeface="+mj-lt"/>
              <a:buAutoNum type="arabicPeriod"/>
            </a:pPr>
            <a:endParaRPr lang="en-US" sz="2000" dirty="0" smtClean="0"/>
          </a:p>
          <a:p>
            <a:pPr marL="463550" lvl="0" indent="-231775">
              <a:buClr>
                <a:srgbClr val="000000"/>
              </a:buClr>
            </a:pPr>
            <a:r>
              <a:rPr lang="en-US" sz="2000" dirty="0" smtClean="0">
                <a:solidFill>
                  <a:srgbClr val="000000"/>
                </a:solidFill>
              </a:rPr>
              <a:t>4 Cell Assemblies</a:t>
            </a:r>
            <a:endParaRPr lang="en-US" sz="2000" dirty="0">
              <a:solidFill>
                <a:srgbClr val="000000"/>
              </a:solidFill>
            </a:endParaRPr>
          </a:p>
          <a:p>
            <a:pPr marL="688975" lvl="0" indent="-231775">
              <a:buClr>
                <a:srgbClr val="000000"/>
              </a:buClr>
              <a:buSzPct val="70000"/>
              <a:buFont typeface="+mj-lt"/>
              <a:buAutoNum type="arabicPeriod"/>
            </a:pPr>
            <a:r>
              <a:rPr lang="en-US" sz="2000" b="1" dirty="0" smtClean="0">
                <a:solidFill>
                  <a:schemeClr val="accent1">
                    <a:lumMod val="50000"/>
                  </a:schemeClr>
                </a:solidFill>
              </a:rPr>
              <a:t>Complete and approve lattice</a:t>
            </a:r>
            <a:endParaRPr lang="en-US" sz="2000" b="1" dirty="0">
              <a:solidFill>
                <a:schemeClr val="accent1">
                  <a:lumMod val="50000"/>
                </a:schemeClr>
              </a:solidFill>
            </a:endParaRPr>
          </a:p>
          <a:p>
            <a:pPr marL="688975" lvl="0" indent="-231775">
              <a:buClr>
                <a:srgbClr val="000000"/>
              </a:buClr>
              <a:buSzPct val="70000"/>
              <a:buFont typeface="+mj-lt"/>
              <a:buAutoNum type="arabicPeriod"/>
            </a:pPr>
            <a:r>
              <a:rPr lang="en-US" sz="2000" b="1" dirty="0" smtClean="0">
                <a:solidFill>
                  <a:srgbClr val="FF0000"/>
                </a:solidFill>
              </a:rPr>
              <a:t>Complete component drawings, order plates, brackets, and hardware</a:t>
            </a:r>
          </a:p>
          <a:p>
            <a:pPr marL="688975" lvl="0" indent="-231775">
              <a:buClr>
                <a:srgbClr val="000000"/>
              </a:buClr>
              <a:buSzPct val="70000"/>
              <a:buFont typeface="+mj-lt"/>
              <a:buAutoNum type="arabicPeriod"/>
            </a:pPr>
            <a:r>
              <a:rPr lang="en-US" sz="2000" dirty="0" smtClean="0">
                <a:solidFill>
                  <a:srgbClr val="000000"/>
                </a:solidFill>
              </a:rPr>
              <a:t>Set-up assembly area, assign staff for assembly (complete RHIC shutdown).</a:t>
            </a:r>
            <a:endParaRPr lang="en-US" sz="2000" dirty="0">
              <a:solidFill>
                <a:srgbClr val="000000"/>
              </a:solidFill>
            </a:endParaRPr>
          </a:p>
          <a:p>
            <a:pPr marL="457200" indent="0">
              <a:buSzPct val="70000"/>
              <a:buNone/>
            </a:pPr>
            <a:endParaRPr lang="en-US" sz="2000" dirty="0"/>
          </a:p>
          <a:p>
            <a:pPr marL="231775" indent="0">
              <a:buNone/>
            </a:pPr>
            <a:endParaRPr lang="en-US" sz="2400" i="1" dirty="0" smtClean="0"/>
          </a:p>
          <a:p>
            <a:pPr marL="463550" indent="-231775"/>
            <a:endParaRPr lang="en-US" sz="2400" dirty="0" smtClean="0"/>
          </a:p>
        </p:txBody>
      </p:sp>
    </p:spTree>
    <p:extLst>
      <p:ext uri="{BB962C8B-B14F-4D97-AF65-F5344CB8AC3E}">
        <p14:creationId xmlns:p14="http://schemas.microsoft.com/office/powerpoint/2010/main" val="2941034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a:t>
            </a:r>
            <a:endParaRPr lang="en-US" dirty="0"/>
          </a:p>
        </p:txBody>
      </p:sp>
      <p:sp>
        <p:nvSpPr>
          <p:cNvPr id="3" name="Content Placeholder 2"/>
          <p:cNvSpPr>
            <a:spLocks noGrp="1"/>
          </p:cNvSpPr>
          <p:nvPr>
            <p:ph idx="1"/>
          </p:nvPr>
        </p:nvSpPr>
        <p:spPr>
          <a:xfrm>
            <a:off x="152400" y="540544"/>
            <a:ext cx="8839200" cy="6172200"/>
          </a:xfrm>
        </p:spPr>
        <p:txBody>
          <a:bodyPr/>
          <a:lstStyle/>
          <a:p>
            <a:pPr marL="0" indent="0">
              <a:buNone/>
            </a:pPr>
            <a:r>
              <a:rPr lang="en-US" sz="1600" dirty="0" smtClean="0"/>
              <a:t>This meeting:</a:t>
            </a:r>
          </a:p>
          <a:p>
            <a:r>
              <a:rPr lang="en-US" sz="1600" dirty="0" smtClean="0"/>
              <a:t>Mahler, Trabocchi: complete August 18, 2017 lattice layout &amp; compare with Dave (June OK)</a:t>
            </a:r>
          </a:p>
          <a:p>
            <a:pPr marL="0" indent="0">
              <a:buNone/>
            </a:pPr>
            <a:endParaRPr lang="en-US" sz="1600" dirty="0" smtClean="0"/>
          </a:p>
          <a:p>
            <a:pPr marL="0" indent="0">
              <a:buNone/>
            </a:pPr>
            <a:r>
              <a:rPr lang="en-US" sz="1600" dirty="0" smtClean="0"/>
              <a:t>For PMM procurement:</a:t>
            </a:r>
          </a:p>
          <a:p>
            <a:r>
              <a:rPr lang="en-US" sz="1600" dirty="0" smtClean="0"/>
              <a:t>Verify delivery schedule (Review Contractor Production Plan)</a:t>
            </a:r>
          </a:p>
          <a:p>
            <a:r>
              <a:rPr lang="en-US" sz="1600" dirty="0" smtClean="0"/>
              <a:t>Get early PMM delivery for BDH</a:t>
            </a:r>
          </a:p>
          <a:p>
            <a:pPr marL="0" indent="0">
              <a:buNone/>
            </a:pPr>
            <a:endParaRPr lang="en-US" sz="1600" dirty="0"/>
          </a:p>
          <a:p>
            <a:pPr marL="0" indent="0">
              <a:buNone/>
            </a:pPr>
            <a:r>
              <a:rPr lang="en-US" sz="1600" dirty="0" smtClean="0"/>
              <a:t>For Halbach procurement/production</a:t>
            </a:r>
            <a:endParaRPr lang="en-US" sz="1600" dirty="0"/>
          </a:p>
          <a:p>
            <a:r>
              <a:rPr lang="en-US" sz="1600" dirty="0" smtClean="0"/>
              <a:t>RFP evaluation – place order</a:t>
            </a:r>
          </a:p>
          <a:p>
            <a:r>
              <a:rPr lang="en-US" sz="1600" dirty="0" smtClean="0"/>
              <a:t>Update schedule - </a:t>
            </a:r>
            <a:r>
              <a:rPr lang="en-US" sz="1600" dirty="0"/>
              <a:t>(Review </a:t>
            </a:r>
            <a:r>
              <a:rPr lang="en-US" sz="1600" dirty="0" smtClean="0"/>
              <a:t>Contractor </a:t>
            </a:r>
            <a:r>
              <a:rPr lang="en-US" sz="1600" dirty="0"/>
              <a:t>Production </a:t>
            </a:r>
            <a:r>
              <a:rPr lang="en-US" sz="1600" dirty="0" smtClean="0"/>
              <a:t>Plan)</a:t>
            </a:r>
          </a:p>
          <a:p>
            <a:r>
              <a:rPr lang="en-US" sz="1600" dirty="0" smtClean="0"/>
              <a:t>Design and order tuning rod holder and tuning rods</a:t>
            </a:r>
          </a:p>
          <a:p>
            <a:pPr marL="0" indent="0">
              <a:buNone/>
            </a:pPr>
            <a:endParaRPr lang="en-US" sz="1600" dirty="0" smtClean="0"/>
          </a:p>
          <a:p>
            <a:pPr marL="0" indent="0">
              <a:buNone/>
            </a:pPr>
            <a:r>
              <a:rPr lang="en-US" sz="1600" dirty="0" smtClean="0"/>
              <a:t>Magnet Measurement </a:t>
            </a:r>
          </a:p>
          <a:p>
            <a:pPr marL="228600" indent="-228600"/>
            <a:r>
              <a:rPr lang="en-US" sz="1600" dirty="0" smtClean="0"/>
              <a:t>Define criteria</a:t>
            </a:r>
          </a:p>
          <a:p>
            <a:pPr marL="228600" indent="-228600"/>
            <a:r>
              <a:rPr lang="en-US" sz="1600" dirty="0" smtClean="0"/>
              <a:t>Planning</a:t>
            </a:r>
            <a:r>
              <a:rPr lang="en-US" sz="1600" dirty="0"/>
              <a:t>: timing, measurement equipment, survey </a:t>
            </a:r>
            <a:r>
              <a:rPr lang="en-US" sz="1600" dirty="0" smtClean="0"/>
              <a:t>&gt;&gt; to </a:t>
            </a:r>
            <a:r>
              <a:rPr lang="en-US" sz="1600" dirty="0"/>
              <a:t>define </a:t>
            </a:r>
            <a:r>
              <a:rPr lang="en-US" sz="1600" dirty="0" smtClean="0"/>
              <a:t>staffing and equipment needs</a:t>
            </a:r>
            <a:endParaRPr lang="en-US" sz="1600" dirty="0"/>
          </a:p>
          <a:p>
            <a:pPr marL="228600" indent="-228600"/>
            <a:r>
              <a:rPr lang="en-US" sz="1600" dirty="0" smtClean="0"/>
              <a:t>Goal 2 </a:t>
            </a:r>
            <a:r>
              <a:rPr lang="en-US" sz="1600" dirty="0"/>
              <a:t>magnets/day: measured, tuned, accepted</a:t>
            </a:r>
          </a:p>
          <a:p>
            <a:endParaRPr lang="en-US" sz="1600" dirty="0"/>
          </a:p>
          <a:p>
            <a:pPr marL="0" indent="0">
              <a:buNone/>
            </a:pPr>
            <a:r>
              <a:rPr lang="en-US" sz="1600" dirty="0" smtClean="0"/>
              <a:t>For 4 cell assemblies</a:t>
            </a:r>
          </a:p>
          <a:p>
            <a:r>
              <a:rPr lang="en-US" sz="1600" dirty="0" smtClean="0"/>
              <a:t>Check </a:t>
            </a:r>
            <a:r>
              <a:rPr lang="en-US" sz="1600" dirty="0"/>
              <a:t>vacuum chamber interface (GFA1 chamber ok!!) for all </a:t>
            </a:r>
            <a:r>
              <a:rPr lang="en-US" sz="1600" dirty="0" smtClean="0"/>
              <a:t>assemblies, finish assembly drawings</a:t>
            </a:r>
            <a:endParaRPr lang="en-US" sz="1600" dirty="0"/>
          </a:p>
          <a:p>
            <a:r>
              <a:rPr lang="en-US" sz="1600" dirty="0" smtClean="0"/>
              <a:t>Planning: task list for assembly </a:t>
            </a:r>
            <a:r>
              <a:rPr lang="en-US" sz="1600" dirty="0"/>
              <a:t>&gt;&gt; to define staffing and equipment </a:t>
            </a:r>
            <a:r>
              <a:rPr lang="en-US" sz="1600" dirty="0" smtClean="0"/>
              <a:t>needs</a:t>
            </a:r>
          </a:p>
          <a:p>
            <a:r>
              <a:rPr lang="en-US" sz="1600" dirty="0" smtClean="0"/>
              <a:t>Location: building 905 next to magnetic measurement area</a:t>
            </a:r>
            <a:endParaRPr lang="en-US" sz="1800" dirty="0" smtClean="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19</a:t>
            </a:fld>
            <a:endParaRPr lang="en-US" dirty="0"/>
          </a:p>
        </p:txBody>
      </p:sp>
    </p:spTree>
    <p:extLst>
      <p:ext uri="{BB962C8B-B14F-4D97-AF65-F5344CB8AC3E}">
        <p14:creationId xmlns:p14="http://schemas.microsoft.com/office/powerpoint/2010/main" val="18721979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WBS 1.05 FFAG Magnets &amp; Girders</a:t>
            </a:r>
            <a:endParaRPr lang="en-US" dirty="0"/>
          </a:p>
        </p:txBody>
      </p:sp>
      <p:sp>
        <p:nvSpPr>
          <p:cNvPr id="3" name="Content Placeholder 2"/>
          <p:cNvSpPr>
            <a:spLocks noGrp="1"/>
          </p:cNvSpPr>
          <p:nvPr>
            <p:ph idx="1"/>
          </p:nvPr>
        </p:nvSpPr>
        <p:spPr>
          <a:xfrm>
            <a:off x="304800" y="990600"/>
            <a:ext cx="8610600" cy="4953000"/>
          </a:xfrm>
        </p:spPr>
        <p:txBody>
          <a:bodyPr/>
          <a:lstStyle/>
          <a:p>
            <a:pPr marL="0" indent="0">
              <a:spcBef>
                <a:spcPts val="1200"/>
              </a:spcBef>
              <a:buNone/>
            </a:pPr>
            <a:r>
              <a:rPr lang="en-US" sz="1800" b="1" dirty="0" smtClean="0"/>
              <a:t>WBS Element Description</a:t>
            </a:r>
          </a:p>
          <a:p>
            <a:pPr>
              <a:spcBef>
                <a:spcPts val="1200"/>
              </a:spcBef>
            </a:pPr>
            <a:r>
              <a:rPr lang="en-US" sz="1800" dirty="0" smtClean="0"/>
              <a:t>Responsible </a:t>
            </a:r>
            <a:r>
              <a:rPr lang="en-US" sz="1800" dirty="0"/>
              <a:t>for ensuring that the Halbach magnets and girder assemblies satisfy the CBETA </a:t>
            </a:r>
            <a:r>
              <a:rPr lang="en-US" sz="1800" dirty="0" smtClean="0"/>
              <a:t>project goals</a:t>
            </a:r>
            <a:r>
              <a:rPr lang="en-US" sz="1800" dirty="0"/>
              <a:t>. </a:t>
            </a:r>
            <a:endParaRPr lang="en-US" sz="1800" dirty="0" smtClean="0"/>
          </a:p>
          <a:p>
            <a:pPr>
              <a:spcBef>
                <a:spcPts val="1200"/>
              </a:spcBef>
            </a:pPr>
            <a:r>
              <a:rPr lang="en-US" sz="1800" b="1" dirty="0" smtClean="0">
                <a:solidFill>
                  <a:schemeClr val="accent1">
                    <a:lumMod val="50000"/>
                  </a:schemeClr>
                </a:solidFill>
              </a:rPr>
              <a:t>Define </a:t>
            </a:r>
            <a:r>
              <a:rPr lang="en-US" sz="1800" b="1" dirty="0">
                <a:solidFill>
                  <a:schemeClr val="accent1">
                    <a:lumMod val="50000"/>
                  </a:schemeClr>
                </a:solidFill>
              </a:rPr>
              <a:t>and design Halbach magnets with corrector magnets that meet the accelerator </a:t>
            </a:r>
            <a:r>
              <a:rPr lang="en-US" sz="1800" b="1" dirty="0" smtClean="0">
                <a:solidFill>
                  <a:schemeClr val="accent1">
                    <a:lumMod val="50000"/>
                  </a:schemeClr>
                </a:solidFill>
              </a:rPr>
              <a:t>physics optics </a:t>
            </a:r>
            <a:r>
              <a:rPr lang="en-US" sz="1800" b="1" dirty="0">
                <a:solidFill>
                  <a:schemeClr val="accent1">
                    <a:lumMod val="50000"/>
                  </a:schemeClr>
                </a:solidFill>
              </a:rPr>
              <a:t>specifications. </a:t>
            </a:r>
            <a:endParaRPr lang="en-US" sz="1800" b="1" dirty="0" smtClean="0">
              <a:solidFill>
                <a:schemeClr val="accent1">
                  <a:lumMod val="50000"/>
                </a:schemeClr>
              </a:solidFill>
            </a:endParaRPr>
          </a:p>
          <a:p>
            <a:pPr>
              <a:spcBef>
                <a:spcPts val="1200"/>
              </a:spcBef>
            </a:pPr>
            <a:r>
              <a:rPr lang="en-US" sz="1800" b="1" dirty="0" smtClean="0"/>
              <a:t>Design </a:t>
            </a:r>
            <a:r>
              <a:rPr lang="en-US" sz="1800" b="1" dirty="0"/>
              <a:t>a girder assembly to support the magnets, vacuum chamber, and </a:t>
            </a:r>
            <a:r>
              <a:rPr lang="en-US" sz="1800" b="1" dirty="0" smtClean="0"/>
              <a:t>other supporting </a:t>
            </a:r>
            <a:r>
              <a:rPr lang="en-US" sz="1800" b="1" dirty="0"/>
              <a:t>components. </a:t>
            </a:r>
            <a:endParaRPr lang="en-US" sz="1800" b="1" dirty="0" smtClean="0"/>
          </a:p>
          <a:p>
            <a:pPr>
              <a:spcBef>
                <a:spcPts val="1200"/>
              </a:spcBef>
            </a:pPr>
            <a:r>
              <a:rPr lang="en-US" sz="1800" b="1" dirty="0" smtClean="0">
                <a:solidFill>
                  <a:schemeClr val="accent1">
                    <a:lumMod val="50000"/>
                  </a:schemeClr>
                </a:solidFill>
              </a:rPr>
              <a:t>Build </a:t>
            </a:r>
            <a:r>
              <a:rPr lang="en-US" sz="1800" b="1" dirty="0">
                <a:solidFill>
                  <a:schemeClr val="accent1">
                    <a:lumMod val="50000"/>
                  </a:schemeClr>
                </a:solidFill>
              </a:rPr>
              <a:t>and test pre-production magnet assemblies and a girder assembly </a:t>
            </a:r>
            <a:r>
              <a:rPr lang="en-US" sz="1800" b="1" dirty="0" smtClean="0">
                <a:solidFill>
                  <a:schemeClr val="accent1">
                    <a:lumMod val="50000"/>
                  </a:schemeClr>
                </a:solidFill>
              </a:rPr>
              <a:t>to confirm </a:t>
            </a:r>
            <a:r>
              <a:rPr lang="en-US" sz="1800" b="1" dirty="0">
                <a:solidFill>
                  <a:schemeClr val="accent1">
                    <a:lumMod val="50000"/>
                  </a:schemeClr>
                </a:solidFill>
              </a:rPr>
              <a:t>field strength and quality. </a:t>
            </a:r>
            <a:endParaRPr lang="en-US" sz="1800" b="1" dirty="0" smtClean="0">
              <a:solidFill>
                <a:schemeClr val="accent1">
                  <a:lumMod val="50000"/>
                </a:schemeClr>
              </a:solidFill>
            </a:endParaRPr>
          </a:p>
          <a:p>
            <a:pPr>
              <a:spcBef>
                <a:spcPts val="1200"/>
              </a:spcBef>
            </a:pPr>
            <a:r>
              <a:rPr lang="en-US" sz="1800" b="1" dirty="0" smtClean="0">
                <a:solidFill>
                  <a:schemeClr val="accent1">
                    <a:lumMod val="50000"/>
                  </a:schemeClr>
                </a:solidFill>
              </a:rPr>
              <a:t>After </a:t>
            </a:r>
            <a:r>
              <a:rPr lang="en-US" sz="1800" b="1" dirty="0">
                <a:solidFill>
                  <a:schemeClr val="accent1">
                    <a:lumMod val="50000"/>
                  </a:schemeClr>
                </a:solidFill>
              </a:rPr>
              <a:t>approval of pre-production magnets, </a:t>
            </a:r>
            <a:r>
              <a:rPr lang="en-US" sz="1800" dirty="0"/>
              <a:t>responsible for </a:t>
            </a:r>
            <a:r>
              <a:rPr lang="en-US" sz="1800" dirty="0" smtClean="0"/>
              <a:t>building and </a:t>
            </a:r>
            <a:r>
              <a:rPr lang="en-US" sz="1800" dirty="0"/>
              <a:t>testing production magnet assemblies, support girders, and installing them on the girder with </a:t>
            </a:r>
            <a:r>
              <a:rPr lang="en-US" sz="1800" dirty="0" smtClean="0"/>
              <a:t>the vacuum </a:t>
            </a:r>
            <a:r>
              <a:rPr lang="en-US" sz="1800" dirty="0"/>
              <a:t>chamber (Supplied by Vacuum WBS 1.10). </a:t>
            </a:r>
            <a:endParaRPr lang="en-US" sz="1800" dirty="0" smtClean="0"/>
          </a:p>
          <a:p>
            <a:pPr>
              <a:spcBef>
                <a:spcPts val="1200"/>
              </a:spcBef>
            </a:pPr>
            <a:r>
              <a:rPr lang="en-US" sz="1800" dirty="0" smtClean="0"/>
              <a:t>The </a:t>
            </a:r>
            <a:r>
              <a:rPr lang="en-US" sz="1800" dirty="0"/>
              <a:t>girders will be shipped to Cornell as the </a:t>
            </a:r>
            <a:r>
              <a:rPr lang="en-US" sz="1800" dirty="0" smtClean="0"/>
              <a:t>final deliverable </a:t>
            </a:r>
            <a:r>
              <a:rPr lang="en-US" sz="1800" dirty="0"/>
              <a:t>under this WBS. </a:t>
            </a:r>
            <a:endParaRPr lang="en-US" sz="1800" dirty="0" smtClean="0"/>
          </a:p>
          <a:p>
            <a:pPr>
              <a:spcBef>
                <a:spcPts val="1200"/>
              </a:spcBef>
            </a:pPr>
            <a:r>
              <a:rPr lang="en-US" sz="1800" dirty="0" smtClean="0"/>
              <a:t>Final </a:t>
            </a:r>
            <a:r>
              <a:rPr lang="en-US" sz="1800" dirty="0"/>
              <a:t>installation is done through System Integration WBS 1.11.</a:t>
            </a:r>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2</a:t>
            </a:fld>
            <a:endParaRPr lang="en-US"/>
          </a:p>
        </p:txBody>
      </p:sp>
    </p:spTree>
    <p:extLst>
      <p:ext uri="{BB962C8B-B14F-4D97-AF65-F5344CB8AC3E}">
        <p14:creationId xmlns:p14="http://schemas.microsoft.com/office/powerpoint/2010/main" val="24968951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20</a:t>
            </a:fld>
            <a:endParaRPr lang="en-US"/>
          </a:p>
        </p:txBody>
      </p:sp>
      <p:pic>
        <p:nvPicPr>
          <p:cNvPr id="5" name="Picture 4"/>
          <p:cNvPicPr>
            <a:picLocks noChangeAspect="1"/>
          </p:cNvPicPr>
          <p:nvPr/>
        </p:nvPicPr>
        <p:blipFill>
          <a:blip r:embed="rId2"/>
          <a:stretch>
            <a:fillRect/>
          </a:stretch>
        </p:blipFill>
        <p:spPr>
          <a:xfrm>
            <a:off x="0" y="506593"/>
            <a:ext cx="9144000" cy="5844814"/>
          </a:xfrm>
          <a:prstGeom prst="rect">
            <a:avLst/>
          </a:prstGeom>
        </p:spPr>
      </p:pic>
      <p:sp>
        <p:nvSpPr>
          <p:cNvPr id="6" name="TextBox 5"/>
          <p:cNvSpPr txBox="1"/>
          <p:nvPr/>
        </p:nvSpPr>
        <p:spPr>
          <a:xfrm>
            <a:off x="6705600" y="1066800"/>
            <a:ext cx="1980029" cy="369332"/>
          </a:xfrm>
          <a:prstGeom prst="rect">
            <a:avLst/>
          </a:prstGeom>
          <a:noFill/>
        </p:spPr>
        <p:txBody>
          <a:bodyPr wrap="none" rtlCol="0">
            <a:spAutoFit/>
          </a:bodyPr>
          <a:lstStyle/>
          <a:p>
            <a:r>
              <a:rPr lang="en-US" sz="1800" dirty="0" smtClean="0"/>
              <a:t>Lattice Centerline</a:t>
            </a:r>
            <a:endParaRPr lang="en-US" sz="1800" dirty="0"/>
          </a:p>
        </p:txBody>
      </p:sp>
      <p:sp>
        <p:nvSpPr>
          <p:cNvPr id="7" name="TextBox 6"/>
          <p:cNvSpPr txBox="1"/>
          <p:nvPr/>
        </p:nvSpPr>
        <p:spPr>
          <a:xfrm>
            <a:off x="2459423" y="5940189"/>
            <a:ext cx="3180807" cy="369332"/>
          </a:xfrm>
          <a:prstGeom prst="rect">
            <a:avLst/>
          </a:prstGeom>
          <a:noFill/>
          <a:ln w="15875">
            <a:solidFill>
              <a:srgbClr val="FF0000"/>
            </a:solidFill>
          </a:ln>
        </p:spPr>
        <p:txBody>
          <a:bodyPr wrap="none" rtlCol="0">
            <a:spAutoFit/>
          </a:bodyPr>
          <a:lstStyle/>
          <a:p>
            <a:r>
              <a:rPr lang="en-US" sz="1800" dirty="0" smtClean="0"/>
              <a:t>3</a:t>
            </a:r>
            <a:r>
              <a:rPr lang="en-US" sz="1800" baseline="30000" dirty="0" smtClean="0"/>
              <a:t>rd</a:t>
            </a:r>
            <a:r>
              <a:rPr lang="en-US" sz="1800" dirty="0" smtClean="0"/>
              <a:t> Align All Halbach magnets</a:t>
            </a:r>
            <a:endParaRPr lang="en-US" sz="1800" dirty="0"/>
          </a:p>
        </p:txBody>
      </p:sp>
      <p:sp>
        <p:nvSpPr>
          <p:cNvPr id="8" name="TextBox 7"/>
          <p:cNvSpPr txBox="1"/>
          <p:nvPr/>
        </p:nvSpPr>
        <p:spPr>
          <a:xfrm>
            <a:off x="4419600" y="3059668"/>
            <a:ext cx="2629887" cy="369332"/>
          </a:xfrm>
          <a:prstGeom prst="rect">
            <a:avLst/>
          </a:prstGeom>
          <a:noFill/>
          <a:ln w="15875">
            <a:solidFill>
              <a:srgbClr val="FF0000"/>
            </a:solidFill>
          </a:ln>
        </p:spPr>
        <p:txBody>
          <a:bodyPr wrap="none" rtlCol="0">
            <a:spAutoFit/>
          </a:bodyPr>
          <a:lstStyle/>
          <a:p>
            <a:r>
              <a:rPr lang="en-US" sz="1800" dirty="0" smtClean="0"/>
              <a:t>2</a:t>
            </a:r>
            <a:r>
              <a:rPr lang="en-US" sz="1800" baseline="30000" dirty="0" smtClean="0"/>
              <a:t>nd</a:t>
            </a:r>
            <a:r>
              <a:rPr lang="en-US" sz="1800" dirty="0" smtClean="0"/>
              <a:t> Locate inner BPM’s</a:t>
            </a:r>
            <a:endParaRPr lang="en-US" sz="1800" dirty="0"/>
          </a:p>
        </p:txBody>
      </p:sp>
      <p:sp>
        <p:nvSpPr>
          <p:cNvPr id="9" name="TextBox 8"/>
          <p:cNvSpPr txBox="1"/>
          <p:nvPr/>
        </p:nvSpPr>
        <p:spPr>
          <a:xfrm>
            <a:off x="1600200" y="2992384"/>
            <a:ext cx="2314160" cy="369332"/>
          </a:xfrm>
          <a:prstGeom prst="rect">
            <a:avLst/>
          </a:prstGeom>
          <a:noFill/>
          <a:ln w="15875">
            <a:solidFill>
              <a:srgbClr val="FF0000"/>
            </a:solidFill>
          </a:ln>
        </p:spPr>
        <p:txBody>
          <a:bodyPr wrap="none" rtlCol="0">
            <a:spAutoFit/>
          </a:bodyPr>
          <a:lstStyle/>
          <a:p>
            <a:r>
              <a:rPr lang="en-US" sz="1800" dirty="0" smtClean="0"/>
              <a:t>1</a:t>
            </a:r>
            <a:r>
              <a:rPr lang="en-US" sz="1800" baseline="30000" dirty="0" smtClean="0"/>
              <a:t>st</a:t>
            </a:r>
            <a:r>
              <a:rPr lang="en-US" sz="1800" dirty="0" smtClean="0"/>
              <a:t> Align outer BPM’s</a:t>
            </a:r>
            <a:endParaRPr lang="en-US" sz="1800" dirty="0"/>
          </a:p>
        </p:txBody>
      </p:sp>
      <p:cxnSp>
        <p:nvCxnSpPr>
          <p:cNvPr id="11" name="Straight Arrow Connector 10"/>
          <p:cNvCxnSpPr/>
          <p:nvPr/>
        </p:nvCxnSpPr>
        <p:spPr>
          <a:xfrm>
            <a:off x="2909680" y="2590800"/>
            <a:ext cx="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0"/>
          </p:cNvCxnSpPr>
          <p:nvPr/>
        </p:nvCxnSpPr>
        <p:spPr>
          <a:xfrm flipV="1">
            <a:off x="2757280" y="1905000"/>
            <a:ext cx="443120" cy="10873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757280" y="2566777"/>
            <a:ext cx="5015120" cy="4256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8" idx="0"/>
          </p:cNvCxnSpPr>
          <p:nvPr/>
        </p:nvCxnSpPr>
        <p:spPr>
          <a:xfrm flipH="1" flipV="1">
            <a:off x="4740056" y="2008008"/>
            <a:ext cx="994488" cy="10516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5727335" y="2362200"/>
            <a:ext cx="597265" cy="6974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 idx="0"/>
          </p:cNvCxnSpPr>
          <p:nvPr/>
        </p:nvCxnSpPr>
        <p:spPr>
          <a:xfrm flipV="1">
            <a:off x="4049827" y="4800600"/>
            <a:ext cx="1051823" cy="11395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p:cNvCxnSpPr>
          <p:nvPr/>
        </p:nvCxnSpPr>
        <p:spPr>
          <a:xfrm flipH="1" flipV="1">
            <a:off x="2757280" y="5715001"/>
            <a:ext cx="1292547" cy="225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7" idx="0"/>
          </p:cNvCxnSpPr>
          <p:nvPr/>
        </p:nvCxnSpPr>
        <p:spPr>
          <a:xfrm flipH="1" flipV="1">
            <a:off x="3338720" y="5450709"/>
            <a:ext cx="711107" cy="4894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7" idx="0"/>
          </p:cNvCxnSpPr>
          <p:nvPr/>
        </p:nvCxnSpPr>
        <p:spPr>
          <a:xfrm flipV="1">
            <a:off x="4049827" y="5181600"/>
            <a:ext cx="137852" cy="7585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728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21</a:t>
            </a:fld>
            <a:endParaRPr lang="en-US"/>
          </a:p>
        </p:txBody>
      </p:sp>
    </p:spTree>
    <p:extLst>
      <p:ext uri="{BB962C8B-B14F-4D97-AF65-F5344CB8AC3E}">
        <p14:creationId xmlns:p14="http://schemas.microsoft.com/office/powerpoint/2010/main" val="32398962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6457"/>
            <a:ext cx="9093140" cy="453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V="1">
            <a:off x="8236323" y="3056404"/>
            <a:ext cx="313765" cy="179294"/>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718449">
            <a:off x="8229743" y="2713923"/>
            <a:ext cx="395780" cy="273280"/>
          </a:xfrm>
          <a:prstGeom prst="rect">
            <a:avLst/>
          </a:prstGeom>
          <a:solidFill>
            <a:srgbClr val="00B050"/>
          </a:solidFill>
        </p:spPr>
        <p:txBody>
          <a:bodyPr wrap="square" rtlCol="0">
            <a:spAutoFit/>
          </a:bodyPr>
          <a:lstStyle/>
          <a:p>
            <a:pPr algn="ctr"/>
            <a:r>
              <a:rPr lang="en-US" sz="588" b="1" dirty="0">
                <a:solidFill>
                  <a:schemeClr val="bg1"/>
                </a:solidFill>
              </a:rPr>
              <a:t>FA-GD01</a:t>
            </a:r>
          </a:p>
        </p:txBody>
      </p:sp>
      <p:cxnSp>
        <p:nvCxnSpPr>
          <p:cNvPr id="8" name="Straight Connector 7"/>
          <p:cNvCxnSpPr/>
          <p:nvPr/>
        </p:nvCxnSpPr>
        <p:spPr>
          <a:xfrm flipV="1">
            <a:off x="8334375" y="3515846"/>
            <a:ext cx="366993" cy="78441"/>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3941116">
            <a:off x="8466056" y="3101074"/>
            <a:ext cx="395780" cy="273280"/>
          </a:xfrm>
          <a:prstGeom prst="rect">
            <a:avLst/>
          </a:prstGeom>
          <a:solidFill>
            <a:srgbClr val="00B050"/>
          </a:solidFill>
        </p:spPr>
        <p:txBody>
          <a:bodyPr wrap="square" rtlCol="0">
            <a:spAutoFit/>
          </a:bodyPr>
          <a:lstStyle/>
          <a:p>
            <a:pPr algn="ctr"/>
            <a:r>
              <a:rPr lang="en-US" sz="588" b="1" dirty="0">
                <a:solidFill>
                  <a:schemeClr val="bg1"/>
                </a:solidFill>
              </a:rPr>
              <a:t>FA-GD02</a:t>
            </a:r>
          </a:p>
        </p:txBody>
      </p:sp>
      <p:cxnSp>
        <p:nvCxnSpPr>
          <p:cNvPr id="12" name="Straight Connector 11"/>
          <p:cNvCxnSpPr/>
          <p:nvPr/>
        </p:nvCxnSpPr>
        <p:spPr>
          <a:xfrm>
            <a:off x="8334375" y="3955677"/>
            <a:ext cx="386879" cy="56029"/>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41897" y="3646971"/>
            <a:ext cx="395780" cy="273280"/>
          </a:xfrm>
          <a:prstGeom prst="rect">
            <a:avLst/>
          </a:prstGeom>
          <a:solidFill>
            <a:srgbClr val="00B050"/>
          </a:solidFill>
        </p:spPr>
        <p:txBody>
          <a:bodyPr wrap="square" rtlCol="0">
            <a:spAutoFit/>
          </a:bodyPr>
          <a:lstStyle/>
          <a:p>
            <a:pPr algn="ctr"/>
            <a:r>
              <a:rPr lang="en-US" sz="588" b="1" dirty="0">
                <a:solidFill>
                  <a:schemeClr val="bg1"/>
                </a:solidFill>
              </a:rPr>
              <a:t>FA-GD03</a:t>
            </a:r>
          </a:p>
        </p:txBody>
      </p:sp>
      <p:sp>
        <p:nvSpPr>
          <p:cNvPr id="15" name="TextBox 14"/>
          <p:cNvSpPr txBox="1"/>
          <p:nvPr/>
        </p:nvSpPr>
        <p:spPr>
          <a:xfrm rot="17366264">
            <a:off x="8471295" y="4127208"/>
            <a:ext cx="395780" cy="273280"/>
          </a:xfrm>
          <a:prstGeom prst="rect">
            <a:avLst/>
          </a:prstGeom>
          <a:solidFill>
            <a:srgbClr val="00B050"/>
          </a:solidFill>
        </p:spPr>
        <p:txBody>
          <a:bodyPr wrap="square" rtlCol="0">
            <a:spAutoFit/>
          </a:bodyPr>
          <a:lstStyle/>
          <a:p>
            <a:pPr algn="ctr"/>
            <a:r>
              <a:rPr lang="en-US" sz="588" b="1" dirty="0">
                <a:solidFill>
                  <a:schemeClr val="bg1"/>
                </a:solidFill>
              </a:rPr>
              <a:t>FA-GD04</a:t>
            </a:r>
          </a:p>
        </p:txBody>
      </p:sp>
      <p:cxnSp>
        <p:nvCxnSpPr>
          <p:cNvPr id="16" name="Straight Connector 15"/>
          <p:cNvCxnSpPr/>
          <p:nvPr/>
        </p:nvCxnSpPr>
        <p:spPr>
          <a:xfrm>
            <a:off x="7997815" y="4605618"/>
            <a:ext cx="258119" cy="277346"/>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8593314">
            <a:off x="8226768" y="4564934"/>
            <a:ext cx="395780" cy="273280"/>
          </a:xfrm>
          <a:prstGeom prst="rect">
            <a:avLst/>
          </a:prstGeom>
          <a:solidFill>
            <a:srgbClr val="FFC000"/>
          </a:solidFill>
        </p:spPr>
        <p:txBody>
          <a:bodyPr wrap="square" rtlCol="0">
            <a:spAutoFit/>
          </a:bodyPr>
          <a:lstStyle/>
          <a:p>
            <a:pPr algn="ctr"/>
            <a:r>
              <a:rPr lang="en-US" sz="588" b="1" dirty="0"/>
              <a:t>TA-GD01</a:t>
            </a:r>
          </a:p>
        </p:txBody>
      </p:sp>
      <p:cxnSp>
        <p:nvCxnSpPr>
          <p:cNvPr id="19" name="Straight Connector 18"/>
          <p:cNvCxnSpPr/>
          <p:nvPr/>
        </p:nvCxnSpPr>
        <p:spPr>
          <a:xfrm>
            <a:off x="7673229" y="4796118"/>
            <a:ext cx="176492" cy="364191"/>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9473748">
            <a:off x="7866853" y="4904650"/>
            <a:ext cx="395780" cy="273280"/>
          </a:xfrm>
          <a:prstGeom prst="rect">
            <a:avLst/>
          </a:prstGeom>
          <a:solidFill>
            <a:srgbClr val="FFC000"/>
          </a:solidFill>
        </p:spPr>
        <p:txBody>
          <a:bodyPr wrap="square" rtlCol="0">
            <a:spAutoFit/>
          </a:bodyPr>
          <a:lstStyle/>
          <a:p>
            <a:pPr algn="ctr"/>
            <a:r>
              <a:rPr lang="en-US" sz="588" b="1" dirty="0"/>
              <a:t>TA-GD02</a:t>
            </a:r>
          </a:p>
        </p:txBody>
      </p:sp>
      <p:cxnSp>
        <p:nvCxnSpPr>
          <p:cNvPr id="24" name="Straight Connector 23"/>
          <p:cNvCxnSpPr/>
          <p:nvPr/>
        </p:nvCxnSpPr>
        <p:spPr>
          <a:xfrm>
            <a:off x="7295030" y="4885765"/>
            <a:ext cx="72838" cy="414618"/>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20476989">
            <a:off x="7472460" y="5175892"/>
            <a:ext cx="395780" cy="273280"/>
          </a:xfrm>
          <a:prstGeom prst="rect">
            <a:avLst/>
          </a:prstGeom>
          <a:solidFill>
            <a:srgbClr val="FFC000"/>
          </a:solidFill>
        </p:spPr>
        <p:txBody>
          <a:bodyPr wrap="square" rtlCol="0">
            <a:spAutoFit/>
          </a:bodyPr>
          <a:lstStyle/>
          <a:p>
            <a:pPr algn="ctr"/>
            <a:r>
              <a:rPr lang="en-US" sz="588" b="1" dirty="0"/>
              <a:t>TA-GD03</a:t>
            </a:r>
          </a:p>
        </p:txBody>
      </p:sp>
      <p:cxnSp>
        <p:nvCxnSpPr>
          <p:cNvPr id="28" name="Straight Connector 27"/>
          <p:cNvCxnSpPr/>
          <p:nvPr/>
        </p:nvCxnSpPr>
        <p:spPr>
          <a:xfrm>
            <a:off x="6886015" y="4951648"/>
            <a:ext cx="28015" cy="415969"/>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21155130">
            <a:off x="6982033" y="5285323"/>
            <a:ext cx="395780" cy="273280"/>
          </a:xfrm>
          <a:prstGeom prst="rect">
            <a:avLst/>
          </a:prstGeom>
          <a:solidFill>
            <a:srgbClr val="FFC000"/>
          </a:solidFill>
        </p:spPr>
        <p:txBody>
          <a:bodyPr wrap="square" rtlCol="0">
            <a:spAutoFit/>
          </a:bodyPr>
          <a:lstStyle/>
          <a:p>
            <a:pPr algn="ctr"/>
            <a:r>
              <a:rPr lang="en-US" sz="588" b="1" dirty="0"/>
              <a:t>TA-GD04</a:t>
            </a:r>
          </a:p>
        </p:txBody>
      </p:sp>
      <p:cxnSp>
        <p:nvCxnSpPr>
          <p:cNvPr id="31" name="Straight Connector 30"/>
          <p:cNvCxnSpPr/>
          <p:nvPr/>
        </p:nvCxnSpPr>
        <p:spPr>
          <a:xfrm>
            <a:off x="6462992" y="4915229"/>
            <a:ext cx="14008" cy="421573"/>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99065" y="5329955"/>
            <a:ext cx="395780" cy="273280"/>
          </a:xfrm>
          <a:prstGeom prst="rect">
            <a:avLst/>
          </a:prstGeom>
          <a:solidFill>
            <a:srgbClr val="FFC000"/>
          </a:solidFill>
        </p:spPr>
        <p:txBody>
          <a:bodyPr wrap="square" rtlCol="0">
            <a:spAutoFit/>
          </a:bodyPr>
          <a:lstStyle/>
          <a:p>
            <a:pPr algn="ctr"/>
            <a:r>
              <a:rPr lang="en-US" sz="588" b="1" dirty="0"/>
              <a:t>TA-GD05</a:t>
            </a:r>
          </a:p>
        </p:txBody>
      </p:sp>
      <p:sp>
        <p:nvSpPr>
          <p:cNvPr id="34" name="TextBox 33"/>
          <p:cNvSpPr txBox="1"/>
          <p:nvPr/>
        </p:nvSpPr>
        <p:spPr>
          <a:xfrm>
            <a:off x="6065797" y="5335434"/>
            <a:ext cx="395780" cy="273280"/>
          </a:xfrm>
          <a:prstGeom prst="rect">
            <a:avLst/>
          </a:prstGeom>
          <a:solidFill>
            <a:srgbClr val="FFC000"/>
          </a:solidFill>
        </p:spPr>
        <p:txBody>
          <a:bodyPr wrap="square" rtlCol="0">
            <a:spAutoFit/>
          </a:bodyPr>
          <a:lstStyle/>
          <a:p>
            <a:pPr algn="ctr"/>
            <a:r>
              <a:rPr lang="en-US" sz="588" b="1" dirty="0"/>
              <a:t>TA-GD06</a:t>
            </a:r>
          </a:p>
        </p:txBody>
      </p:sp>
      <p:cxnSp>
        <p:nvCxnSpPr>
          <p:cNvPr id="35" name="Straight Connector 34"/>
          <p:cNvCxnSpPr/>
          <p:nvPr/>
        </p:nvCxnSpPr>
        <p:spPr>
          <a:xfrm>
            <a:off x="5602711" y="4886760"/>
            <a:ext cx="0" cy="421573"/>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21054" y="5335434"/>
            <a:ext cx="395780" cy="273280"/>
          </a:xfrm>
          <a:prstGeom prst="rect">
            <a:avLst/>
          </a:prstGeom>
          <a:solidFill>
            <a:srgbClr val="00B0F0"/>
          </a:solidFill>
        </p:spPr>
        <p:txBody>
          <a:bodyPr wrap="square" rtlCol="0">
            <a:spAutoFit/>
          </a:bodyPr>
          <a:lstStyle/>
          <a:p>
            <a:pPr algn="ctr"/>
            <a:r>
              <a:rPr lang="en-US" sz="588" b="1" dirty="0"/>
              <a:t>ZA-GD01</a:t>
            </a:r>
          </a:p>
        </p:txBody>
      </p:sp>
      <p:cxnSp>
        <p:nvCxnSpPr>
          <p:cNvPr id="38" name="Straight Connector 37"/>
          <p:cNvCxnSpPr/>
          <p:nvPr/>
        </p:nvCxnSpPr>
        <p:spPr>
          <a:xfrm>
            <a:off x="4486693" y="4880582"/>
            <a:ext cx="0" cy="421573"/>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60878" y="4693651"/>
            <a:ext cx="395780" cy="273280"/>
          </a:xfrm>
          <a:prstGeom prst="rect">
            <a:avLst/>
          </a:prstGeom>
          <a:solidFill>
            <a:srgbClr val="00B0F0"/>
          </a:solidFill>
        </p:spPr>
        <p:txBody>
          <a:bodyPr wrap="square" rtlCol="0">
            <a:spAutoFit/>
          </a:bodyPr>
          <a:lstStyle/>
          <a:p>
            <a:pPr algn="ctr"/>
            <a:r>
              <a:rPr lang="en-US" sz="588" b="1" dirty="0"/>
              <a:t>ZA-GD02</a:t>
            </a:r>
          </a:p>
        </p:txBody>
      </p:sp>
      <p:cxnSp>
        <p:nvCxnSpPr>
          <p:cNvPr id="40" name="Straight Connector 39"/>
          <p:cNvCxnSpPr/>
          <p:nvPr/>
        </p:nvCxnSpPr>
        <p:spPr>
          <a:xfrm>
            <a:off x="3550385" y="4866860"/>
            <a:ext cx="0" cy="421573"/>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27099" y="5338144"/>
            <a:ext cx="395780" cy="273280"/>
          </a:xfrm>
          <a:prstGeom prst="rect">
            <a:avLst/>
          </a:prstGeom>
          <a:solidFill>
            <a:srgbClr val="00B0F0"/>
          </a:solidFill>
        </p:spPr>
        <p:txBody>
          <a:bodyPr wrap="square" rtlCol="0">
            <a:spAutoFit/>
          </a:bodyPr>
          <a:lstStyle/>
          <a:p>
            <a:pPr algn="ctr"/>
            <a:r>
              <a:rPr lang="en-US" sz="588" b="1" dirty="0"/>
              <a:t>ZB-GD03</a:t>
            </a:r>
          </a:p>
        </p:txBody>
      </p:sp>
      <p:sp>
        <p:nvSpPr>
          <p:cNvPr id="42" name="TextBox 41"/>
          <p:cNvSpPr txBox="1"/>
          <p:nvPr/>
        </p:nvSpPr>
        <p:spPr>
          <a:xfrm>
            <a:off x="3585652" y="4690515"/>
            <a:ext cx="395780" cy="273280"/>
          </a:xfrm>
          <a:prstGeom prst="rect">
            <a:avLst/>
          </a:prstGeom>
          <a:solidFill>
            <a:srgbClr val="00B0F0"/>
          </a:solidFill>
        </p:spPr>
        <p:txBody>
          <a:bodyPr wrap="square" rtlCol="0">
            <a:spAutoFit/>
          </a:bodyPr>
          <a:lstStyle/>
          <a:p>
            <a:pPr algn="ctr"/>
            <a:r>
              <a:rPr lang="en-US" sz="588" b="1" dirty="0"/>
              <a:t>ZB-GD02</a:t>
            </a:r>
          </a:p>
        </p:txBody>
      </p:sp>
      <p:cxnSp>
        <p:nvCxnSpPr>
          <p:cNvPr id="43" name="Straight Connector 42"/>
          <p:cNvCxnSpPr/>
          <p:nvPr/>
        </p:nvCxnSpPr>
        <p:spPr>
          <a:xfrm>
            <a:off x="2684824" y="4919541"/>
            <a:ext cx="1787" cy="422864"/>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97782" y="5332155"/>
            <a:ext cx="395780" cy="273280"/>
          </a:xfrm>
          <a:prstGeom prst="rect">
            <a:avLst/>
          </a:prstGeom>
          <a:solidFill>
            <a:srgbClr val="FFC000"/>
          </a:solidFill>
        </p:spPr>
        <p:txBody>
          <a:bodyPr wrap="square" rtlCol="0">
            <a:spAutoFit/>
          </a:bodyPr>
          <a:lstStyle/>
          <a:p>
            <a:pPr algn="ctr"/>
            <a:r>
              <a:rPr lang="en-US" sz="588" b="1" dirty="0"/>
              <a:t>TB-GD01</a:t>
            </a:r>
          </a:p>
        </p:txBody>
      </p:sp>
      <p:cxnSp>
        <p:nvCxnSpPr>
          <p:cNvPr id="46" name="Straight Connector 45"/>
          <p:cNvCxnSpPr/>
          <p:nvPr/>
        </p:nvCxnSpPr>
        <p:spPr>
          <a:xfrm flipH="1">
            <a:off x="2249581" y="4905534"/>
            <a:ext cx="17824" cy="434069"/>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267405" y="5328397"/>
            <a:ext cx="395780" cy="273280"/>
          </a:xfrm>
          <a:prstGeom prst="rect">
            <a:avLst/>
          </a:prstGeom>
          <a:solidFill>
            <a:srgbClr val="FFC000"/>
          </a:solidFill>
        </p:spPr>
        <p:txBody>
          <a:bodyPr wrap="square" rtlCol="0">
            <a:spAutoFit/>
          </a:bodyPr>
          <a:lstStyle/>
          <a:p>
            <a:pPr algn="ctr"/>
            <a:r>
              <a:rPr lang="en-US" sz="588" b="1" dirty="0"/>
              <a:t>TB-GD02</a:t>
            </a:r>
          </a:p>
        </p:txBody>
      </p:sp>
      <p:cxnSp>
        <p:nvCxnSpPr>
          <p:cNvPr id="49" name="Straight Connector 48"/>
          <p:cNvCxnSpPr/>
          <p:nvPr/>
        </p:nvCxnSpPr>
        <p:spPr>
          <a:xfrm flipH="1">
            <a:off x="1784538" y="4852147"/>
            <a:ext cx="78441" cy="476250"/>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516382">
            <a:off x="1809340" y="5289748"/>
            <a:ext cx="395780" cy="273280"/>
          </a:xfrm>
          <a:prstGeom prst="rect">
            <a:avLst/>
          </a:prstGeom>
          <a:solidFill>
            <a:srgbClr val="FFC000"/>
          </a:solidFill>
        </p:spPr>
        <p:txBody>
          <a:bodyPr wrap="square" rtlCol="0">
            <a:spAutoFit/>
          </a:bodyPr>
          <a:lstStyle/>
          <a:p>
            <a:pPr algn="ctr"/>
            <a:r>
              <a:rPr lang="en-US" sz="588" b="1" dirty="0"/>
              <a:t>TB-GD03</a:t>
            </a:r>
          </a:p>
        </p:txBody>
      </p:sp>
      <p:cxnSp>
        <p:nvCxnSpPr>
          <p:cNvPr id="53" name="Straight Connector 52"/>
          <p:cNvCxnSpPr/>
          <p:nvPr/>
        </p:nvCxnSpPr>
        <p:spPr>
          <a:xfrm flipH="1">
            <a:off x="1367026" y="4750211"/>
            <a:ext cx="123265" cy="446842"/>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143310">
            <a:off x="1353314" y="5174925"/>
            <a:ext cx="395780" cy="273280"/>
          </a:xfrm>
          <a:prstGeom prst="rect">
            <a:avLst/>
          </a:prstGeom>
          <a:solidFill>
            <a:srgbClr val="FFC000"/>
          </a:solidFill>
        </p:spPr>
        <p:txBody>
          <a:bodyPr wrap="square" rtlCol="0">
            <a:spAutoFit/>
          </a:bodyPr>
          <a:lstStyle/>
          <a:p>
            <a:pPr algn="ctr"/>
            <a:r>
              <a:rPr lang="en-US" sz="588" b="1" dirty="0"/>
              <a:t>TB-GD04</a:t>
            </a:r>
          </a:p>
        </p:txBody>
      </p:sp>
      <p:cxnSp>
        <p:nvCxnSpPr>
          <p:cNvPr id="56" name="Straight Connector 55"/>
          <p:cNvCxnSpPr/>
          <p:nvPr/>
        </p:nvCxnSpPr>
        <p:spPr>
          <a:xfrm flipH="1">
            <a:off x="896471" y="4591612"/>
            <a:ext cx="257735" cy="275248"/>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2094050">
            <a:off x="837182" y="4935833"/>
            <a:ext cx="395780" cy="273280"/>
          </a:xfrm>
          <a:prstGeom prst="rect">
            <a:avLst/>
          </a:prstGeom>
          <a:solidFill>
            <a:srgbClr val="FFC000"/>
          </a:solidFill>
        </p:spPr>
        <p:txBody>
          <a:bodyPr wrap="square" rtlCol="0">
            <a:spAutoFit/>
          </a:bodyPr>
          <a:lstStyle/>
          <a:p>
            <a:pPr algn="ctr"/>
            <a:r>
              <a:rPr lang="en-US" sz="588" b="1" dirty="0"/>
              <a:t>TB-GD05</a:t>
            </a:r>
          </a:p>
        </p:txBody>
      </p:sp>
      <p:sp>
        <p:nvSpPr>
          <p:cNvPr id="59" name="TextBox 58"/>
          <p:cNvSpPr txBox="1"/>
          <p:nvPr/>
        </p:nvSpPr>
        <p:spPr>
          <a:xfrm rot="3058846">
            <a:off x="510107" y="4573093"/>
            <a:ext cx="395780" cy="273280"/>
          </a:xfrm>
          <a:prstGeom prst="rect">
            <a:avLst/>
          </a:prstGeom>
          <a:solidFill>
            <a:srgbClr val="FFC000"/>
          </a:solidFill>
        </p:spPr>
        <p:txBody>
          <a:bodyPr wrap="square" rtlCol="0">
            <a:spAutoFit/>
          </a:bodyPr>
          <a:lstStyle/>
          <a:p>
            <a:pPr algn="ctr"/>
            <a:r>
              <a:rPr lang="en-US" sz="588" b="1" dirty="0"/>
              <a:t>TB-GD06</a:t>
            </a:r>
          </a:p>
        </p:txBody>
      </p:sp>
      <p:cxnSp>
        <p:nvCxnSpPr>
          <p:cNvPr id="60" name="Straight Connector 59"/>
          <p:cNvCxnSpPr/>
          <p:nvPr/>
        </p:nvCxnSpPr>
        <p:spPr>
          <a:xfrm flipV="1">
            <a:off x="448235" y="3950848"/>
            <a:ext cx="403412" cy="60859"/>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4379330">
            <a:off x="250345" y="4146679"/>
            <a:ext cx="395780" cy="273280"/>
          </a:xfrm>
          <a:prstGeom prst="rect">
            <a:avLst/>
          </a:prstGeom>
          <a:solidFill>
            <a:srgbClr val="00B050"/>
          </a:solidFill>
        </p:spPr>
        <p:txBody>
          <a:bodyPr wrap="square" rtlCol="0">
            <a:spAutoFit/>
          </a:bodyPr>
          <a:lstStyle/>
          <a:p>
            <a:pPr algn="ctr"/>
            <a:r>
              <a:rPr lang="en-US" sz="588" b="1" dirty="0">
                <a:solidFill>
                  <a:schemeClr val="bg1"/>
                </a:solidFill>
              </a:rPr>
              <a:t>FB-GD01</a:t>
            </a:r>
          </a:p>
        </p:txBody>
      </p:sp>
      <p:cxnSp>
        <p:nvCxnSpPr>
          <p:cNvPr id="66" name="Straight Connector 65"/>
          <p:cNvCxnSpPr/>
          <p:nvPr/>
        </p:nvCxnSpPr>
        <p:spPr>
          <a:xfrm>
            <a:off x="403412" y="3515846"/>
            <a:ext cx="411816" cy="64434"/>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121657" y="3646087"/>
            <a:ext cx="395780" cy="273280"/>
          </a:xfrm>
          <a:prstGeom prst="rect">
            <a:avLst/>
          </a:prstGeom>
          <a:solidFill>
            <a:srgbClr val="00B050"/>
          </a:solidFill>
        </p:spPr>
        <p:txBody>
          <a:bodyPr wrap="square" rtlCol="0">
            <a:spAutoFit/>
          </a:bodyPr>
          <a:lstStyle/>
          <a:p>
            <a:pPr algn="ctr"/>
            <a:r>
              <a:rPr lang="en-US" sz="588" b="1" dirty="0">
                <a:solidFill>
                  <a:schemeClr val="bg1"/>
                </a:solidFill>
              </a:rPr>
              <a:t>FB-GD02</a:t>
            </a:r>
          </a:p>
        </p:txBody>
      </p:sp>
      <p:cxnSp>
        <p:nvCxnSpPr>
          <p:cNvPr id="70" name="Straight Connector 69"/>
          <p:cNvCxnSpPr/>
          <p:nvPr/>
        </p:nvCxnSpPr>
        <p:spPr>
          <a:xfrm>
            <a:off x="527145" y="3007404"/>
            <a:ext cx="414149" cy="228295"/>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rot="17648037">
            <a:off x="262223" y="3118900"/>
            <a:ext cx="395780" cy="273280"/>
          </a:xfrm>
          <a:prstGeom prst="rect">
            <a:avLst/>
          </a:prstGeom>
          <a:solidFill>
            <a:srgbClr val="00B050"/>
          </a:solidFill>
        </p:spPr>
        <p:txBody>
          <a:bodyPr wrap="square" rtlCol="0">
            <a:spAutoFit/>
          </a:bodyPr>
          <a:lstStyle/>
          <a:p>
            <a:pPr algn="ctr"/>
            <a:r>
              <a:rPr lang="en-US" sz="588" b="1" dirty="0">
                <a:solidFill>
                  <a:schemeClr val="bg1"/>
                </a:solidFill>
              </a:rPr>
              <a:t>FB-GD03</a:t>
            </a:r>
          </a:p>
        </p:txBody>
      </p:sp>
      <p:sp>
        <p:nvSpPr>
          <p:cNvPr id="76" name="TextBox 75"/>
          <p:cNvSpPr txBox="1"/>
          <p:nvPr/>
        </p:nvSpPr>
        <p:spPr>
          <a:xfrm rot="18507986">
            <a:off x="530207" y="2693631"/>
            <a:ext cx="395780" cy="273280"/>
          </a:xfrm>
          <a:prstGeom prst="rect">
            <a:avLst/>
          </a:prstGeom>
          <a:solidFill>
            <a:srgbClr val="00B050"/>
          </a:solidFill>
        </p:spPr>
        <p:txBody>
          <a:bodyPr wrap="square" rtlCol="0">
            <a:spAutoFit/>
          </a:bodyPr>
          <a:lstStyle/>
          <a:p>
            <a:pPr algn="ctr"/>
            <a:r>
              <a:rPr lang="en-US" sz="588" b="1" dirty="0">
                <a:solidFill>
                  <a:schemeClr val="bg1"/>
                </a:solidFill>
              </a:rPr>
              <a:t>FB-GD04</a:t>
            </a:r>
          </a:p>
        </p:txBody>
      </p:sp>
      <p:grpSp>
        <p:nvGrpSpPr>
          <p:cNvPr id="68" name="Group 67"/>
          <p:cNvGrpSpPr/>
          <p:nvPr/>
        </p:nvGrpSpPr>
        <p:grpSpPr>
          <a:xfrm>
            <a:off x="7934226" y="3025276"/>
            <a:ext cx="358127" cy="182807"/>
            <a:chOff x="10615612" y="822080"/>
            <a:chExt cx="608816" cy="310772"/>
          </a:xfrm>
        </p:grpSpPr>
        <p:sp>
          <p:nvSpPr>
            <p:cNvPr id="71" name="Oval 70"/>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72" name="TextBox 71"/>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78" name="Group 77"/>
          <p:cNvGrpSpPr/>
          <p:nvPr/>
        </p:nvGrpSpPr>
        <p:grpSpPr>
          <a:xfrm>
            <a:off x="8113059" y="3316293"/>
            <a:ext cx="358127" cy="182807"/>
            <a:chOff x="11811000" y="782148"/>
            <a:chExt cx="608816" cy="310773"/>
          </a:xfrm>
        </p:grpSpPr>
        <p:sp>
          <p:nvSpPr>
            <p:cNvPr id="79" name="Oval 78"/>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80" name="TextBox 79"/>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81" name="Group 80"/>
          <p:cNvGrpSpPr/>
          <p:nvPr/>
        </p:nvGrpSpPr>
        <p:grpSpPr>
          <a:xfrm>
            <a:off x="8158344" y="3697941"/>
            <a:ext cx="358127" cy="182807"/>
            <a:chOff x="10615612" y="822080"/>
            <a:chExt cx="608816" cy="310772"/>
          </a:xfrm>
        </p:grpSpPr>
        <p:sp>
          <p:nvSpPr>
            <p:cNvPr id="82" name="Oval 81"/>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83" name="TextBox 82"/>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84" name="Group 83"/>
          <p:cNvGrpSpPr/>
          <p:nvPr/>
        </p:nvGrpSpPr>
        <p:grpSpPr>
          <a:xfrm>
            <a:off x="8067774" y="4043167"/>
            <a:ext cx="358127" cy="182807"/>
            <a:chOff x="11811000" y="782148"/>
            <a:chExt cx="608816" cy="310773"/>
          </a:xfrm>
        </p:grpSpPr>
        <p:sp>
          <p:nvSpPr>
            <p:cNvPr id="85" name="Oval 84"/>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86" name="TextBox 85"/>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87" name="Group 86"/>
          <p:cNvGrpSpPr/>
          <p:nvPr/>
        </p:nvGrpSpPr>
        <p:grpSpPr>
          <a:xfrm>
            <a:off x="7888941" y="4370294"/>
            <a:ext cx="358127" cy="182807"/>
            <a:chOff x="10615612" y="822080"/>
            <a:chExt cx="608816" cy="310772"/>
          </a:xfrm>
        </p:grpSpPr>
        <p:sp>
          <p:nvSpPr>
            <p:cNvPr id="88" name="Oval 87"/>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89" name="TextBox 88"/>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90" name="Group 89"/>
          <p:cNvGrpSpPr/>
          <p:nvPr/>
        </p:nvGrpSpPr>
        <p:grpSpPr>
          <a:xfrm>
            <a:off x="7620000" y="4625873"/>
            <a:ext cx="358127" cy="182807"/>
            <a:chOff x="11811000" y="782148"/>
            <a:chExt cx="608816" cy="310773"/>
          </a:xfrm>
        </p:grpSpPr>
        <p:sp>
          <p:nvSpPr>
            <p:cNvPr id="91" name="Oval 90"/>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92" name="TextBox 91"/>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93" name="Group 92"/>
          <p:cNvGrpSpPr/>
          <p:nvPr/>
        </p:nvGrpSpPr>
        <p:grpSpPr>
          <a:xfrm>
            <a:off x="7280624" y="4760698"/>
            <a:ext cx="358127" cy="182807"/>
            <a:chOff x="10615612" y="822080"/>
            <a:chExt cx="608816" cy="310772"/>
          </a:xfrm>
        </p:grpSpPr>
        <p:sp>
          <p:nvSpPr>
            <p:cNvPr id="94" name="Oval 93"/>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95" name="TextBox 94"/>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96" name="Group 95"/>
          <p:cNvGrpSpPr/>
          <p:nvPr/>
        </p:nvGrpSpPr>
        <p:grpSpPr>
          <a:xfrm>
            <a:off x="6051177" y="4852988"/>
            <a:ext cx="358127" cy="182807"/>
            <a:chOff x="10615612" y="822080"/>
            <a:chExt cx="608816" cy="310772"/>
          </a:xfrm>
        </p:grpSpPr>
        <p:sp>
          <p:nvSpPr>
            <p:cNvPr id="97" name="Oval 96"/>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98" name="TextBox 97"/>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102" name="Group 101"/>
          <p:cNvGrpSpPr/>
          <p:nvPr/>
        </p:nvGrpSpPr>
        <p:grpSpPr>
          <a:xfrm>
            <a:off x="6464392" y="4841312"/>
            <a:ext cx="358127" cy="182807"/>
            <a:chOff x="11811000" y="782148"/>
            <a:chExt cx="608816" cy="310773"/>
          </a:xfrm>
        </p:grpSpPr>
        <p:sp>
          <p:nvSpPr>
            <p:cNvPr id="103" name="Oval 102"/>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04" name="TextBox 103"/>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05" name="Group 104"/>
          <p:cNvGrpSpPr/>
          <p:nvPr/>
        </p:nvGrpSpPr>
        <p:grpSpPr>
          <a:xfrm>
            <a:off x="6897220" y="4817338"/>
            <a:ext cx="358127" cy="182807"/>
            <a:chOff x="11811000" y="782148"/>
            <a:chExt cx="608816" cy="310773"/>
          </a:xfrm>
        </p:grpSpPr>
        <p:sp>
          <p:nvSpPr>
            <p:cNvPr id="106" name="Oval 105"/>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07" name="TextBox 106"/>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08" name="Group 107"/>
          <p:cNvGrpSpPr/>
          <p:nvPr/>
        </p:nvGrpSpPr>
        <p:grpSpPr>
          <a:xfrm>
            <a:off x="5334000" y="4848542"/>
            <a:ext cx="358127" cy="182807"/>
            <a:chOff x="11811000" y="782148"/>
            <a:chExt cx="608816" cy="310773"/>
          </a:xfrm>
        </p:grpSpPr>
        <p:sp>
          <p:nvSpPr>
            <p:cNvPr id="109" name="Oval 108"/>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10" name="TextBox 109"/>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11" name="Group 110"/>
          <p:cNvGrpSpPr/>
          <p:nvPr/>
        </p:nvGrpSpPr>
        <p:grpSpPr>
          <a:xfrm>
            <a:off x="4975873" y="4848571"/>
            <a:ext cx="358127" cy="182807"/>
            <a:chOff x="10615612" y="822080"/>
            <a:chExt cx="608816" cy="310772"/>
          </a:xfrm>
        </p:grpSpPr>
        <p:sp>
          <p:nvSpPr>
            <p:cNvPr id="112" name="Oval 111"/>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13" name="TextBox 112"/>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114" name="Group 113"/>
          <p:cNvGrpSpPr/>
          <p:nvPr/>
        </p:nvGrpSpPr>
        <p:grpSpPr>
          <a:xfrm>
            <a:off x="4620892" y="4849991"/>
            <a:ext cx="358127" cy="182807"/>
            <a:chOff x="11811000" y="782148"/>
            <a:chExt cx="608816" cy="310773"/>
          </a:xfrm>
        </p:grpSpPr>
        <p:sp>
          <p:nvSpPr>
            <p:cNvPr id="115" name="Oval 114"/>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16" name="TextBox 115"/>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20" name="Group 119"/>
          <p:cNvGrpSpPr/>
          <p:nvPr/>
        </p:nvGrpSpPr>
        <p:grpSpPr>
          <a:xfrm>
            <a:off x="4129368" y="4847189"/>
            <a:ext cx="358127" cy="182807"/>
            <a:chOff x="11811000" y="782148"/>
            <a:chExt cx="608816" cy="310773"/>
          </a:xfrm>
        </p:grpSpPr>
        <p:sp>
          <p:nvSpPr>
            <p:cNvPr id="121" name="Oval 120"/>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22" name="TextBox 121"/>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23" name="Group 122"/>
          <p:cNvGrpSpPr/>
          <p:nvPr/>
        </p:nvGrpSpPr>
        <p:grpSpPr>
          <a:xfrm>
            <a:off x="3820652" y="4852988"/>
            <a:ext cx="358127" cy="182807"/>
            <a:chOff x="10615612" y="822080"/>
            <a:chExt cx="608816" cy="310772"/>
          </a:xfrm>
        </p:grpSpPr>
        <p:sp>
          <p:nvSpPr>
            <p:cNvPr id="124" name="Oval 123"/>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25" name="TextBox 124"/>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126" name="Group 125"/>
          <p:cNvGrpSpPr/>
          <p:nvPr/>
        </p:nvGrpSpPr>
        <p:grpSpPr>
          <a:xfrm>
            <a:off x="3092824" y="4849991"/>
            <a:ext cx="358127" cy="182807"/>
            <a:chOff x="11811000" y="782148"/>
            <a:chExt cx="608816" cy="310773"/>
          </a:xfrm>
        </p:grpSpPr>
        <p:sp>
          <p:nvSpPr>
            <p:cNvPr id="127" name="Oval 126"/>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28" name="TextBox 127"/>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29" name="Group 128"/>
          <p:cNvGrpSpPr/>
          <p:nvPr/>
        </p:nvGrpSpPr>
        <p:grpSpPr>
          <a:xfrm>
            <a:off x="3406588" y="4851372"/>
            <a:ext cx="358127" cy="182807"/>
            <a:chOff x="11811000" y="782148"/>
            <a:chExt cx="608816" cy="310773"/>
          </a:xfrm>
        </p:grpSpPr>
        <p:sp>
          <p:nvSpPr>
            <p:cNvPr id="130" name="Oval 129"/>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31" name="TextBox 130"/>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32" name="Group 131"/>
          <p:cNvGrpSpPr/>
          <p:nvPr/>
        </p:nvGrpSpPr>
        <p:grpSpPr>
          <a:xfrm>
            <a:off x="5633542" y="4849991"/>
            <a:ext cx="358127" cy="182807"/>
            <a:chOff x="11811000" y="782148"/>
            <a:chExt cx="608816" cy="310773"/>
          </a:xfrm>
        </p:grpSpPr>
        <p:sp>
          <p:nvSpPr>
            <p:cNvPr id="133" name="Oval 132"/>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34" name="TextBox 133"/>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35" name="Group 134"/>
          <p:cNvGrpSpPr/>
          <p:nvPr/>
        </p:nvGrpSpPr>
        <p:grpSpPr>
          <a:xfrm>
            <a:off x="2689412" y="4833378"/>
            <a:ext cx="358127" cy="182807"/>
            <a:chOff x="10615612" y="822080"/>
            <a:chExt cx="608816" cy="310772"/>
          </a:xfrm>
        </p:grpSpPr>
        <p:sp>
          <p:nvSpPr>
            <p:cNvPr id="136" name="Oval 135"/>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37" name="TextBox 136"/>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138" name="Group 137"/>
          <p:cNvGrpSpPr/>
          <p:nvPr/>
        </p:nvGrpSpPr>
        <p:grpSpPr>
          <a:xfrm>
            <a:off x="2307859" y="4830380"/>
            <a:ext cx="358127" cy="182807"/>
            <a:chOff x="11811000" y="782148"/>
            <a:chExt cx="608816" cy="310773"/>
          </a:xfrm>
        </p:grpSpPr>
        <p:sp>
          <p:nvSpPr>
            <p:cNvPr id="139" name="Oval 138"/>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40" name="TextBox 139"/>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41" name="Group 140"/>
          <p:cNvGrpSpPr/>
          <p:nvPr/>
        </p:nvGrpSpPr>
        <p:grpSpPr>
          <a:xfrm>
            <a:off x="1883049" y="4808164"/>
            <a:ext cx="358127" cy="182807"/>
            <a:chOff x="10615612" y="822080"/>
            <a:chExt cx="608816" cy="310772"/>
          </a:xfrm>
        </p:grpSpPr>
        <p:sp>
          <p:nvSpPr>
            <p:cNvPr id="142" name="Oval 141"/>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43" name="TextBox 142"/>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144" name="Group 143"/>
          <p:cNvGrpSpPr/>
          <p:nvPr/>
        </p:nvGrpSpPr>
        <p:grpSpPr>
          <a:xfrm>
            <a:off x="1501497" y="4741924"/>
            <a:ext cx="358127" cy="182807"/>
            <a:chOff x="11811000" y="782148"/>
            <a:chExt cx="608816" cy="310773"/>
          </a:xfrm>
        </p:grpSpPr>
        <p:sp>
          <p:nvSpPr>
            <p:cNvPr id="145" name="Oval 144"/>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46" name="TextBox 145"/>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47" name="Group 146"/>
          <p:cNvGrpSpPr/>
          <p:nvPr/>
        </p:nvGrpSpPr>
        <p:grpSpPr>
          <a:xfrm>
            <a:off x="762231" y="4017309"/>
            <a:ext cx="358127" cy="182807"/>
            <a:chOff x="10615612" y="822080"/>
            <a:chExt cx="608816" cy="310772"/>
          </a:xfrm>
        </p:grpSpPr>
        <p:sp>
          <p:nvSpPr>
            <p:cNvPr id="148" name="Oval 147"/>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49" name="TextBox 148"/>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150" name="Group 149"/>
          <p:cNvGrpSpPr/>
          <p:nvPr/>
        </p:nvGrpSpPr>
        <p:grpSpPr>
          <a:xfrm>
            <a:off x="896471" y="4338512"/>
            <a:ext cx="358127" cy="182807"/>
            <a:chOff x="11811000" y="782148"/>
            <a:chExt cx="608816" cy="310773"/>
          </a:xfrm>
        </p:grpSpPr>
        <p:sp>
          <p:nvSpPr>
            <p:cNvPr id="151" name="Oval 150"/>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52" name="TextBox 151"/>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53" name="Group 152"/>
          <p:cNvGrpSpPr/>
          <p:nvPr/>
        </p:nvGrpSpPr>
        <p:grpSpPr>
          <a:xfrm>
            <a:off x="672584" y="3679039"/>
            <a:ext cx="358127" cy="182807"/>
            <a:chOff x="11811000" y="782148"/>
            <a:chExt cx="608816" cy="310773"/>
          </a:xfrm>
        </p:grpSpPr>
        <p:sp>
          <p:nvSpPr>
            <p:cNvPr id="154" name="Oval 153"/>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55" name="TextBox 154"/>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56" name="Group 155"/>
          <p:cNvGrpSpPr/>
          <p:nvPr/>
        </p:nvGrpSpPr>
        <p:grpSpPr>
          <a:xfrm>
            <a:off x="1171584" y="4561096"/>
            <a:ext cx="358127" cy="182807"/>
            <a:chOff x="10615612" y="822080"/>
            <a:chExt cx="608816" cy="310772"/>
          </a:xfrm>
        </p:grpSpPr>
        <p:sp>
          <p:nvSpPr>
            <p:cNvPr id="157" name="Oval 156"/>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58" name="TextBox 157"/>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159" name="Group 158"/>
          <p:cNvGrpSpPr/>
          <p:nvPr/>
        </p:nvGrpSpPr>
        <p:grpSpPr>
          <a:xfrm>
            <a:off x="727969" y="3316294"/>
            <a:ext cx="358127" cy="182807"/>
            <a:chOff x="10615612" y="822080"/>
            <a:chExt cx="608816" cy="310772"/>
          </a:xfrm>
        </p:grpSpPr>
        <p:sp>
          <p:nvSpPr>
            <p:cNvPr id="160" name="Oval 159"/>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61" name="TextBox 160"/>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162" name="Group 161"/>
          <p:cNvGrpSpPr/>
          <p:nvPr/>
        </p:nvGrpSpPr>
        <p:grpSpPr>
          <a:xfrm>
            <a:off x="885396" y="3034758"/>
            <a:ext cx="358127" cy="182807"/>
            <a:chOff x="11811000" y="782148"/>
            <a:chExt cx="608816" cy="310773"/>
          </a:xfrm>
        </p:grpSpPr>
        <p:sp>
          <p:nvSpPr>
            <p:cNvPr id="163" name="Oval 162"/>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64" name="TextBox 163"/>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183" name="Group 182"/>
          <p:cNvGrpSpPr/>
          <p:nvPr/>
        </p:nvGrpSpPr>
        <p:grpSpPr>
          <a:xfrm>
            <a:off x="1435785" y="2229550"/>
            <a:ext cx="358127" cy="273280"/>
            <a:chOff x="11887200" y="782148"/>
            <a:chExt cx="608816" cy="464577"/>
          </a:xfrm>
        </p:grpSpPr>
        <p:sp>
          <p:nvSpPr>
            <p:cNvPr id="184" name="Oval 183"/>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85" name="TextBox 184"/>
            <p:cNvSpPr txBox="1"/>
            <p:nvPr/>
          </p:nvSpPr>
          <p:spPr>
            <a:xfrm>
              <a:off x="11887200" y="782148"/>
              <a:ext cx="608816" cy="464577"/>
            </a:xfrm>
            <a:prstGeom prst="rect">
              <a:avLst/>
            </a:prstGeom>
            <a:noFill/>
          </p:spPr>
          <p:txBody>
            <a:bodyPr wrap="square" rtlCol="0">
              <a:spAutoFit/>
            </a:bodyPr>
            <a:lstStyle/>
            <a:p>
              <a:pPr algn="ctr"/>
              <a:r>
                <a:rPr lang="en-US" sz="588" b="1" dirty="0">
                  <a:solidFill>
                    <a:schemeClr val="bg1"/>
                  </a:solidFill>
                </a:rPr>
                <a:t>CT </a:t>
              </a:r>
              <a:r>
                <a:rPr lang="en-US" sz="588" b="1" dirty="0">
                  <a:solidFill>
                    <a:srgbClr val="FF0000"/>
                  </a:solidFill>
                </a:rPr>
                <a:t>X4</a:t>
              </a:r>
            </a:p>
          </p:txBody>
        </p:sp>
      </p:grpSp>
      <p:grpSp>
        <p:nvGrpSpPr>
          <p:cNvPr id="186" name="Group 185"/>
          <p:cNvGrpSpPr/>
          <p:nvPr/>
        </p:nvGrpSpPr>
        <p:grpSpPr>
          <a:xfrm>
            <a:off x="2675094" y="2157132"/>
            <a:ext cx="358127" cy="182807"/>
            <a:chOff x="11811000" y="782148"/>
            <a:chExt cx="608816" cy="310773"/>
          </a:xfrm>
        </p:grpSpPr>
        <p:sp>
          <p:nvSpPr>
            <p:cNvPr id="187" name="Oval 186"/>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88" name="TextBox 187"/>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 </a:t>
              </a:r>
              <a:endParaRPr lang="en-US" sz="588" b="1" dirty="0">
                <a:solidFill>
                  <a:srgbClr val="FF0000"/>
                </a:solidFill>
              </a:endParaRPr>
            </a:p>
          </p:txBody>
        </p:sp>
      </p:grpSp>
      <p:grpSp>
        <p:nvGrpSpPr>
          <p:cNvPr id="195" name="Group 194"/>
          <p:cNvGrpSpPr/>
          <p:nvPr/>
        </p:nvGrpSpPr>
        <p:grpSpPr>
          <a:xfrm>
            <a:off x="6858000" y="2046192"/>
            <a:ext cx="358127" cy="273280"/>
            <a:chOff x="10733891" y="809380"/>
            <a:chExt cx="608816" cy="464575"/>
          </a:xfrm>
        </p:grpSpPr>
        <p:sp>
          <p:nvSpPr>
            <p:cNvPr id="196" name="Oval 195"/>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97" name="TextBox 196"/>
            <p:cNvSpPr txBox="1"/>
            <p:nvPr/>
          </p:nvSpPr>
          <p:spPr>
            <a:xfrm>
              <a:off x="10733891" y="809380"/>
              <a:ext cx="608816" cy="464575"/>
            </a:xfrm>
            <a:prstGeom prst="rect">
              <a:avLst/>
            </a:prstGeom>
            <a:noFill/>
          </p:spPr>
          <p:txBody>
            <a:bodyPr wrap="square" rtlCol="0">
              <a:spAutoFit/>
            </a:bodyPr>
            <a:lstStyle/>
            <a:p>
              <a:pPr algn="ctr"/>
              <a:r>
                <a:rPr lang="en-US" sz="588" b="1" dirty="0">
                  <a:solidFill>
                    <a:schemeClr val="bg1"/>
                  </a:solidFill>
                </a:rPr>
                <a:t>NT  </a:t>
              </a:r>
              <a:r>
                <a:rPr lang="en-US" sz="588" b="1" dirty="0">
                  <a:solidFill>
                    <a:srgbClr val="FF0000"/>
                  </a:solidFill>
                </a:rPr>
                <a:t>X4 </a:t>
              </a:r>
            </a:p>
          </p:txBody>
        </p:sp>
      </p:grpSp>
      <p:grpSp>
        <p:nvGrpSpPr>
          <p:cNvPr id="210" name="Group 209"/>
          <p:cNvGrpSpPr/>
          <p:nvPr/>
        </p:nvGrpSpPr>
        <p:grpSpPr>
          <a:xfrm>
            <a:off x="7393075" y="2240209"/>
            <a:ext cx="358127" cy="273280"/>
            <a:chOff x="11887200" y="782148"/>
            <a:chExt cx="608816" cy="464577"/>
          </a:xfrm>
        </p:grpSpPr>
        <p:sp>
          <p:nvSpPr>
            <p:cNvPr id="211" name="Oval 210"/>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12" name="TextBox 211"/>
            <p:cNvSpPr txBox="1"/>
            <p:nvPr/>
          </p:nvSpPr>
          <p:spPr>
            <a:xfrm>
              <a:off x="11887200" y="782148"/>
              <a:ext cx="608816" cy="464577"/>
            </a:xfrm>
            <a:prstGeom prst="rect">
              <a:avLst/>
            </a:prstGeom>
            <a:noFill/>
          </p:spPr>
          <p:txBody>
            <a:bodyPr wrap="square" rtlCol="0">
              <a:spAutoFit/>
            </a:bodyPr>
            <a:lstStyle/>
            <a:p>
              <a:pPr algn="ctr"/>
              <a:r>
                <a:rPr lang="en-US" sz="588" b="1" dirty="0">
                  <a:solidFill>
                    <a:schemeClr val="bg1"/>
                  </a:solidFill>
                </a:rPr>
                <a:t>CT </a:t>
              </a:r>
              <a:r>
                <a:rPr lang="en-US" sz="588" b="1" dirty="0">
                  <a:solidFill>
                    <a:srgbClr val="FF0000"/>
                  </a:solidFill>
                </a:rPr>
                <a:t>X4</a:t>
              </a:r>
            </a:p>
          </p:txBody>
        </p:sp>
      </p:grpSp>
      <p:grpSp>
        <p:nvGrpSpPr>
          <p:cNvPr id="219" name="Group 218"/>
          <p:cNvGrpSpPr/>
          <p:nvPr/>
        </p:nvGrpSpPr>
        <p:grpSpPr>
          <a:xfrm>
            <a:off x="5675998" y="1972193"/>
            <a:ext cx="358127" cy="182807"/>
            <a:chOff x="10615612" y="822080"/>
            <a:chExt cx="608816" cy="310772"/>
          </a:xfrm>
        </p:grpSpPr>
        <p:sp>
          <p:nvSpPr>
            <p:cNvPr id="220" name="Oval 219"/>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21" name="TextBox 220"/>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222" name="Group 221"/>
          <p:cNvGrpSpPr/>
          <p:nvPr/>
        </p:nvGrpSpPr>
        <p:grpSpPr>
          <a:xfrm>
            <a:off x="3450951" y="1960987"/>
            <a:ext cx="358127" cy="182807"/>
            <a:chOff x="10615612" y="822080"/>
            <a:chExt cx="608816" cy="310772"/>
          </a:xfrm>
        </p:grpSpPr>
        <p:sp>
          <p:nvSpPr>
            <p:cNvPr id="223" name="Oval 222"/>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24" name="TextBox 223"/>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225" name="Group 224"/>
          <p:cNvGrpSpPr/>
          <p:nvPr/>
        </p:nvGrpSpPr>
        <p:grpSpPr>
          <a:xfrm>
            <a:off x="6071355" y="1924198"/>
            <a:ext cx="358127" cy="182807"/>
            <a:chOff x="10615612" y="822080"/>
            <a:chExt cx="608816" cy="310772"/>
          </a:xfrm>
        </p:grpSpPr>
        <p:sp>
          <p:nvSpPr>
            <p:cNvPr id="226" name="Oval 225"/>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27" name="TextBox 226"/>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228" name="Group 227"/>
          <p:cNvGrpSpPr/>
          <p:nvPr/>
        </p:nvGrpSpPr>
        <p:grpSpPr>
          <a:xfrm>
            <a:off x="6355597" y="1837225"/>
            <a:ext cx="358127" cy="182807"/>
            <a:chOff x="11811000" y="782148"/>
            <a:chExt cx="608816" cy="310773"/>
          </a:xfrm>
        </p:grpSpPr>
        <p:sp>
          <p:nvSpPr>
            <p:cNvPr id="229" name="Oval 228"/>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30" name="TextBox 229"/>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234" name="Group 233"/>
          <p:cNvGrpSpPr/>
          <p:nvPr/>
        </p:nvGrpSpPr>
        <p:grpSpPr>
          <a:xfrm>
            <a:off x="6858000" y="1760164"/>
            <a:ext cx="358127" cy="182807"/>
            <a:chOff x="10616004" y="822080"/>
            <a:chExt cx="608816" cy="310772"/>
          </a:xfrm>
        </p:grpSpPr>
        <p:sp>
          <p:nvSpPr>
            <p:cNvPr id="235" name="Oval 234"/>
            <p:cNvSpPr/>
            <p:nvPr/>
          </p:nvSpPr>
          <p:spPr>
            <a:xfrm>
              <a:off x="10820400" y="838200"/>
              <a:ext cx="21944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36" name="TextBox 235"/>
            <p:cNvSpPr txBox="1"/>
            <p:nvPr/>
          </p:nvSpPr>
          <p:spPr>
            <a:xfrm>
              <a:off x="10616004" y="822080"/>
              <a:ext cx="608816" cy="310772"/>
            </a:xfrm>
            <a:prstGeom prst="rect">
              <a:avLst/>
            </a:prstGeom>
            <a:noFill/>
          </p:spPr>
          <p:txBody>
            <a:bodyPr wrap="square" rtlCol="0">
              <a:spAutoFit/>
            </a:bodyPr>
            <a:lstStyle/>
            <a:p>
              <a:pPr algn="ctr"/>
              <a:r>
                <a:rPr lang="en-US" sz="588" b="1" dirty="0">
                  <a:solidFill>
                    <a:schemeClr val="bg1"/>
                  </a:solidFill>
                </a:rPr>
                <a:t>IP</a:t>
              </a:r>
            </a:p>
          </p:txBody>
        </p:sp>
      </p:grpSp>
      <p:grpSp>
        <p:nvGrpSpPr>
          <p:cNvPr id="237" name="Group 236"/>
          <p:cNvGrpSpPr/>
          <p:nvPr/>
        </p:nvGrpSpPr>
        <p:grpSpPr>
          <a:xfrm>
            <a:off x="7037294" y="1716372"/>
            <a:ext cx="358127" cy="182807"/>
            <a:chOff x="10616004" y="822080"/>
            <a:chExt cx="608816" cy="310772"/>
          </a:xfrm>
        </p:grpSpPr>
        <p:sp>
          <p:nvSpPr>
            <p:cNvPr id="238" name="Oval 237"/>
            <p:cNvSpPr/>
            <p:nvPr/>
          </p:nvSpPr>
          <p:spPr>
            <a:xfrm>
              <a:off x="10820400" y="838200"/>
              <a:ext cx="21944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39" name="TextBox 238"/>
            <p:cNvSpPr txBox="1"/>
            <p:nvPr/>
          </p:nvSpPr>
          <p:spPr>
            <a:xfrm>
              <a:off x="10616004" y="822080"/>
              <a:ext cx="608816" cy="310772"/>
            </a:xfrm>
            <a:prstGeom prst="rect">
              <a:avLst/>
            </a:prstGeom>
            <a:noFill/>
          </p:spPr>
          <p:txBody>
            <a:bodyPr wrap="square" rtlCol="0">
              <a:spAutoFit/>
            </a:bodyPr>
            <a:lstStyle/>
            <a:p>
              <a:pPr algn="ctr"/>
              <a:r>
                <a:rPr lang="en-US" sz="588" b="1" dirty="0">
                  <a:solidFill>
                    <a:schemeClr val="bg1"/>
                  </a:solidFill>
                </a:rPr>
                <a:t>IP</a:t>
              </a:r>
            </a:p>
          </p:txBody>
        </p:sp>
      </p:grpSp>
      <p:grpSp>
        <p:nvGrpSpPr>
          <p:cNvPr id="240" name="Group 239"/>
          <p:cNvGrpSpPr/>
          <p:nvPr/>
        </p:nvGrpSpPr>
        <p:grpSpPr>
          <a:xfrm>
            <a:off x="6634354" y="1815072"/>
            <a:ext cx="358127" cy="182807"/>
            <a:chOff x="11811000" y="782148"/>
            <a:chExt cx="608816" cy="310773"/>
          </a:xfrm>
        </p:grpSpPr>
        <p:sp>
          <p:nvSpPr>
            <p:cNvPr id="241" name="Oval 240"/>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42" name="TextBox 241"/>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246" name="Group 245"/>
          <p:cNvGrpSpPr/>
          <p:nvPr/>
        </p:nvGrpSpPr>
        <p:grpSpPr>
          <a:xfrm>
            <a:off x="3073659" y="2304965"/>
            <a:ext cx="358127" cy="182807"/>
            <a:chOff x="10615612" y="822080"/>
            <a:chExt cx="608816" cy="310772"/>
          </a:xfrm>
        </p:grpSpPr>
        <p:sp>
          <p:nvSpPr>
            <p:cNvPr id="247" name="Oval 246"/>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48" name="TextBox 247"/>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249" name="Group 248"/>
          <p:cNvGrpSpPr/>
          <p:nvPr/>
        </p:nvGrpSpPr>
        <p:grpSpPr>
          <a:xfrm>
            <a:off x="4079402" y="2566988"/>
            <a:ext cx="358127" cy="182807"/>
            <a:chOff x="10615612" y="822080"/>
            <a:chExt cx="608816" cy="310772"/>
          </a:xfrm>
        </p:grpSpPr>
        <p:sp>
          <p:nvSpPr>
            <p:cNvPr id="250" name="Oval 249"/>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51" name="TextBox 250"/>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252" name="Group 251"/>
          <p:cNvGrpSpPr/>
          <p:nvPr/>
        </p:nvGrpSpPr>
        <p:grpSpPr>
          <a:xfrm>
            <a:off x="3541520" y="2250226"/>
            <a:ext cx="358127" cy="182807"/>
            <a:chOff x="11811000" y="782148"/>
            <a:chExt cx="608816" cy="310773"/>
          </a:xfrm>
        </p:grpSpPr>
        <p:sp>
          <p:nvSpPr>
            <p:cNvPr id="253" name="Oval 252"/>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54" name="TextBox 253"/>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255" name="Group 254"/>
          <p:cNvGrpSpPr/>
          <p:nvPr/>
        </p:nvGrpSpPr>
        <p:grpSpPr>
          <a:xfrm>
            <a:off x="3810000" y="2398058"/>
            <a:ext cx="358127" cy="182807"/>
            <a:chOff x="11811000" y="782148"/>
            <a:chExt cx="608816" cy="310773"/>
          </a:xfrm>
        </p:grpSpPr>
        <p:sp>
          <p:nvSpPr>
            <p:cNvPr id="256" name="Oval 255"/>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57" name="TextBox 256"/>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258" name="Group 257"/>
          <p:cNvGrpSpPr/>
          <p:nvPr/>
        </p:nvGrpSpPr>
        <p:grpSpPr>
          <a:xfrm>
            <a:off x="2599765" y="1815353"/>
            <a:ext cx="358127" cy="182807"/>
            <a:chOff x="10615612" y="822080"/>
            <a:chExt cx="608816" cy="310772"/>
          </a:xfrm>
        </p:grpSpPr>
        <p:sp>
          <p:nvSpPr>
            <p:cNvPr id="259" name="Oval 258"/>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60" name="TextBox 259"/>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264" name="Group 263"/>
          <p:cNvGrpSpPr/>
          <p:nvPr/>
        </p:nvGrpSpPr>
        <p:grpSpPr>
          <a:xfrm>
            <a:off x="2196353" y="1715341"/>
            <a:ext cx="358127" cy="182807"/>
            <a:chOff x="10615612" y="822080"/>
            <a:chExt cx="608816" cy="310772"/>
          </a:xfrm>
        </p:grpSpPr>
        <p:sp>
          <p:nvSpPr>
            <p:cNvPr id="265" name="Oval 264"/>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66" name="TextBox 265"/>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267" name="Group 266"/>
          <p:cNvGrpSpPr/>
          <p:nvPr/>
        </p:nvGrpSpPr>
        <p:grpSpPr>
          <a:xfrm>
            <a:off x="2426642" y="1757167"/>
            <a:ext cx="358127" cy="182807"/>
            <a:chOff x="11811000" y="782148"/>
            <a:chExt cx="608816" cy="310773"/>
          </a:xfrm>
        </p:grpSpPr>
        <p:sp>
          <p:nvSpPr>
            <p:cNvPr id="268" name="Oval 267"/>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69" name="TextBox 268"/>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270" name="Group 269"/>
          <p:cNvGrpSpPr/>
          <p:nvPr/>
        </p:nvGrpSpPr>
        <p:grpSpPr>
          <a:xfrm>
            <a:off x="966738" y="1608596"/>
            <a:ext cx="358127" cy="182807"/>
            <a:chOff x="10615612" y="822080"/>
            <a:chExt cx="608816" cy="310772"/>
          </a:xfrm>
        </p:grpSpPr>
        <p:sp>
          <p:nvSpPr>
            <p:cNvPr id="271" name="Oval 270"/>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72" name="TextBox 271"/>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279" name="Group 278"/>
          <p:cNvGrpSpPr/>
          <p:nvPr/>
        </p:nvGrpSpPr>
        <p:grpSpPr>
          <a:xfrm>
            <a:off x="5491113" y="2058013"/>
            <a:ext cx="358127" cy="200952"/>
            <a:chOff x="10692139" y="814753"/>
            <a:chExt cx="608816" cy="341619"/>
          </a:xfrm>
        </p:grpSpPr>
        <p:sp>
          <p:nvSpPr>
            <p:cNvPr id="280" name="Oval 279"/>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81" name="TextBox 280"/>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282" name="Group 281"/>
          <p:cNvGrpSpPr/>
          <p:nvPr/>
        </p:nvGrpSpPr>
        <p:grpSpPr>
          <a:xfrm>
            <a:off x="3611788" y="2054101"/>
            <a:ext cx="358127" cy="200952"/>
            <a:chOff x="10692139" y="814753"/>
            <a:chExt cx="608816" cy="341619"/>
          </a:xfrm>
        </p:grpSpPr>
        <p:sp>
          <p:nvSpPr>
            <p:cNvPr id="283" name="Oval 282"/>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84" name="TextBox 283"/>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285" name="Group 284"/>
          <p:cNvGrpSpPr/>
          <p:nvPr/>
        </p:nvGrpSpPr>
        <p:grpSpPr>
          <a:xfrm>
            <a:off x="7849721" y="2566449"/>
            <a:ext cx="358127" cy="200952"/>
            <a:chOff x="10692139" y="814753"/>
            <a:chExt cx="608816" cy="341619"/>
          </a:xfrm>
        </p:grpSpPr>
        <p:sp>
          <p:nvSpPr>
            <p:cNvPr id="286" name="Oval 285"/>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87" name="TextBox 286"/>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288" name="Group 287"/>
          <p:cNvGrpSpPr/>
          <p:nvPr/>
        </p:nvGrpSpPr>
        <p:grpSpPr>
          <a:xfrm>
            <a:off x="1025338" y="2800163"/>
            <a:ext cx="358127" cy="200952"/>
            <a:chOff x="10692139" y="814753"/>
            <a:chExt cx="608816" cy="341619"/>
          </a:xfrm>
        </p:grpSpPr>
        <p:sp>
          <p:nvSpPr>
            <p:cNvPr id="289" name="Oval 288"/>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90" name="TextBox 289"/>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291" name="Group 290"/>
          <p:cNvGrpSpPr/>
          <p:nvPr/>
        </p:nvGrpSpPr>
        <p:grpSpPr>
          <a:xfrm>
            <a:off x="2011687" y="1675697"/>
            <a:ext cx="358127" cy="200952"/>
            <a:chOff x="10692139" y="814753"/>
            <a:chExt cx="608816" cy="341619"/>
          </a:xfrm>
        </p:grpSpPr>
        <p:sp>
          <p:nvSpPr>
            <p:cNvPr id="292" name="Oval 291"/>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93" name="TextBox 292"/>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294" name="Group 293"/>
          <p:cNvGrpSpPr/>
          <p:nvPr/>
        </p:nvGrpSpPr>
        <p:grpSpPr>
          <a:xfrm>
            <a:off x="1132164" y="1458874"/>
            <a:ext cx="358127" cy="200952"/>
            <a:chOff x="10692139" y="814753"/>
            <a:chExt cx="608816" cy="341619"/>
          </a:xfrm>
        </p:grpSpPr>
        <p:sp>
          <p:nvSpPr>
            <p:cNvPr id="295" name="Oval 294"/>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96" name="TextBox 295"/>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297" name="Group 296"/>
          <p:cNvGrpSpPr/>
          <p:nvPr/>
        </p:nvGrpSpPr>
        <p:grpSpPr>
          <a:xfrm>
            <a:off x="723421" y="1422404"/>
            <a:ext cx="358127" cy="200952"/>
            <a:chOff x="10692139" y="814753"/>
            <a:chExt cx="608816" cy="341619"/>
          </a:xfrm>
        </p:grpSpPr>
        <p:sp>
          <p:nvSpPr>
            <p:cNvPr id="298" name="Oval 297"/>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99" name="TextBox 298"/>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300" name="Group 299"/>
          <p:cNvGrpSpPr/>
          <p:nvPr/>
        </p:nvGrpSpPr>
        <p:grpSpPr>
          <a:xfrm>
            <a:off x="3123640" y="2152756"/>
            <a:ext cx="358127" cy="200952"/>
            <a:chOff x="10692139" y="814753"/>
            <a:chExt cx="608816" cy="341619"/>
          </a:xfrm>
        </p:grpSpPr>
        <p:sp>
          <p:nvSpPr>
            <p:cNvPr id="301" name="Oval 300"/>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02" name="TextBox 301"/>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303" name="Group 302"/>
          <p:cNvGrpSpPr/>
          <p:nvPr/>
        </p:nvGrpSpPr>
        <p:grpSpPr>
          <a:xfrm>
            <a:off x="6359872" y="1972193"/>
            <a:ext cx="358127" cy="200952"/>
            <a:chOff x="10692139" y="814753"/>
            <a:chExt cx="608816" cy="341619"/>
          </a:xfrm>
        </p:grpSpPr>
        <p:sp>
          <p:nvSpPr>
            <p:cNvPr id="304" name="Oval 303"/>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05" name="TextBox 304"/>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307" name="Group 306"/>
          <p:cNvGrpSpPr/>
          <p:nvPr/>
        </p:nvGrpSpPr>
        <p:grpSpPr>
          <a:xfrm>
            <a:off x="3034047" y="1853371"/>
            <a:ext cx="358127" cy="182807"/>
            <a:chOff x="11811000" y="782148"/>
            <a:chExt cx="608816" cy="310773"/>
          </a:xfrm>
        </p:grpSpPr>
        <p:sp>
          <p:nvSpPr>
            <p:cNvPr id="308" name="Oval 307"/>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09" name="TextBox 308"/>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310" name="Group 309"/>
          <p:cNvGrpSpPr/>
          <p:nvPr/>
        </p:nvGrpSpPr>
        <p:grpSpPr>
          <a:xfrm>
            <a:off x="6051177" y="2160579"/>
            <a:ext cx="358127" cy="182807"/>
            <a:chOff x="11811000" y="782148"/>
            <a:chExt cx="608816" cy="310773"/>
          </a:xfrm>
        </p:grpSpPr>
        <p:sp>
          <p:nvSpPr>
            <p:cNvPr id="311" name="Oval 310"/>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12" name="TextBox 311"/>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313" name="Group 312"/>
          <p:cNvGrpSpPr/>
          <p:nvPr/>
        </p:nvGrpSpPr>
        <p:grpSpPr>
          <a:xfrm>
            <a:off x="7669702" y="2744255"/>
            <a:ext cx="358127" cy="182807"/>
            <a:chOff x="11811000" y="782148"/>
            <a:chExt cx="608816" cy="310773"/>
          </a:xfrm>
        </p:grpSpPr>
        <p:sp>
          <p:nvSpPr>
            <p:cNvPr id="314" name="Oval 313"/>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15" name="TextBox 314"/>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316" name="Group 315"/>
          <p:cNvGrpSpPr/>
          <p:nvPr/>
        </p:nvGrpSpPr>
        <p:grpSpPr>
          <a:xfrm>
            <a:off x="2121186" y="2011413"/>
            <a:ext cx="358127" cy="273280"/>
            <a:chOff x="10733891" y="809380"/>
            <a:chExt cx="608816" cy="464575"/>
          </a:xfrm>
        </p:grpSpPr>
        <p:sp>
          <p:nvSpPr>
            <p:cNvPr id="317" name="Oval 316"/>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18" name="TextBox 317"/>
            <p:cNvSpPr txBox="1"/>
            <p:nvPr/>
          </p:nvSpPr>
          <p:spPr>
            <a:xfrm>
              <a:off x="10733891" y="809380"/>
              <a:ext cx="608816" cy="464575"/>
            </a:xfrm>
            <a:prstGeom prst="rect">
              <a:avLst/>
            </a:prstGeom>
            <a:noFill/>
          </p:spPr>
          <p:txBody>
            <a:bodyPr wrap="square" rtlCol="0">
              <a:spAutoFit/>
            </a:bodyPr>
            <a:lstStyle/>
            <a:p>
              <a:pPr algn="ctr"/>
              <a:r>
                <a:rPr lang="en-US" sz="588" b="1" dirty="0">
                  <a:solidFill>
                    <a:schemeClr val="bg1"/>
                  </a:solidFill>
                </a:rPr>
                <a:t>NT  </a:t>
              </a:r>
              <a:r>
                <a:rPr lang="en-US" sz="588" b="1" dirty="0">
                  <a:solidFill>
                    <a:srgbClr val="FF0000"/>
                  </a:solidFill>
                </a:rPr>
                <a:t>X4 </a:t>
              </a:r>
            </a:p>
          </p:txBody>
        </p:sp>
      </p:grpSp>
      <p:grpSp>
        <p:nvGrpSpPr>
          <p:cNvPr id="319" name="Group 318"/>
          <p:cNvGrpSpPr/>
          <p:nvPr/>
        </p:nvGrpSpPr>
        <p:grpSpPr>
          <a:xfrm>
            <a:off x="1193078" y="2742756"/>
            <a:ext cx="358127" cy="182807"/>
            <a:chOff x="11811000" y="782148"/>
            <a:chExt cx="608816" cy="310773"/>
          </a:xfrm>
        </p:grpSpPr>
        <p:sp>
          <p:nvSpPr>
            <p:cNvPr id="320" name="Oval 319"/>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21" name="TextBox 320"/>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324" name="Group 323"/>
          <p:cNvGrpSpPr/>
          <p:nvPr/>
        </p:nvGrpSpPr>
        <p:grpSpPr>
          <a:xfrm>
            <a:off x="2776515" y="1847025"/>
            <a:ext cx="358127" cy="200952"/>
            <a:chOff x="10692139" y="814753"/>
            <a:chExt cx="608816" cy="341619"/>
          </a:xfrm>
        </p:grpSpPr>
        <p:sp>
          <p:nvSpPr>
            <p:cNvPr id="325" name="Oval 324"/>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26" name="TextBox 325"/>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23" name="Group 22"/>
          <p:cNvGrpSpPr/>
          <p:nvPr/>
        </p:nvGrpSpPr>
        <p:grpSpPr>
          <a:xfrm>
            <a:off x="3238294" y="641037"/>
            <a:ext cx="2465111" cy="812715"/>
            <a:chOff x="5600712" y="219687"/>
            <a:chExt cx="4190688" cy="1381617"/>
          </a:xfrm>
        </p:grpSpPr>
        <p:sp>
          <p:nvSpPr>
            <p:cNvPr id="10" name="Rounded Rectangle 9"/>
            <p:cNvSpPr/>
            <p:nvPr/>
          </p:nvSpPr>
          <p:spPr>
            <a:xfrm>
              <a:off x="5600712" y="226934"/>
              <a:ext cx="4190688" cy="13131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grpSp>
          <p:nvGrpSpPr>
            <p:cNvPr id="4" name="Group 3"/>
            <p:cNvGrpSpPr/>
            <p:nvPr/>
          </p:nvGrpSpPr>
          <p:grpSpPr>
            <a:xfrm>
              <a:off x="7389813" y="303134"/>
              <a:ext cx="608816" cy="310772"/>
              <a:chOff x="10615612" y="822080"/>
              <a:chExt cx="608816" cy="310772"/>
            </a:xfrm>
          </p:grpSpPr>
          <p:sp>
            <p:nvSpPr>
              <p:cNvPr id="2" name="Oval 1"/>
              <p:cNvSpPr/>
              <p:nvPr/>
            </p:nvSpPr>
            <p:spPr>
              <a:xfrm>
                <a:off x="10820400" y="838200"/>
                <a:ext cx="21944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 name="TextBox 2"/>
              <p:cNvSpPr txBox="1"/>
              <p:nvPr/>
            </p:nvSpPr>
            <p:spPr>
              <a:xfrm>
                <a:off x="10615612" y="822080"/>
                <a:ext cx="608816" cy="310772"/>
              </a:xfrm>
              <a:prstGeom prst="rect">
                <a:avLst/>
              </a:prstGeom>
              <a:noFill/>
            </p:spPr>
            <p:txBody>
              <a:bodyPr wrap="square" rtlCol="0">
                <a:spAutoFit/>
              </a:bodyPr>
              <a:lstStyle/>
              <a:p>
                <a:pPr algn="ctr"/>
                <a:r>
                  <a:rPr lang="en-US" sz="588" b="1" dirty="0">
                    <a:solidFill>
                      <a:schemeClr val="bg1"/>
                    </a:solidFill>
                  </a:rPr>
                  <a:t>NT</a:t>
                </a:r>
              </a:p>
            </p:txBody>
          </p:sp>
        </p:grpSp>
        <p:grpSp>
          <p:nvGrpSpPr>
            <p:cNvPr id="9" name="Group 8"/>
            <p:cNvGrpSpPr/>
            <p:nvPr/>
          </p:nvGrpSpPr>
          <p:grpSpPr>
            <a:xfrm>
              <a:off x="7399158" y="583426"/>
              <a:ext cx="608816" cy="310773"/>
              <a:chOff x="11811000" y="782148"/>
              <a:chExt cx="608816" cy="310773"/>
            </a:xfrm>
          </p:grpSpPr>
          <p:sp>
            <p:nvSpPr>
              <p:cNvPr id="51" name="Oval 50"/>
              <p:cNvSpPr/>
              <p:nvPr/>
            </p:nvSpPr>
            <p:spPr>
              <a:xfrm>
                <a:off x="12003699" y="803031"/>
                <a:ext cx="231164" cy="2304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54" name="TextBox 53"/>
              <p:cNvSpPr txBox="1"/>
              <p:nvPr/>
            </p:nvSpPr>
            <p:spPr>
              <a:xfrm>
                <a:off x="11811000" y="782148"/>
                <a:ext cx="608816" cy="310773"/>
              </a:xfrm>
              <a:prstGeom prst="rect">
                <a:avLst/>
              </a:prstGeom>
              <a:noFill/>
            </p:spPr>
            <p:txBody>
              <a:bodyPr wrap="square" rtlCol="0">
                <a:spAutoFit/>
              </a:bodyPr>
              <a:lstStyle/>
              <a:p>
                <a:pPr algn="ctr"/>
                <a:r>
                  <a:rPr lang="en-US" sz="588" b="1" dirty="0">
                    <a:solidFill>
                      <a:schemeClr val="bg1"/>
                    </a:solidFill>
                  </a:rPr>
                  <a:t>CT</a:t>
                </a:r>
              </a:p>
            </p:txBody>
          </p:sp>
        </p:grpSp>
        <p:grpSp>
          <p:nvGrpSpPr>
            <p:cNvPr id="57" name="Group 56"/>
            <p:cNvGrpSpPr/>
            <p:nvPr/>
          </p:nvGrpSpPr>
          <p:grpSpPr>
            <a:xfrm>
              <a:off x="5600712" y="597077"/>
              <a:ext cx="608816" cy="341619"/>
              <a:chOff x="10692139" y="814753"/>
              <a:chExt cx="608816" cy="341619"/>
            </a:xfrm>
          </p:grpSpPr>
          <p:sp>
            <p:nvSpPr>
              <p:cNvPr id="62" name="Oval 61"/>
              <p:cNvSpPr/>
              <p:nvPr/>
            </p:nvSpPr>
            <p:spPr>
              <a:xfrm>
                <a:off x="10881855" y="814753"/>
                <a:ext cx="266792" cy="2743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63" name="TextBox 62"/>
              <p:cNvSpPr txBox="1"/>
              <p:nvPr/>
            </p:nvSpPr>
            <p:spPr>
              <a:xfrm>
                <a:off x="10692139" y="814753"/>
                <a:ext cx="608816" cy="341619"/>
              </a:xfrm>
              <a:prstGeom prst="rect">
                <a:avLst/>
              </a:prstGeom>
              <a:noFill/>
            </p:spPr>
            <p:txBody>
              <a:bodyPr wrap="square" rtlCol="0">
                <a:spAutoFit/>
              </a:bodyPr>
              <a:lstStyle/>
              <a:p>
                <a:pPr algn="ctr"/>
                <a:r>
                  <a:rPr lang="en-US" sz="706" b="1" dirty="0">
                    <a:solidFill>
                      <a:schemeClr val="bg1"/>
                    </a:solidFill>
                  </a:rPr>
                  <a:t>GV</a:t>
                </a:r>
              </a:p>
            </p:txBody>
          </p:sp>
        </p:grpSp>
        <p:grpSp>
          <p:nvGrpSpPr>
            <p:cNvPr id="231" name="Group 230"/>
            <p:cNvGrpSpPr/>
            <p:nvPr/>
          </p:nvGrpSpPr>
          <p:grpSpPr>
            <a:xfrm>
              <a:off x="7404896" y="894576"/>
              <a:ext cx="608816" cy="310772"/>
              <a:chOff x="10616004" y="822080"/>
              <a:chExt cx="608816" cy="310772"/>
            </a:xfrm>
          </p:grpSpPr>
          <p:sp>
            <p:nvSpPr>
              <p:cNvPr id="232" name="Oval 231"/>
              <p:cNvSpPr/>
              <p:nvPr/>
            </p:nvSpPr>
            <p:spPr>
              <a:xfrm>
                <a:off x="10820400" y="838200"/>
                <a:ext cx="21944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233" name="TextBox 232"/>
              <p:cNvSpPr txBox="1"/>
              <p:nvPr/>
            </p:nvSpPr>
            <p:spPr>
              <a:xfrm>
                <a:off x="10616004" y="822080"/>
                <a:ext cx="608816" cy="310772"/>
              </a:xfrm>
              <a:prstGeom prst="rect">
                <a:avLst/>
              </a:prstGeom>
              <a:noFill/>
            </p:spPr>
            <p:txBody>
              <a:bodyPr wrap="square" rtlCol="0">
                <a:spAutoFit/>
              </a:bodyPr>
              <a:lstStyle/>
              <a:p>
                <a:pPr algn="ctr"/>
                <a:r>
                  <a:rPr lang="en-US" sz="588" b="1" dirty="0">
                    <a:solidFill>
                      <a:schemeClr val="bg1"/>
                    </a:solidFill>
                  </a:rPr>
                  <a:t>IP</a:t>
                </a:r>
              </a:p>
            </p:txBody>
          </p:sp>
        </p:grpSp>
        <p:sp>
          <p:nvSpPr>
            <p:cNvPr id="13" name="TextBox 12"/>
            <p:cNvSpPr txBox="1"/>
            <p:nvPr/>
          </p:nvSpPr>
          <p:spPr>
            <a:xfrm>
              <a:off x="6035484" y="251084"/>
              <a:ext cx="1318025" cy="1264886"/>
            </a:xfrm>
            <a:prstGeom prst="rect">
              <a:avLst/>
            </a:prstGeom>
            <a:noFill/>
          </p:spPr>
          <p:txBody>
            <a:bodyPr wrap="square" rtlCol="0">
              <a:spAutoFit/>
            </a:bodyPr>
            <a:lstStyle/>
            <a:p>
              <a:r>
                <a:rPr lang="en-US" sz="706" dirty="0">
                  <a:solidFill>
                    <a:srgbClr val="C00000"/>
                  </a:solidFill>
                </a:rPr>
                <a:t>Gate Valves (11)</a:t>
              </a:r>
              <a:br>
                <a:rPr lang="en-US" sz="706" dirty="0">
                  <a:solidFill>
                    <a:srgbClr val="C00000"/>
                  </a:solidFill>
                </a:rPr>
              </a:br>
              <a:r>
                <a:rPr lang="en-US" sz="706" dirty="0">
                  <a:solidFill>
                    <a:srgbClr val="C00000"/>
                  </a:solidFill>
                </a:rPr>
                <a:t>10 RF shielded</a:t>
              </a:r>
              <a:br>
                <a:rPr lang="en-US" sz="706" dirty="0">
                  <a:solidFill>
                    <a:srgbClr val="C00000"/>
                  </a:solidFill>
                </a:rPr>
              </a:br>
              <a:r>
                <a:rPr lang="en-US" sz="706" dirty="0">
                  <a:solidFill>
                    <a:srgbClr val="C00000"/>
                  </a:solidFill>
                </a:rPr>
                <a:t>3 New to CBETA</a:t>
              </a:r>
            </a:p>
          </p:txBody>
        </p:sp>
        <p:sp>
          <p:nvSpPr>
            <p:cNvPr id="306" name="TextBox 305"/>
            <p:cNvSpPr txBox="1"/>
            <p:nvPr/>
          </p:nvSpPr>
          <p:spPr>
            <a:xfrm>
              <a:off x="7891399" y="219687"/>
              <a:ext cx="1761448" cy="341619"/>
            </a:xfrm>
            <a:prstGeom prst="rect">
              <a:avLst/>
            </a:prstGeom>
            <a:noFill/>
          </p:spPr>
          <p:txBody>
            <a:bodyPr wrap="square" rtlCol="0">
              <a:spAutoFit/>
            </a:bodyPr>
            <a:lstStyle/>
            <a:p>
              <a:r>
                <a:rPr lang="en-US" sz="706" dirty="0">
                  <a:solidFill>
                    <a:srgbClr val="FF0000"/>
                  </a:solidFill>
                </a:rPr>
                <a:t>NexTorr Pump (28)</a:t>
              </a:r>
            </a:p>
          </p:txBody>
        </p:sp>
        <p:sp>
          <p:nvSpPr>
            <p:cNvPr id="322" name="TextBox 321"/>
            <p:cNvSpPr txBox="1"/>
            <p:nvPr/>
          </p:nvSpPr>
          <p:spPr>
            <a:xfrm>
              <a:off x="7937049" y="487866"/>
              <a:ext cx="1761448" cy="526273"/>
            </a:xfrm>
            <a:prstGeom prst="rect">
              <a:avLst/>
            </a:prstGeom>
            <a:noFill/>
          </p:spPr>
          <p:txBody>
            <a:bodyPr wrap="square" rtlCol="0">
              <a:spAutoFit/>
            </a:bodyPr>
            <a:lstStyle/>
            <a:p>
              <a:r>
                <a:rPr lang="en-US" sz="706" dirty="0">
                  <a:solidFill>
                    <a:srgbClr val="00B050"/>
                  </a:solidFill>
                </a:rPr>
                <a:t>CapaciTorr Pump (34)</a:t>
              </a:r>
            </a:p>
          </p:txBody>
        </p:sp>
        <p:sp>
          <p:nvSpPr>
            <p:cNvPr id="323" name="TextBox 322"/>
            <p:cNvSpPr txBox="1"/>
            <p:nvPr/>
          </p:nvSpPr>
          <p:spPr>
            <a:xfrm>
              <a:off x="7922986" y="848548"/>
              <a:ext cx="1761448" cy="341619"/>
            </a:xfrm>
            <a:prstGeom prst="rect">
              <a:avLst/>
            </a:prstGeom>
            <a:noFill/>
          </p:spPr>
          <p:txBody>
            <a:bodyPr wrap="square" rtlCol="0">
              <a:spAutoFit/>
            </a:bodyPr>
            <a:lstStyle/>
            <a:p>
              <a:r>
                <a:rPr lang="en-US" sz="706" dirty="0">
                  <a:solidFill>
                    <a:srgbClr val="0070C0"/>
                  </a:solidFill>
                </a:rPr>
                <a:t>Ion Pump (2)</a:t>
              </a:r>
            </a:p>
          </p:txBody>
        </p:sp>
        <p:grpSp>
          <p:nvGrpSpPr>
            <p:cNvPr id="328" name="Group 327"/>
            <p:cNvGrpSpPr/>
            <p:nvPr/>
          </p:nvGrpSpPr>
          <p:grpSpPr>
            <a:xfrm>
              <a:off x="7392196" y="1217534"/>
              <a:ext cx="608816" cy="310772"/>
              <a:chOff x="10612152" y="822080"/>
              <a:chExt cx="608816" cy="310772"/>
            </a:xfrm>
          </p:grpSpPr>
          <p:sp>
            <p:nvSpPr>
              <p:cNvPr id="329" name="Oval 328"/>
              <p:cNvSpPr/>
              <p:nvPr/>
            </p:nvSpPr>
            <p:spPr>
              <a:xfrm>
                <a:off x="10820400" y="838200"/>
                <a:ext cx="21944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30" name="TextBox 329"/>
              <p:cNvSpPr txBox="1"/>
              <p:nvPr/>
            </p:nvSpPr>
            <p:spPr>
              <a:xfrm>
                <a:off x="10612152" y="822080"/>
                <a:ext cx="608816" cy="310772"/>
              </a:xfrm>
              <a:prstGeom prst="rect">
                <a:avLst/>
              </a:prstGeom>
              <a:noFill/>
            </p:spPr>
            <p:txBody>
              <a:bodyPr wrap="square" rtlCol="0">
                <a:spAutoFit/>
              </a:bodyPr>
              <a:lstStyle/>
              <a:p>
                <a:pPr algn="ctr"/>
                <a:r>
                  <a:rPr lang="en-US" sz="588" b="1" dirty="0">
                    <a:solidFill>
                      <a:schemeClr val="bg1"/>
                    </a:solidFill>
                  </a:rPr>
                  <a:t>GA</a:t>
                </a:r>
              </a:p>
            </p:txBody>
          </p:sp>
        </p:grpSp>
        <p:sp>
          <p:nvSpPr>
            <p:cNvPr id="331" name="TextBox 330"/>
            <p:cNvSpPr txBox="1"/>
            <p:nvPr/>
          </p:nvSpPr>
          <p:spPr>
            <a:xfrm>
              <a:off x="7911185" y="1075031"/>
              <a:ext cx="1761448" cy="526273"/>
            </a:xfrm>
            <a:prstGeom prst="rect">
              <a:avLst/>
            </a:prstGeom>
            <a:noFill/>
          </p:spPr>
          <p:txBody>
            <a:bodyPr wrap="square" rtlCol="0">
              <a:spAutoFit/>
            </a:bodyPr>
            <a:lstStyle/>
            <a:p>
              <a:r>
                <a:rPr lang="en-US" sz="706" dirty="0"/>
                <a:t>Ion and Pirani Gauges (8)</a:t>
              </a:r>
            </a:p>
          </p:txBody>
        </p:sp>
      </p:grpSp>
      <p:grpSp>
        <p:nvGrpSpPr>
          <p:cNvPr id="332" name="Group 331"/>
          <p:cNvGrpSpPr/>
          <p:nvPr/>
        </p:nvGrpSpPr>
        <p:grpSpPr>
          <a:xfrm>
            <a:off x="5692588" y="2173521"/>
            <a:ext cx="358127" cy="182807"/>
            <a:chOff x="10612152" y="822080"/>
            <a:chExt cx="608816" cy="310772"/>
          </a:xfrm>
        </p:grpSpPr>
        <p:sp>
          <p:nvSpPr>
            <p:cNvPr id="333" name="Oval 332"/>
            <p:cNvSpPr/>
            <p:nvPr/>
          </p:nvSpPr>
          <p:spPr>
            <a:xfrm>
              <a:off x="10820400" y="838200"/>
              <a:ext cx="21944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34" name="TextBox 333"/>
            <p:cNvSpPr txBox="1"/>
            <p:nvPr/>
          </p:nvSpPr>
          <p:spPr>
            <a:xfrm>
              <a:off x="10612152" y="822080"/>
              <a:ext cx="608816" cy="310772"/>
            </a:xfrm>
            <a:prstGeom prst="rect">
              <a:avLst/>
            </a:prstGeom>
            <a:noFill/>
          </p:spPr>
          <p:txBody>
            <a:bodyPr wrap="square" rtlCol="0">
              <a:spAutoFit/>
            </a:bodyPr>
            <a:lstStyle/>
            <a:p>
              <a:pPr algn="ctr"/>
              <a:r>
                <a:rPr lang="en-US" sz="588" b="1" dirty="0">
                  <a:solidFill>
                    <a:schemeClr val="bg1"/>
                  </a:solidFill>
                </a:rPr>
                <a:t>GA</a:t>
              </a:r>
            </a:p>
          </p:txBody>
        </p:sp>
      </p:grpSp>
      <p:grpSp>
        <p:nvGrpSpPr>
          <p:cNvPr id="335" name="Group 334"/>
          <p:cNvGrpSpPr/>
          <p:nvPr/>
        </p:nvGrpSpPr>
        <p:grpSpPr>
          <a:xfrm>
            <a:off x="6472787" y="1731890"/>
            <a:ext cx="358127" cy="182807"/>
            <a:chOff x="10612152" y="822080"/>
            <a:chExt cx="608816" cy="310772"/>
          </a:xfrm>
        </p:grpSpPr>
        <p:sp>
          <p:nvSpPr>
            <p:cNvPr id="336" name="Oval 335"/>
            <p:cNvSpPr/>
            <p:nvPr/>
          </p:nvSpPr>
          <p:spPr>
            <a:xfrm>
              <a:off x="10820400" y="838200"/>
              <a:ext cx="21944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37" name="TextBox 336"/>
            <p:cNvSpPr txBox="1"/>
            <p:nvPr/>
          </p:nvSpPr>
          <p:spPr>
            <a:xfrm>
              <a:off x="10612152" y="822080"/>
              <a:ext cx="608816" cy="310772"/>
            </a:xfrm>
            <a:prstGeom prst="rect">
              <a:avLst/>
            </a:prstGeom>
            <a:noFill/>
          </p:spPr>
          <p:txBody>
            <a:bodyPr wrap="square" rtlCol="0">
              <a:spAutoFit/>
            </a:bodyPr>
            <a:lstStyle/>
            <a:p>
              <a:pPr algn="ctr"/>
              <a:r>
                <a:rPr lang="en-US" sz="588" b="1" dirty="0">
                  <a:solidFill>
                    <a:schemeClr val="bg1"/>
                  </a:solidFill>
                </a:rPr>
                <a:t>GA</a:t>
              </a:r>
            </a:p>
          </p:txBody>
        </p:sp>
      </p:grpSp>
      <p:grpSp>
        <p:nvGrpSpPr>
          <p:cNvPr id="338" name="Group 337"/>
          <p:cNvGrpSpPr/>
          <p:nvPr/>
        </p:nvGrpSpPr>
        <p:grpSpPr>
          <a:xfrm>
            <a:off x="7622278" y="2431634"/>
            <a:ext cx="358127" cy="182807"/>
            <a:chOff x="10612152" y="822080"/>
            <a:chExt cx="608816" cy="310772"/>
          </a:xfrm>
        </p:grpSpPr>
        <p:sp>
          <p:nvSpPr>
            <p:cNvPr id="339" name="Oval 338"/>
            <p:cNvSpPr/>
            <p:nvPr/>
          </p:nvSpPr>
          <p:spPr>
            <a:xfrm>
              <a:off x="10820400" y="838200"/>
              <a:ext cx="21944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40" name="TextBox 339"/>
            <p:cNvSpPr txBox="1"/>
            <p:nvPr/>
          </p:nvSpPr>
          <p:spPr>
            <a:xfrm>
              <a:off x="10612152" y="822080"/>
              <a:ext cx="608816" cy="310772"/>
            </a:xfrm>
            <a:prstGeom prst="rect">
              <a:avLst/>
            </a:prstGeom>
            <a:noFill/>
          </p:spPr>
          <p:txBody>
            <a:bodyPr wrap="square" rtlCol="0">
              <a:spAutoFit/>
            </a:bodyPr>
            <a:lstStyle/>
            <a:p>
              <a:pPr algn="ctr"/>
              <a:r>
                <a:rPr lang="en-US" sz="588" b="1" dirty="0">
                  <a:solidFill>
                    <a:schemeClr val="bg1"/>
                  </a:solidFill>
                </a:rPr>
                <a:t>GA</a:t>
              </a:r>
            </a:p>
          </p:txBody>
        </p:sp>
      </p:grpSp>
      <p:grpSp>
        <p:nvGrpSpPr>
          <p:cNvPr id="341" name="Group 340"/>
          <p:cNvGrpSpPr/>
          <p:nvPr/>
        </p:nvGrpSpPr>
        <p:grpSpPr>
          <a:xfrm>
            <a:off x="3450951" y="2146964"/>
            <a:ext cx="358127" cy="182807"/>
            <a:chOff x="10612152" y="822080"/>
            <a:chExt cx="608816" cy="310772"/>
          </a:xfrm>
        </p:grpSpPr>
        <p:sp>
          <p:nvSpPr>
            <p:cNvPr id="342" name="Oval 341"/>
            <p:cNvSpPr/>
            <p:nvPr/>
          </p:nvSpPr>
          <p:spPr>
            <a:xfrm>
              <a:off x="10820400" y="838200"/>
              <a:ext cx="21944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43" name="TextBox 342"/>
            <p:cNvSpPr txBox="1"/>
            <p:nvPr/>
          </p:nvSpPr>
          <p:spPr>
            <a:xfrm>
              <a:off x="10612152" y="822080"/>
              <a:ext cx="608816" cy="310772"/>
            </a:xfrm>
            <a:prstGeom prst="rect">
              <a:avLst/>
            </a:prstGeom>
            <a:noFill/>
          </p:spPr>
          <p:txBody>
            <a:bodyPr wrap="square" rtlCol="0">
              <a:spAutoFit/>
            </a:bodyPr>
            <a:lstStyle/>
            <a:p>
              <a:pPr algn="ctr"/>
              <a:r>
                <a:rPr lang="en-US" sz="588" b="1" dirty="0">
                  <a:solidFill>
                    <a:schemeClr val="bg1"/>
                  </a:solidFill>
                </a:rPr>
                <a:t>GA</a:t>
              </a:r>
            </a:p>
          </p:txBody>
        </p:sp>
      </p:grpSp>
      <p:grpSp>
        <p:nvGrpSpPr>
          <p:cNvPr id="344" name="Group 343"/>
          <p:cNvGrpSpPr/>
          <p:nvPr/>
        </p:nvGrpSpPr>
        <p:grpSpPr>
          <a:xfrm>
            <a:off x="2566298" y="1660550"/>
            <a:ext cx="358127" cy="182807"/>
            <a:chOff x="10612152" y="822080"/>
            <a:chExt cx="608816" cy="310772"/>
          </a:xfrm>
        </p:grpSpPr>
        <p:sp>
          <p:nvSpPr>
            <p:cNvPr id="345" name="Oval 344"/>
            <p:cNvSpPr/>
            <p:nvPr/>
          </p:nvSpPr>
          <p:spPr>
            <a:xfrm>
              <a:off x="10820400" y="838200"/>
              <a:ext cx="21944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46" name="TextBox 345"/>
            <p:cNvSpPr txBox="1"/>
            <p:nvPr/>
          </p:nvSpPr>
          <p:spPr>
            <a:xfrm>
              <a:off x="10612152" y="822080"/>
              <a:ext cx="608816" cy="310772"/>
            </a:xfrm>
            <a:prstGeom prst="rect">
              <a:avLst/>
            </a:prstGeom>
            <a:noFill/>
          </p:spPr>
          <p:txBody>
            <a:bodyPr wrap="square" rtlCol="0">
              <a:spAutoFit/>
            </a:bodyPr>
            <a:lstStyle/>
            <a:p>
              <a:pPr algn="ctr"/>
              <a:r>
                <a:rPr lang="en-US" sz="588" b="1" dirty="0">
                  <a:solidFill>
                    <a:schemeClr val="bg1"/>
                  </a:solidFill>
                </a:rPr>
                <a:t>GA</a:t>
              </a:r>
            </a:p>
          </p:txBody>
        </p:sp>
      </p:grpSp>
      <p:grpSp>
        <p:nvGrpSpPr>
          <p:cNvPr id="347" name="Group 346"/>
          <p:cNvGrpSpPr/>
          <p:nvPr/>
        </p:nvGrpSpPr>
        <p:grpSpPr>
          <a:xfrm>
            <a:off x="3523601" y="2433604"/>
            <a:ext cx="358127" cy="182807"/>
            <a:chOff x="10612152" y="822080"/>
            <a:chExt cx="608816" cy="310772"/>
          </a:xfrm>
        </p:grpSpPr>
        <p:sp>
          <p:nvSpPr>
            <p:cNvPr id="348" name="Oval 347"/>
            <p:cNvSpPr/>
            <p:nvPr/>
          </p:nvSpPr>
          <p:spPr>
            <a:xfrm>
              <a:off x="10820400" y="838200"/>
              <a:ext cx="21944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49" name="TextBox 348"/>
            <p:cNvSpPr txBox="1"/>
            <p:nvPr/>
          </p:nvSpPr>
          <p:spPr>
            <a:xfrm>
              <a:off x="10612152" y="822080"/>
              <a:ext cx="608816" cy="310772"/>
            </a:xfrm>
            <a:prstGeom prst="rect">
              <a:avLst/>
            </a:prstGeom>
            <a:noFill/>
          </p:spPr>
          <p:txBody>
            <a:bodyPr wrap="square" rtlCol="0">
              <a:spAutoFit/>
            </a:bodyPr>
            <a:lstStyle/>
            <a:p>
              <a:pPr algn="ctr"/>
              <a:r>
                <a:rPr lang="en-US" sz="588" b="1" dirty="0">
                  <a:solidFill>
                    <a:schemeClr val="bg1"/>
                  </a:solidFill>
                </a:rPr>
                <a:t>GA</a:t>
              </a:r>
            </a:p>
          </p:txBody>
        </p:sp>
      </p:grpSp>
      <p:grpSp>
        <p:nvGrpSpPr>
          <p:cNvPr id="350" name="Group 349"/>
          <p:cNvGrpSpPr/>
          <p:nvPr/>
        </p:nvGrpSpPr>
        <p:grpSpPr>
          <a:xfrm>
            <a:off x="858157" y="3691324"/>
            <a:ext cx="358127" cy="182807"/>
            <a:chOff x="10612152" y="822080"/>
            <a:chExt cx="608816" cy="310772"/>
          </a:xfrm>
        </p:grpSpPr>
        <p:sp>
          <p:nvSpPr>
            <p:cNvPr id="351" name="Oval 350"/>
            <p:cNvSpPr/>
            <p:nvPr/>
          </p:nvSpPr>
          <p:spPr>
            <a:xfrm>
              <a:off x="10820400" y="838200"/>
              <a:ext cx="21944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52" name="TextBox 351"/>
            <p:cNvSpPr txBox="1"/>
            <p:nvPr/>
          </p:nvSpPr>
          <p:spPr>
            <a:xfrm>
              <a:off x="10612152" y="822080"/>
              <a:ext cx="608816" cy="310772"/>
            </a:xfrm>
            <a:prstGeom prst="rect">
              <a:avLst/>
            </a:prstGeom>
            <a:noFill/>
          </p:spPr>
          <p:txBody>
            <a:bodyPr wrap="square" rtlCol="0">
              <a:spAutoFit/>
            </a:bodyPr>
            <a:lstStyle/>
            <a:p>
              <a:pPr algn="ctr"/>
              <a:r>
                <a:rPr lang="en-US" sz="588" b="1" dirty="0">
                  <a:solidFill>
                    <a:schemeClr val="bg1"/>
                  </a:solidFill>
                </a:rPr>
                <a:t>GA</a:t>
              </a:r>
            </a:p>
          </p:txBody>
        </p:sp>
      </p:grpSp>
      <p:grpSp>
        <p:nvGrpSpPr>
          <p:cNvPr id="353" name="Group 352"/>
          <p:cNvGrpSpPr/>
          <p:nvPr/>
        </p:nvGrpSpPr>
        <p:grpSpPr>
          <a:xfrm>
            <a:off x="7909209" y="3328578"/>
            <a:ext cx="358127" cy="182807"/>
            <a:chOff x="10612152" y="822080"/>
            <a:chExt cx="608816" cy="310772"/>
          </a:xfrm>
        </p:grpSpPr>
        <p:sp>
          <p:nvSpPr>
            <p:cNvPr id="354" name="Oval 353"/>
            <p:cNvSpPr/>
            <p:nvPr/>
          </p:nvSpPr>
          <p:spPr>
            <a:xfrm>
              <a:off x="10820400" y="838200"/>
              <a:ext cx="21944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355" name="TextBox 354"/>
            <p:cNvSpPr txBox="1"/>
            <p:nvPr/>
          </p:nvSpPr>
          <p:spPr>
            <a:xfrm>
              <a:off x="10612152" y="822080"/>
              <a:ext cx="608816" cy="310772"/>
            </a:xfrm>
            <a:prstGeom prst="rect">
              <a:avLst/>
            </a:prstGeom>
            <a:noFill/>
          </p:spPr>
          <p:txBody>
            <a:bodyPr wrap="square" rtlCol="0">
              <a:spAutoFit/>
            </a:bodyPr>
            <a:lstStyle/>
            <a:p>
              <a:pPr algn="ctr"/>
              <a:r>
                <a:rPr lang="en-US" sz="588" b="1" dirty="0">
                  <a:solidFill>
                    <a:schemeClr val="bg1"/>
                  </a:solidFill>
                </a:rPr>
                <a:t>GA</a:t>
              </a:r>
            </a:p>
          </p:txBody>
        </p:sp>
      </p:grpSp>
      <p:grpSp>
        <p:nvGrpSpPr>
          <p:cNvPr id="21" name="Group 20"/>
          <p:cNvGrpSpPr/>
          <p:nvPr/>
        </p:nvGrpSpPr>
        <p:grpSpPr>
          <a:xfrm>
            <a:off x="81243" y="5067223"/>
            <a:ext cx="594610" cy="248090"/>
            <a:chOff x="138113" y="7814184"/>
            <a:chExt cx="1010837" cy="421754"/>
          </a:xfrm>
        </p:grpSpPr>
        <p:sp>
          <p:nvSpPr>
            <p:cNvPr id="7" name="Oval 6"/>
            <p:cNvSpPr/>
            <p:nvPr/>
          </p:nvSpPr>
          <p:spPr>
            <a:xfrm>
              <a:off x="138113" y="7814184"/>
              <a:ext cx="152400" cy="16027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sp>
          <p:nvSpPr>
            <p:cNvPr id="17" name="TextBox 16"/>
            <p:cNvSpPr txBox="1"/>
            <p:nvPr/>
          </p:nvSpPr>
          <p:spPr>
            <a:xfrm>
              <a:off x="235868" y="7894319"/>
              <a:ext cx="913082" cy="341619"/>
            </a:xfrm>
            <a:prstGeom prst="rect">
              <a:avLst/>
            </a:prstGeom>
            <a:noFill/>
          </p:spPr>
          <p:txBody>
            <a:bodyPr wrap="square" rtlCol="0">
              <a:spAutoFit/>
            </a:bodyPr>
            <a:lstStyle/>
            <a:p>
              <a:r>
                <a:rPr lang="en-US" sz="706" dirty="0">
                  <a:solidFill>
                    <a:srgbClr val="FF0000"/>
                  </a:solidFill>
                </a:rPr>
                <a:t>(0,0)</a:t>
              </a:r>
            </a:p>
          </p:txBody>
        </p:sp>
      </p:grpSp>
      <p:grpSp>
        <p:nvGrpSpPr>
          <p:cNvPr id="22" name="Group 21"/>
          <p:cNvGrpSpPr/>
          <p:nvPr/>
        </p:nvGrpSpPr>
        <p:grpSpPr>
          <a:xfrm>
            <a:off x="81243" y="2557936"/>
            <a:ext cx="482563" cy="309572"/>
            <a:chOff x="138113" y="3548389"/>
            <a:chExt cx="820357" cy="526273"/>
          </a:xfrm>
        </p:grpSpPr>
        <p:sp>
          <p:nvSpPr>
            <p:cNvPr id="356" name="TextBox 355"/>
            <p:cNvSpPr txBox="1"/>
            <p:nvPr/>
          </p:nvSpPr>
          <p:spPr>
            <a:xfrm>
              <a:off x="252370" y="3548389"/>
              <a:ext cx="706100" cy="526273"/>
            </a:xfrm>
            <a:prstGeom prst="rect">
              <a:avLst/>
            </a:prstGeom>
            <a:noFill/>
          </p:spPr>
          <p:txBody>
            <a:bodyPr wrap="square" rtlCol="0">
              <a:spAutoFit/>
            </a:bodyPr>
            <a:lstStyle/>
            <a:p>
              <a:r>
                <a:rPr lang="en-US" sz="706" dirty="0">
                  <a:solidFill>
                    <a:srgbClr val="FF0000"/>
                  </a:solidFill>
                </a:rPr>
                <a:t>(0,10m)</a:t>
              </a:r>
            </a:p>
          </p:txBody>
        </p:sp>
        <p:sp>
          <p:nvSpPr>
            <p:cNvPr id="357" name="Oval 356"/>
            <p:cNvSpPr/>
            <p:nvPr/>
          </p:nvSpPr>
          <p:spPr>
            <a:xfrm>
              <a:off x="138113" y="3777978"/>
              <a:ext cx="152400" cy="16027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grpSp>
      <p:grpSp>
        <p:nvGrpSpPr>
          <p:cNvPr id="358" name="Group 357"/>
          <p:cNvGrpSpPr/>
          <p:nvPr/>
        </p:nvGrpSpPr>
        <p:grpSpPr>
          <a:xfrm>
            <a:off x="2446546" y="2551039"/>
            <a:ext cx="586675" cy="309572"/>
            <a:chOff x="138113" y="3548389"/>
            <a:chExt cx="997347" cy="526273"/>
          </a:xfrm>
        </p:grpSpPr>
        <p:sp>
          <p:nvSpPr>
            <p:cNvPr id="359" name="TextBox 358"/>
            <p:cNvSpPr txBox="1"/>
            <p:nvPr/>
          </p:nvSpPr>
          <p:spPr>
            <a:xfrm>
              <a:off x="252370" y="3548389"/>
              <a:ext cx="883090" cy="526273"/>
            </a:xfrm>
            <a:prstGeom prst="rect">
              <a:avLst/>
            </a:prstGeom>
            <a:noFill/>
          </p:spPr>
          <p:txBody>
            <a:bodyPr wrap="square" rtlCol="0">
              <a:spAutoFit/>
            </a:bodyPr>
            <a:lstStyle/>
            <a:p>
              <a:r>
                <a:rPr lang="en-US" sz="706" dirty="0">
                  <a:solidFill>
                    <a:srgbClr val="FF0000"/>
                  </a:solidFill>
                </a:rPr>
                <a:t>(10,10m)</a:t>
              </a:r>
            </a:p>
          </p:txBody>
        </p:sp>
        <p:sp>
          <p:nvSpPr>
            <p:cNvPr id="360" name="Oval 359"/>
            <p:cNvSpPr/>
            <p:nvPr/>
          </p:nvSpPr>
          <p:spPr>
            <a:xfrm>
              <a:off x="138113" y="3777978"/>
              <a:ext cx="152400" cy="16027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grpSp>
      <p:grpSp>
        <p:nvGrpSpPr>
          <p:cNvPr id="361" name="Group 360"/>
          <p:cNvGrpSpPr/>
          <p:nvPr/>
        </p:nvGrpSpPr>
        <p:grpSpPr>
          <a:xfrm>
            <a:off x="4825641" y="2557935"/>
            <a:ext cx="586675" cy="309572"/>
            <a:chOff x="138113" y="3548389"/>
            <a:chExt cx="997347" cy="526273"/>
          </a:xfrm>
        </p:grpSpPr>
        <p:sp>
          <p:nvSpPr>
            <p:cNvPr id="362" name="TextBox 361"/>
            <p:cNvSpPr txBox="1"/>
            <p:nvPr/>
          </p:nvSpPr>
          <p:spPr>
            <a:xfrm>
              <a:off x="252370" y="3548389"/>
              <a:ext cx="883090" cy="526273"/>
            </a:xfrm>
            <a:prstGeom prst="rect">
              <a:avLst/>
            </a:prstGeom>
            <a:noFill/>
          </p:spPr>
          <p:txBody>
            <a:bodyPr wrap="square" rtlCol="0">
              <a:spAutoFit/>
            </a:bodyPr>
            <a:lstStyle/>
            <a:p>
              <a:r>
                <a:rPr lang="en-US" sz="706" dirty="0">
                  <a:solidFill>
                    <a:srgbClr val="FF0000"/>
                  </a:solidFill>
                </a:rPr>
                <a:t>(20,10m)</a:t>
              </a:r>
            </a:p>
          </p:txBody>
        </p:sp>
        <p:sp>
          <p:nvSpPr>
            <p:cNvPr id="363" name="Oval 362"/>
            <p:cNvSpPr/>
            <p:nvPr/>
          </p:nvSpPr>
          <p:spPr>
            <a:xfrm>
              <a:off x="138113" y="3777978"/>
              <a:ext cx="152400" cy="16027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4"/>
            </a:p>
          </p:txBody>
        </p:sp>
      </p:grpSp>
      <p:cxnSp>
        <p:nvCxnSpPr>
          <p:cNvPr id="327" name="Straight Connector 326"/>
          <p:cNvCxnSpPr/>
          <p:nvPr/>
        </p:nvCxnSpPr>
        <p:spPr>
          <a:xfrm>
            <a:off x="5151891" y="4878809"/>
            <a:ext cx="0" cy="421573"/>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4009313" y="4882964"/>
            <a:ext cx="0" cy="421573"/>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4654331" y="4878809"/>
            <a:ext cx="0" cy="421573"/>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66" name="TextBox 365"/>
          <p:cNvSpPr txBox="1"/>
          <p:nvPr/>
        </p:nvSpPr>
        <p:spPr>
          <a:xfrm>
            <a:off x="4067905" y="4692579"/>
            <a:ext cx="395780" cy="273280"/>
          </a:xfrm>
          <a:prstGeom prst="rect">
            <a:avLst/>
          </a:prstGeom>
          <a:solidFill>
            <a:srgbClr val="00B0F0"/>
          </a:solidFill>
        </p:spPr>
        <p:txBody>
          <a:bodyPr wrap="square" rtlCol="0">
            <a:spAutoFit/>
          </a:bodyPr>
          <a:lstStyle/>
          <a:p>
            <a:pPr algn="ctr"/>
            <a:r>
              <a:rPr lang="en-US" sz="588" b="1" dirty="0"/>
              <a:t>ZB-GD01</a:t>
            </a:r>
          </a:p>
        </p:txBody>
      </p:sp>
      <p:sp>
        <p:nvSpPr>
          <p:cNvPr id="367" name="TextBox 366"/>
          <p:cNvSpPr txBox="1"/>
          <p:nvPr/>
        </p:nvSpPr>
        <p:spPr>
          <a:xfrm>
            <a:off x="4379782" y="5338145"/>
            <a:ext cx="395780" cy="273280"/>
          </a:xfrm>
          <a:prstGeom prst="rect">
            <a:avLst/>
          </a:prstGeom>
          <a:solidFill>
            <a:srgbClr val="00B0F0"/>
          </a:solidFill>
        </p:spPr>
        <p:txBody>
          <a:bodyPr wrap="square" rtlCol="0">
            <a:spAutoFit/>
          </a:bodyPr>
          <a:lstStyle/>
          <a:p>
            <a:pPr algn="ctr"/>
            <a:r>
              <a:rPr lang="en-US" sz="588" b="1" dirty="0"/>
              <a:t>ZM-GD</a:t>
            </a:r>
          </a:p>
        </p:txBody>
      </p:sp>
      <p:sp>
        <p:nvSpPr>
          <p:cNvPr id="368" name="TextBox 367"/>
          <p:cNvSpPr txBox="1"/>
          <p:nvPr/>
        </p:nvSpPr>
        <p:spPr>
          <a:xfrm>
            <a:off x="4697275" y="4693651"/>
            <a:ext cx="395780" cy="273280"/>
          </a:xfrm>
          <a:prstGeom prst="rect">
            <a:avLst/>
          </a:prstGeom>
          <a:solidFill>
            <a:srgbClr val="00B0F0"/>
          </a:solidFill>
        </p:spPr>
        <p:txBody>
          <a:bodyPr wrap="square" rtlCol="0">
            <a:spAutoFit/>
          </a:bodyPr>
          <a:lstStyle/>
          <a:p>
            <a:pPr algn="ctr"/>
            <a:r>
              <a:rPr lang="en-US" sz="588" b="1" dirty="0"/>
              <a:t>ZA-GD03</a:t>
            </a:r>
          </a:p>
        </p:txBody>
      </p:sp>
      <p:sp>
        <p:nvSpPr>
          <p:cNvPr id="369" name="Title 1"/>
          <p:cNvSpPr txBox="1">
            <a:spLocks/>
          </p:cNvSpPr>
          <p:nvPr/>
        </p:nvSpPr>
        <p:spPr>
          <a:xfrm>
            <a:off x="990600" y="69056"/>
            <a:ext cx="7391400" cy="471488"/>
          </a:xfrm>
          <a:prstGeom prst="rect">
            <a:avLst/>
          </a:prstGeom>
        </p:spPr>
        <p:txBody>
          <a:bodyPr/>
          <a:lstStyle>
            <a:lvl1pPr algn="ctr" rtl="0" eaLnBrk="0" fontAlgn="base" hangingPunct="0">
              <a:spcBef>
                <a:spcPct val="0"/>
              </a:spcBef>
              <a:spcAft>
                <a:spcPct val="0"/>
              </a:spcAft>
              <a:defRPr sz="2400" b="1">
                <a:solidFill>
                  <a:schemeClr val="tx2"/>
                </a:solidFill>
                <a:latin typeface="Times New Roman" panose="02020603050405020304" pitchFamily="18" charset="0"/>
                <a:ea typeface="+mj-ea"/>
                <a:cs typeface="Times New Roman" panose="02020603050405020304" pitchFamily="18"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a:lstStyle>
          <a:p>
            <a:r>
              <a:rPr lang="en-US" kern="0" dirty="0" smtClean="0"/>
              <a:t>Girder Types and Positions (Old)</a:t>
            </a:r>
            <a:endParaRPr lang="en-US" kern="0" dirty="0"/>
          </a:p>
        </p:txBody>
      </p:sp>
    </p:spTree>
    <p:extLst>
      <p:ext uri="{BB962C8B-B14F-4D97-AF65-F5344CB8AC3E}">
        <p14:creationId xmlns:p14="http://schemas.microsoft.com/office/powerpoint/2010/main" val="35614716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Schedule Items</a:t>
            </a:r>
            <a:endParaRPr lang="en-US" dirty="0"/>
          </a:p>
        </p:txBody>
      </p:sp>
      <p:sp>
        <p:nvSpPr>
          <p:cNvPr id="3" name="Slide Number Placeholder 2"/>
          <p:cNvSpPr>
            <a:spLocks noGrp="1"/>
          </p:cNvSpPr>
          <p:nvPr>
            <p:ph type="sldNum" sz="quarter" idx="10"/>
          </p:nvPr>
        </p:nvSpPr>
        <p:spPr/>
        <p:txBody>
          <a:bodyPr/>
          <a:lstStyle/>
          <a:p>
            <a:pPr>
              <a:defRPr/>
            </a:pPr>
            <a:fld id="{8ED0C254-CB5D-47C1-B3B3-2E4DFD2C032E}" type="slidenum">
              <a:rPr lang="en-US" smtClean="0"/>
              <a:pPr>
                <a:defRPr/>
              </a:pPr>
              <a:t>23</a:t>
            </a:fld>
            <a:endParaRPr lang="en-US"/>
          </a:p>
        </p:txBody>
      </p:sp>
      <p:graphicFrame>
        <p:nvGraphicFramePr>
          <p:cNvPr id="4" name="Table 3"/>
          <p:cNvGraphicFramePr>
            <a:graphicFrameLocks noGrp="1"/>
          </p:cNvGraphicFramePr>
          <p:nvPr>
            <p:extLst/>
          </p:nvPr>
        </p:nvGraphicFramePr>
        <p:xfrm>
          <a:off x="0" y="533405"/>
          <a:ext cx="9144001" cy="6338640"/>
        </p:xfrm>
        <a:graphic>
          <a:graphicData uri="http://schemas.openxmlformats.org/drawingml/2006/table">
            <a:tbl>
              <a:tblPr/>
              <a:tblGrid>
                <a:gridCol w="981727"/>
                <a:gridCol w="510764"/>
                <a:gridCol w="1029820"/>
                <a:gridCol w="285232"/>
                <a:gridCol w="3827412"/>
                <a:gridCol w="477597"/>
                <a:gridCol w="736297"/>
                <a:gridCol w="663331"/>
                <a:gridCol w="631821"/>
              </a:tblGrid>
              <a:tr h="145820">
                <a:tc>
                  <a:txBody>
                    <a:bodyPr/>
                    <a:lstStyle/>
                    <a:p>
                      <a:pPr algn="l" fontAlgn="ctr"/>
                      <a:r>
                        <a:rPr lang="en-US" sz="800" b="0" i="0" u="none" strike="noStrike" dirty="0">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A1.05.01.02.01.11</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PreProd FFAG Magnets - Procurements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4/18/2017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FY17Q3</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FY17Q3(A)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145820">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A1.05.01.02.02.06</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PreProd FFAG Girder - Procurements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4/26/2017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FY17Q3</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FY17Q3(A)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145820">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A1.05.01.03.01.06</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PreProd FFAG Magnets - Assembly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4/27/2017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FY17Q3</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FY17Q3(A)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145820">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A1.05.01.03.02.02</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PreProd FFAG Girder - Assembly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4/27/2017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FY17Q3</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FY17Q3(A)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145820">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A1.05.01.03.03.03</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Pre-Production Magnet/Vacuum Chamber Assembly on Girders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5/3/2017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FY17Q3</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FY17Q3(A)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A1.05.01.03.03.05</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PreProd FFAG Magnets and Girder - Halbach Magnets &amp; Girder Assembly &amp; Testing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7/7/2017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FY17Q4</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FY17Q4(A)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145820">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A1.05.02.01.01.05</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Production FFAG Magnets - Halbach w/ corrector design revisions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8/2/2017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FY17Q4</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FY17Q4(A)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145820">
                <a:tc>
                  <a:txBody>
                    <a:bodyPr/>
                    <a:lstStyle/>
                    <a:p>
                      <a:pPr algn="l" fontAlgn="ctr"/>
                      <a:r>
                        <a:rPr lang="en-US" sz="800" b="0" i="0" u="none" strike="noStrike" dirty="0">
                          <a:solidFill>
                            <a:srgbClr val="FF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FF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FF0000"/>
                          </a:solidFill>
                          <a:effectLst/>
                          <a:latin typeface="Calibri" panose="020F0502020204030204" pitchFamily="34" charset="0"/>
                        </a:rPr>
                        <a:t>A1.05.02.01.02.03</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FF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dirty="0">
                          <a:solidFill>
                            <a:srgbClr val="FF0000"/>
                          </a:solidFill>
                          <a:effectLst/>
                          <a:latin typeface="Calibri" panose="020F0502020204030204" pitchFamily="34" charset="0"/>
                        </a:rPr>
                        <a:t>Milestone: Production FFAG Girders - Design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dirty="0">
                          <a:solidFill>
                            <a:srgbClr val="FF000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dirty="0">
                          <a:solidFill>
                            <a:srgbClr val="FF0000"/>
                          </a:solidFill>
                          <a:effectLst/>
                          <a:latin typeface="Calibri" panose="020F0502020204030204" pitchFamily="34" charset="0"/>
                        </a:rPr>
                        <a:t>8/25/2017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FF0000"/>
                          </a:solidFill>
                          <a:effectLst/>
                          <a:latin typeface="Calibri" panose="020F0502020204030204" pitchFamily="34" charset="0"/>
                        </a:rPr>
                        <a:t>FY17Q4</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145820">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A1.05.02.02.02.12</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Calibri" panose="020F0502020204030204" pitchFamily="34" charset="0"/>
                        </a:rPr>
                        <a:t>Milestone: Production FFAG Girders Procurements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3/23/2018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FY18Q2</a:t>
                      </a:r>
                    </a:p>
                  </a:txBody>
                  <a:tcPr marL="4811" marR="4811" marT="4811" marB="0" anchor="b">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42691">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A1.05.02.02.01.03.04</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Calibri" panose="020F0502020204030204" pitchFamily="34" charset="0"/>
                        </a:rPr>
                        <a:t>Milestone: </a:t>
                      </a:r>
                      <a:r>
                        <a:rPr lang="en-US" sz="800" b="0" i="0" u="none" strike="noStrike" dirty="0" smtClean="0">
                          <a:solidFill>
                            <a:srgbClr val="000000"/>
                          </a:solidFill>
                          <a:effectLst/>
                          <a:latin typeface="Calibri" panose="020F0502020204030204" pitchFamily="34" charset="0"/>
                        </a:rPr>
                        <a:t>Contractor </a:t>
                      </a:r>
                      <a:r>
                        <a:rPr lang="en-US" sz="800" b="0" i="0" u="none" strike="noStrike" dirty="0">
                          <a:solidFill>
                            <a:srgbClr val="000000"/>
                          </a:solidFill>
                          <a:effectLst/>
                          <a:latin typeface="Calibri" panose="020F0502020204030204" pitchFamily="34" charset="0"/>
                        </a:rPr>
                        <a:t>Procurement [BNL]: Production FFAG Magnets - Permanent Magnet Blocks -All Lots Received @ BNL</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6/25/2018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FY18Q3</a:t>
                      </a:r>
                    </a:p>
                  </a:txBody>
                  <a:tcPr marL="4811" marR="4811" marT="4811" marB="0" anchor="b">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A1.05.02.02.01.07.04</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Production FFAG Magnets Halbach Magnets Assembly (Magnet, Housing, Windowframe Corrector) - ALL Sectors Received @ BNL [Qty: xx]</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11/27/2018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FY19Q1</a:t>
                      </a:r>
                    </a:p>
                  </a:txBody>
                  <a:tcPr marL="4811" marR="4811" marT="4811" marB="0" anchor="b">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37802">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A1.05.02.02.01.08</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Calibri" panose="020F0502020204030204" pitchFamily="34" charset="0"/>
                        </a:rPr>
                        <a:t>Milestone: Production FFAG Magnets ALL Procurements complete and received from </a:t>
                      </a:r>
                      <a:r>
                        <a:rPr lang="en-US" sz="800" b="0" i="0" u="none" strike="noStrike" dirty="0" smtClean="0">
                          <a:solidFill>
                            <a:srgbClr val="000000"/>
                          </a:solidFill>
                          <a:effectLst/>
                          <a:latin typeface="Calibri" panose="020F0502020204030204" pitchFamily="34" charset="0"/>
                        </a:rPr>
                        <a:t>Contractor</a:t>
                      </a:r>
                      <a:endParaRPr lang="en-US" sz="800" b="0" i="0" u="none" strike="noStrike" dirty="0">
                        <a:solidFill>
                          <a:srgbClr val="000000"/>
                        </a:solidFill>
                        <a:effectLst/>
                        <a:latin typeface="Calibri" panose="020F0502020204030204" pitchFamily="34" charset="0"/>
                      </a:endParaRP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11/27/2018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FY19Q1</a:t>
                      </a:r>
                    </a:p>
                  </a:txBody>
                  <a:tcPr marL="4811" marR="4811" marT="4811" marB="0" anchor="b">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37802">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A1.05.02.03.01.01.03</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ALL Sectors - Measuring and adjusting Halbach Magnet Assemblies Complete [Qty: xx]</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12/4/2018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FY19Q1</a:t>
                      </a:r>
                    </a:p>
                  </a:txBody>
                  <a:tcPr marL="4811" marR="4811" marT="4811" marB="0" anchor="b">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A1.05.02.03.01.01.04.02.07</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ALL Sectors - Survey &amp; Testing of Halbach Magnet Assemblies Complete [Qty: xx]</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1/4/2019</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FY19Q2</a:t>
                      </a:r>
                    </a:p>
                  </a:txBody>
                  <a:tcPr marL="4811" marR="4811" marT="4811" marB="0" anchor="b">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A1.05.02.03.03.03.07</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Production FFAG Magnets and Girders - ALL Sectors - Halbach Magnets &amp; Girder Ship to Cornell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dirty="0">
                          <a:solidFill>
                            <a:srgbClr val="000000"/>
                          </a:solidFill>
                          <a:effectLst/>
                          <a:latin typeface="Calibri" panose="020F0502020204030204" pitchFamily="34" charset="0"/>
                        </a:rPr>
                        <a:t>1/24/2019</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FY19Q2</a:t>
                      </a:r>
                    </a:p>
                  </a:txBody>
                  <a:tcPr marL="4811" marR="4811" marT="4811" marB="0" anchor="b">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A1.05.02.03.02.04.02.07</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Calibri" panose="020F0502020204030204" pitchFamily="34" charset="0"/>
                        </a:rPr>
                        <a:t>FFAG Production Magnets and Girders - ALL Sectors - ALL Halbach Magnet &amp; Girder Assembly, Survey, Testing, and Documentation Complete [</a:t>
                      </a:r>
                      <a:r>
                        <a:rPr lang="en-US" sz="800" b="0" i="0" u="none" strike="noStrike" dirty="0" err="1">
                          <a:solidFill>
                            <a:srgbClr val="000000"/>
                          </a:solidFill>
                          <a:effectLst/>
                          <a:latin typeface="Calibri" panose="020F0502020204030204" pitchFamily="34" charset="0"/>
                        </a:rPr>
                        <a:t>Qty</a:t>
                      </a:r>
                      <a:r>
                        <a:rPr lang="en-US" sz="800" b="0" i="0" u="none" strike="noStrike" dirty="0">
                          <a:solidFill>
                            <a:srgbClr val="000000"/>
                          </a:solidFill>
                          <a:effectLst/>
                          <a:latin typeface="Calibri" panose="020F0502020204030204" pitchFamily="34" charset="0"/>
                        </a:rPr>
                        <a:t>: xx]</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3/8/2019</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FY19Q2</a:t>
                      </a:r>
                    </a:p>
                  </a:txBody>
                  <a:tcPr marL="4811" marR="4811" marT="4811" marB="0" anchor="b">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000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A1.05.02.03.01.01.04.04</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T-2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Milestone: Production FFAG Magnets - Pre-Girder Halbach Magnet Assembly tests &amp; documentation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panose="020F0502020204030204" pitchFamily="34" charset="0"/>
                        </a:rPr>
                        <a:t>3/12/2019</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FY19Q2</a:t>
                      </a:r>
                    </a:p>
                  </a:txBody>
                  <a:tcPr marL="4811" marR="4811" marT="4811" marB="0" anchor="b">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145820">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A1.05.01.01.01.04</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PreProd FFAG Magnets - Halbach magnet w/ corrector design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3/1/2017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FY17Q2</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70C0"/>
                          </a:solidFill>
                          <a:effectLst/>
                          <a:latin typeface="Calibri" panose="020F0502020204030204" pitchFamily="34" charset="0"/>
                        </a:rPr>
                        <a:t>FY17Q2(A)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145820">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A1.05.01.01.02.03</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PreProd FFAG Girder - Design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3/17/2017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FY17Q2</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70C0"/>
                          </a:solidFill>
                          <a:effectLst/>
                          <a:latin typeface="Calibri" panose="020F0502020204030204" pitchFamily="34" charset="0"/>
                        </a:rPr>
                        <a:t>FY17Q2(A)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145820">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A1.05.01.03.01.02</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PreProd FFAG Magnets - PMM measurements complete and documented</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4/24/2017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FY17Q3</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70C0"/>
                          </a:solidFill>
                          <a:effectLst/>
                          <a:latin typeface="Calibri" panose="020F0502020204030204" pitchFamily="34" charset="0"/>
                        </a:rPr>
                        <a:t>FY17Q3(A)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A1.05.01.03.03.01</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Vacuum Chambers Received from Cornell for Pre-Production FFAG Magnet Assembly as of 4/24</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100%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4/24/2017</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FY17Q3</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70C0"/>
                          </a:solidFill>
                          <a:effectLst/>
                          <a:latin typeface="Calibri" panose="020F0502020204030204" pitchFamily="34" charset="0"/>
                        </a:rPr>
                        <a:t>FY17Q3(A)</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A1.05.02.02.02.08</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dirty="0">
                          <a:solidFill>
                            <a:srgbClr val="0070C0"/>
                          </a:solidFill>
                          <a:effectLst/>
                          <a:latin typeface="Calibri" panose="020F0502020204030204" pitchFamily="34" charset="0"/>
                        </a:rPr>
                        <a:t>Milestone: Production FFAG Girders - 1st Article Table Top plate Procurement complete and received @ BNL</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1/25/2018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FY18Q2</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70C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37802">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A1.05.02.02.02.09</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Production FFAG Girders - ALL Top plate Procurement complete and received @ BNL</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3/23/2018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FY18Q2</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70C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A1.05.02.02.02.10</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Production FFAG Girders - 1st Article Frame/Stand Procurements complete and received @ Cornell in time for FAT</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1/25/2018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FY18Q2</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70C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A1.05.02.02.02.11</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Production FFAG Girders - ALL Frame/Stand Procurements complete and received @ Cornell</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3/23/2018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FY18Q2</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70C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A1.05.02.03.01.01.04.03</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Production FFAG Magnets - Pre-Girder Halbach Magnet Assembly 1st Article tests &amp; documentation complete</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2/26/2018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FY18Q2</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70C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A1.05.02.03.02.01</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Vacuum Chambers Received from Cornell for Production Magnet Assembly (1st Article) - FAGD1</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4/10/2018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FY18Q3</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70C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A1.05.02.03.02.02</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FFAG Arc&amp;Transition Vacuum Chambers Received from Cornell for Production Magnet Assembly (Remainder) (Multiple shipments per diagram on Yulins layout)</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5/18/2018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FY18Q3</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70C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r h="267144">
                <a:tc>
                  <a:txBody>
                    <a:bodyPr/>
                    <a:lstStyle/>
                    <a:p>
                      <a:pPr algn="l" fontAlgn="ctr"/>
                      <a:r>
                        <a:rPr lang="en-US" sz="800" b="0" i="0" u="none" strike="noStrike">
                          <a:solidFill>
                            <a:srgbClr val="0070C0"/>
                          </a:solidFill>
                          <a:effectLst/>
                          <a:latin typeface="Calibri" panose="020F0502020204030204" pitchFamily="34" charset="0"/>
                        </a:rPr>
                        <a:t>Tuozzolo</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BNL</a:t>
                      </a:r>
                    </a:p>
                  </a:txBody>
                  <a:tcPr marL="4811" marR="4811" marT="4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A1.05.02.03.02.03</a:t>
                      </a:r>
                    </a:p>
                  </a:txBody>
                  <a:tcPr marL="4811" marR="4811" marT="4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T-3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ctr"/>
                      <a:r>
                        <a:rPr lang="en-US" sz="800" b="0" i="0" u="none" strike="noStrike">
                          <a:solidFill>
                            <a:srgbClr val="0070C0"/>
                          </a:solidFill>
                          <a:effectLst/>
                          <a:latin typeface="Calibri" panose="020F0502020204030204" pitchFamily="34" charset="0"/>
                        </a:rPr>
                        <a:t>Milestone: FFAG Straight Vacuum Chambers Received from Cornell for Production Magnet Assembly (Remainder)</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0%</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ctr"/>
                      <a:r>
                        <a:rPr lang="en-US" sz="800" b="0" i="0" u="none" strike="noStrike">
                          <a:solidFill>
                            <a:srgbClr val="0070C0"/>
                          </a:solidFill>
                          <a:effectLst/>
                          <a:latin typeface="Calibri" panose="020F0502020204030204" pitchFamily="34" charset="0"/>
                        </a:rPr>
                        <a:t>3/28/2018</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fontAlgn="ctr"/>
                      <a:r>
                        <a:rPr lang="en-US" sz="800" b="0" i="0" u="none" strike="noStrike">
                          <a:solidFill>
                            <a:srgbClr val="0070C0"/>
                          </a:solidFill>
                          <a:effectLst/>
                          <a:latin typeface="Calibri" panose="020F0502020204030204" pitchFamily="34" charset="0"/>
                        </a:rPr>
                        <a:t>FY18Q2</a:t>
                      </a:r>
                    </a:p>
                  </a:txBody>
                  <a:tcPr marL="4811" marR="4811" marT="4811" marB="0" anchor="ctr">
                    <a:lnL w="6350" cap="flat" cmpd="sng" algn="ctr">
                      <a:solidFill>
                        <a:srgbClr val="B1BBCC"/>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dirty="0">
                          <a:solidFill>
                            <a:srgbClr val="0070C0"/>
                          </a:solidFill>
                          <a:effectLst/>
                          <a:latin typeface="Calibri" panose="020F0502020204030204" pitchFamily="34" charset="0"/>
                        </a:rPr>
                        <a:t> </a:t>
                      </a:r>
                    </a:p>
                  </a:txBody>
                  <a:tcPr marL="4811" marR="4811" marT="4811"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EBF1DE"/>
                    </a:solidFill>
                  </a:tcPr>
                </a:tc>
              </a:tr>
            </a:tbl>
          </a:graphicData>
        </a:graphic>
      </p:graphicFrame>
    </p:spTree>
    <p:extLst>
      <p:ext uri="{BB962C8B-B14F-4D97-AF65-F5344CB8AC3E}">
        <p14:creationId xmlns:p14="http://schemas.microsoft.com/office/powerpoint/2010/main" val="4859237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9" y="100812"/>
            <a:ext cx="8978295" cy="613002"/>
          </a:xfrm>
        </p:spPr>
        <p:txBody>
          <a:bodyPr/>
          <a:lstStyle/>
          <a:p>
            <a:pPr algn="l"/>
            <a:r>
              <a:rPr lang="en-US" dirty="0" smtClean="0"/>
              <a:t>Magnetic Measurement – Multipole Reduction</a:t>
            </a:r>
            <a:br>
              <a:rPr lang="en-US" dirty="0" smtClean="0"/>
            </a:br>
            <a:r>
              <a:rPr lang="en-US" dirty="0" smtClean="0"/>
              <a:t>This step would be performed at BNL with the delivered magnets</a:t>
            </a:r>
            <a:endParaRPr lang="en-US" dirty="0"/>
          </a:p>
        </p:txBody>
      </p:sp>
      <p:sp>
        <p:nvSpPr>
          <p:cNvPr id="3" name="Content Placeholder 2"/>
          <p:cNvSpPr>
            <a:spLocks noGrp="1"/>
          </p:cNvSpPr>
          <p:nvPr>
            <p:ph idx="1"/>
          </p:nvPr>
        </p:nvSpPr>
        <p:spPr/>
        <p:txBody>
          <a:bodyPr/>
          <a:lstStyle/>
          <a:p>
            <a:pPr marL="0" indent="0">
              <a:buNone/>
            </a:pPr>
            <a:r>
              <a:rPr lang="en-US" sz="1800" b="1" dirty="0" smtClean="0">
                <a:solidFill>
                  <a:srgbClr val="0000FF"/>
                </a:solidFill>
              </a:rPr>
              <a:t>Details in Stephen Brooks talk</a:t>
            </a:r>
          </a:p>
          <a:p>
            <a:pPr marL="227013" indent="-227013"/>
            <a:r>
              <a:rPr lang="en-US" sz="1800" dirty="0" smtClean="0"/>
              <a:t>To reduce multipole errors, the magnets are tuned with steel rods inserted in the inner radius of the magnet aperture after magnetic measurement.</a:t>
            </a:r>
            <a:endParaRPr lang="en-US" sz="1800" dirty="0"/>
          </a:p>
          <a:p>
            <a:pPr marL="227013" indent="-227013"/>
            <a:r>
              <a:rPr lang="en-US" sz="1800" dirty="0" smtClean="0"/>
              <a:t>Steel wires </a:t>
            </a:r>
            <a:r>
              <a:rPr lang="en-US" sz="1800" dirty="0"/>
              <a:t>of various </a:t>
            </a:r>
            <a:r>
              <a:rPr lang="en-US" sz="1800" dirty="0" smtClean="0"/>
              <a:t>diameters and lengths </a:t>
            </a:r>
            <a:r>
              <a:rPr lang="en-US" sz="1800" dirty="0"/>
              <a:t>inserted into the magnet </a:t>
            </a:r>
            <a:r>
              <a:rPr lang="en-US" sz="1800" dirty="0" smtClean="0"/>
              <a:t>bore., </a:t>
            </a:r>
            <a:r>
              <a:rPr lang="en-US" sz="1800" dirty="0"/>
              <a:t>shown in </a:t>
            </a:r>
            <a:r>
              <a:rPr lang="en-US" sz="1800" dirty="0" smtClean="0"/>
              <a:t>Figure below. </a:t>
            </a:r>
          </a:p>
          <a:p>
            <a:pPr marL="227013" indent="-227013"/>
            <a:r>
              <a:rPr lang="en-US" sz="1800" dirty="0" smtClean="0"/>
              <a:t>There </a:t>
            </a:r>
            <a:r>
              <a:rPr lang="en-US" sz="1800" dirty="0"/>
              <a:t>are 32 </a:t>
            </a:r>
            <a:r>
              <a:rPr lang="en-US" sz="1800" dirty="0" smtClean="0"/>
              <a:t>wire holders evenly-spaced </a:t>
            </a:r>
            <a:r>
              <a:rPr lang="en-US" sz="1800" dirty="0"/>
              <a:t>around the bore of the </a:t>
            </a:r>
            <a:r>
              <a:rPr lang="en-US" sz="1800" dirty="0" smtClean="0"/>
              <a:t>magnet</a:t>
            </a:r>
            <a:endParaRPr lang="en-US" sz="1800" dirty="0"/>
          </a:p>
          <a:p>
            <a:pPr marL="227013" indent="-227013"/>
            <a:r>
              <a:rPr lang="en-US" sz="1800" dirty="0" smtClean="0"/>
              <a:t>If necessary wire </a:t>
            </a:r>
            <a:r>
              <a:rPr lang="en-US" sz="1800" dirty="0"/>
              <a:t>holders for 48 or 64 wires </a:t>
            </a:r>
            <a:r>
              <a:rPr lang="en-US" sz="1800" dirty="0" smtClean="0"/>
              <a:t>can be used to increase multipole reduction strength &amp; accuracy.</a:t>
            </a:r>
            <a:endParaRPr lang="en-US" sz="1800" dirty="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24</a:t>
            </a:fld>
            <a:endParaRPr lang="en-US"/>
          </a:p>
        </p:txBody>
      </p:sp>
      <p:pic>
        <p:nvPicPr>
          <p:cNvPr id="6" name="Picture 5"/>
          <p:cNvPicPr>
            <a:picLocks noChangeAspect="1"/>
          </p:cNvPicPr>
          <p:nvPr/>
        </p:nvPicPr>
        <p:blipFill>
          <a:blip r:embed="rId3"/>
          <a:stretch>
            <a:fillRect/>
          </a:stretch>
        </p:blipFill>
        <p:spPr>
          <a:xfrm>
            <a:off x="13305" y="3657600"/>
            <a:ext cx="4501511" cy="2525086"/>
          </a:xfrm>
          <a:prstGeom prst="rect">
            <a:avLst/>
          </a:prstGeom>
        </p:spPr>
      </p:pic>
      <p:pic>
        <p:nvPicPr>
          <p:cNvPr id="8" name="Picture 7"/>
          <p:cNvPicPr>
            <a:picLocks noChangeAspect="1"/>
          </p:cNvPicPr>
          <p:nvPr/>
        </p:nvPicPr>
        <p:blipFill>
          <a:blip r:embed="rId4"/>
          <a:stretch>
            <a:fillRect/>
          </a:stretch>
        </p:blipFill>
        <p:spPr>
          <a:xfrm>
            <a:off x="4531749" y="3657600"/>
            <a:ext cx="4612251" cy="2535972"/>
          </a:xfrm>
          <a:prstGeom prst="rect">
            <a:avLst/>
          </a:prstGeom>
        </p:spPr>
      </p:pic>
      <p:cxnSp>
        <p:nvCxnSpPr>
          <p:cNvPr id="7" name="Straight Arrow Connector 6"/>
          <p:cNvCxnSpPr/>
          <p:nvPr/>
        </p:nvCxnSpPr>
        <p:spPr>
          <a:xfrm flipH="1" flipV="1">
            <a:off x="1828800" y="4876800"/>
            <a:ext cx="838200" cy="1524000"/>
          </a:xfrm>
          <a:prstGeom prst="straightConnector1">
            <a:avLst/>
          </a:prstGeom>
          <a:ln w="22225">
            <a:headEnd w="lg" len="lg"/>
            <a:tailEnd type="triangle"/>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667000" y="6400800"/>
            <a:ext cx="304800" cy="0"/>
          </a:xfrm>
          <a:prstGeom prst="line">
            <a:avLst/>
          </a:prstGeom>
          <a:ln w="22225">
            <a:tailEnd type="non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964543" y="6182686"/>
            <a:ext cx="4331635" cy="430887"/>
          </a:xfrm>
          <a:prstGeom prst="rect">
            <a:avLst/>
          </a:prstGeom>
          <a:noFill/>
        </p:spPr>
        <p:txBody>
          <a:bodyPr wrap="none" rtlCol="0">
            <a:spAutoFit/>
          </a:bodyPr>
          <a:lstStyle/>
          <a:p>
            <a:r>
              <a:rPr lang="en-US" dirty="0" smtClean="0"/>
              <a:t>Inner (white) holder for steel rods</a:t>
            </a:r>
            <a:endParaRPr lang="en-US" dirty="0"/>
          </a:p>
        </p:txBody>
      </p:sp>
    </p:spTree>
    <p:extLst>
      <p:ext uri="{BB962C8B-B14F-4D97-AF65-F5344CB8AC3E}">
        <p14:creationId xmlns:p14="http://schemas.microsoft.com/office/powerpoint/2010/main" val="21271394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BNL Scope</a:t>
            </a:r>
            <a:endParaRPr lang="en-US" dirty="0"/>
          </a:p>
        </p:txBody>
      </p:sp>
      <p:sp>
        <p:nvSpPr>
          <p:cNvPr id="3" name="Content Placeholder 2"/>
          <p:cNvSpPr>
            <a:spLocks noGrp="1"/>
          </p:cNvSpPr>
          <p:nvPr>
            <p:ph idx="1"/>
          </p:nvPr>
        </p:nvSpPr>
        <p:spPr>
          <a:xfrm>
            <a:off x="0" y="695773"/>
            <a:ext cx="9144000" cy="3117056"/>
          </a:xfrm>
        </p:spPr>
        <p:txBody>
          <a:bodyPr/>
          <a:lstStyle/>
          <a:p>
            <a:pPr marL="0" indent="0">
              <a:buNone/>
            </a:pPr>
            <a:r>
              <a:rPr lang="en-US" sz="1800" dirty="0"/>
              <a:t>Design, Fabricate, and Test:</a:t>
            </a:r>
          </a:p>
          <a:p>
            <a:pPr marL="287338" indent="-287338"/>
            <a:r>
              <a:rPr lang="en-US" sz="1800" dirty="0" smtClean="0"/>
              <a:t>216 Consistent Halbach </a:t>
            </a:r>
            <a:r>
              <a:rPr lang="en-US" sz="1800" dirty="0"/>
              <a:t>permanent </a:t>
            </a:r>
            <a:r>
              <a:rPr lang="en-US" sz="1800" dirty="0" smtClean="0"/>
              <a:t>magnets, (5 types + 2 half magnets)</a:t>
            </a:r>
            <a:endParaRPr lang="en-US" sz="1800" dirty="0"/>
          </a:p>
          <a:p>
            <a:pPr marL="287338" indent="-287338">
              <a:spcBef>
                <a:spcPts val="600"/>
              </a:spcBef>
            </a:pPr>
            <a:r>
              <a:rPr lang="en-US" sz="1800" dirty="0" smtClean="0"/>
              <a:t>214 </a:t>
            </a:r>
            <a:r>
              <a:rPr lang="en-US" sz="1800" dirty="0"/>
              <a:t>Powered correctors for </a:t>
            </a:r>
            <a:r>
              <a:rPr lang="en-US" sz="1800" dirty="0" smtClean="0"/>
              <a:t>beam line, (2 types – H&amp;V, with Quadrupole upgrade path)</a:t>
            </a:r>
          </a:p>
          <a:p>
            <a:pPr marL="287338" indent="-287338">
              <a:spcBef>
                <a:spcPts val="600"/>
              </a:spcBef>
            </a:pPr>
            <a:r>
              <a:rPr lang="en-US" sz="1800" dirty="0" smtClean="0"/>
              <a:t>QA inspect, magnetically measure, tune, and accept all magnets</a:t>
            </a:r>
            <a:endParaRPr lang="en-US" sz="1800" dirty="0"/>
          </a:p>
          <a:p>
            <a:pPr marL="287338" indent="-287338"/>
            <a:r>
              <a:rPr lang="en-US" sz="1800" dirty="0" smtClean="0"/>
              <a:t>Install and align 8 Halbach magnets with dipole correctors on 4 lattice cell assemblies with vacuum chamber</a:t>
            </a:r>
            <a:r>
              <a:rPr lang="en-US" sz="1800" dirty="0"/>
              <a:t> </a:t>
            </a:r>
            <a:r>
              <a:rPr lang="en-US" sz="1800" dirty="0" smtClean="0"/>
              <a:t>and ship to Cornell</a:t>
            </a:r>
          </a:p>
          <a:p>
            <a:pPr marL="744538" indent="-285750">
              <a:buSzPct val="47000"/>
              <a:buFont typeface="Courier New" panose="02070309020205020404" pitchFamily="49" charset="0"/>
              <a:buChar char="o"/>
            </a:pPr>
            <a:r>
              <a:rPr lang="en-US" sz="1800" dirty="0" smtClean="0"/>
              <a:t>24 - “standard” 8 magnet assemblies (6 - GFX, 6 - GTA 1-6, 6 - GZX, 6 - GTB 1-6)</a:t>
            </a:r>
          </a:p>
          <a:p>
            <a:pPr marL="744538" indent="-285750">
              <a:buSzPct val="47000"/>
              <a:buFont typeface="Courier New" panose="02070309020205020404" pitchFamily="49" charset="0"/>
              <a:buChar char="o"/>
            </a:pPr>
            <a:r>
              <a:rPr lang="en-US" sz="1800" dirty="0" smtClean="0"/>
              <a:t>1 - 6 magnet assembly (GZ1)</a:t>
            </a:r>
          </a:p>
          <a:p>
            <a:pPr marL="744538" indent="-285750">
              <a:buSzPct val="47000"/>
              <a:buFont typeface="Courier New" panose="02070309020205020404" pitchFamily="49" charset="0"/>
              <a:buChar char="o"/>
            </a:pPr>
            <a:r>
              <a:rPr lang="en-US" sz="1800" dirty="0" smtClean="0"/>
              <a:t>2 - 9 magnet assemblies (GFA1 and GFB1)</a:t>
            </a:r>
            <a:endParaRPr lang="en-US" sz="1800" dirty="0"/>
          </a:p>
          <a:p>
            <a:pPr marL="287338" indent="-287338">
              <a:buNone/>
            </a:pPr>
            <a:endParaRPr lang="en-US" dirty="0" smtClean="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3</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082" r="3846"/>
          <a:stretch/>
        </p:blipFill>
        <p:spPr>
          <a:xfrm>
            <a:off x="3429000" y="3581400"/>
            <a:ext cx="5715000" cy="32766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582" t="3333" r="7591" b="3333"/>
          <a:stretch/>
        </p:blipFill>
        <p:spPr>
          <a:xfrm>
            <a:off x="1868651" y="5252714"/>
            <a:ext cx="1526482" cy="150852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533" t="3285" r="15613" b="6789"/>
          <a:stretch/>
        </p:blipFill>
        <p:spPr>
          <a:xfrm>
            <a:off x="88568" y="5298729"/>
            <a:ext cx="1437183" cy="1475508"/>
          </a:xfrm>
          <a:prstGeom prst="rect">
            <a:avLst/>
          </a:prstGeom>
        </p:spPr>
      </p:pic>
    </p:spTree>
    <p:extLst>
      <p:ext uri="{BB962C8B-B14F-4D97-AF65-F5344CB8AC3E}">
        <p14:creationId xmlns:p14="http://schemas.microsoft.com/office/powerpoint/2010/main" val="3850578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9556"/>
            <a:ext cx="7391400" cy="471488"/>
          </a:xfrm>
        </p:spPr>
        <p:txBody>
          <a:bodyPr/>
          <a:lstStyle/>
          <a:p>
            <a:r>
              <a:rPr lang="en-US" dirty="0" smtClean="0"/>
              <a:t>Magnet Procurement Quantities “August 18, 2017”</a:t>
            </a:r>
            <a:endParaRPr lang="en-US" dirty="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28101453"/>
              </p:ext>
            </p:extLst>
          </p:nvPr>
        </p:nvGraphicFramePr>
        <p:xfrm>
          <a:off x="76202" y="639054"/>
          <a:ext cx="8991595" cy="6043619"/>
        </p:xfrm>
        <a:graphic>
          <a:graphicData uri="http://schemas.openxmlformats.org/drawingml/2006/table">
            <a:tbl>
              <a:tblPr/>
              <a:tblGrid>
                <a:gridCol w="585046"/>
                <a:gridCol w="1065620"/>
                <a:gridCol w="699965"/>
                <a:gridCol w="699965"/>
                <a:gridCol w="699965"/>
                <a:gridCol w="699965"/>
                <a:gridCol w="699965"/>
                <a:gridCol w="699965"/>
                <a:gridCol w="699965"/>
                <a:gridCol w="699965"/>
                <a:gridCol w="1741209"/>
              </a:tblGrid>
              <a:tr h="190851">
                <a:tc gridSpan="10">
                  <a:txBody>
                    <a:bodyPr/>
                    <a:lstStyle/>
                    <a:p>
                      <a:pPr algn="ctr" fontAlgn="t"/>
                      <a:r>
                        <a:rPr lang="en-US" sz="1000" b="1" i="0" u="none" strike="noStrike" dirty="0">
                          <a:solidFill>
                            <a:srgbClr val="000000"/>
                          </a:solidFill>
                          <a:effectLst/>
                          <a:latin typeface="Times New Roman" panose="02020603050405020304" pitchFamily="18" charset="0"/>
                        </a:rPr>
                        <a:t>MAGNET COUNT PER Multi-Cell Assembly</a:t>
                      </a:r>
                    </a:p>
                  </a:txBody>
                  <a:tcPr marL="9088" marR="9088" marT="908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763">
                <a:tc>
                  <a:txBody>
                    <a:bodyPr/>
                    <a:lstStyle/>
                    <a:p>
                      <a:pPr algn="ctr" fontAlgn="t"/>
                      <a:r>
                        <a:rPr lang="en-US" sz="1000" b="0" i="0" u="none" strike="noStrike">
                          <a:solidFill>
                            <a:srgbClr val="000000"/>
                          </a:solidFill>
                          <a:effectLst/>
                          <a:latin typeface="Times New Roman" panose="02020603050405020304" pitchFamily="18" charset="0"/>
                        </a:rPr>
                        <a:t>Cells</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Girder</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Cells</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QF</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BD</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BDT2</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BDT1</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QD</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QFH</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BDH</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GFA1</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4.5</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1</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GFX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GFX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GFX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GTA1</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GTA2</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GTA3</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2</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2</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GTA4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4</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GTA5</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4</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GTA6</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4</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GZX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GZX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GZX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GZ1</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GZX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GZX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GZX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GTB1</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4</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GTB2</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4</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GTB3</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4</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GTB4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2</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2</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GTB5</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GTB6</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GFX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GFX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Times New Roman" panose="02020603050405020304" pitchFamily="18" charset="0"/>
                        </a:rPr>
                        <a:t>4 cell assemblies = 24</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763">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GFX</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Times New Roman" panose="02020603050405020304" pitchFamily="18" charset="0"/>
                        </a:rPr>
                        <a:t>4.5 cell assemblies = 2</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851">
                <a:tc>
                  <a:txBody>
                    <a:bodyPr/>
                    <a:lstStyle/>
                    <a:p>
                      <a:pPr algn="ctr" fontAlgn="t"/>
                      <a:r>
                        <a:rPr lang="en-US" sz="1000" b="0" i="0" u="none" strike="noStrike">
                          <a:solidFill>
                            <a:srgbClr val="000000"/>
                          </a:solidFill>
                          <a:effectLst/>
                          <a:latin typeface="Times New Roman" panose="02020603050405020304" pitchFamily="18" charset="0"/>
                        </a:rPr>
                        <a:t>1</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GFB1</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Times New Roman" panose="02020603050405020304" pitchFamily="18" charset="0"/>
                        </a:rPr>
                        <a:t>4.5</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t"/>
                      <a:r>
                        <a:rPr lang="en-US" sz="1000" b="0" i="0" u="none" strike="noStrike">
                          <a:solidFill>
                            <a:srgbClr val="000000"/>
                          </a:solidFill>
                          <a:effectLst/>
                          <a:latin typeface="Times New Roman" panose="02020603050405020304" pitchFamily="18" charset="0"/>
                        </a:rPr>
                        <a:t>3 cell assembly = 1</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851">
                <a:tc>
                  <a:txBody>
                    <a:bodyPr/>
                    <a:lstStyle/>
                    <a:p>
                      <a:pPr algn="ctr" fontAlgn="t"/>
                      <a:r>
                        <a:rPr lang="en-US" sz="1000" b="1" i="0" u="none" strike="noStrike">
                          <a:solidFill>
                            <a:srgbClr val="000000"/>
                          </a:solidFill>
                          <a:effectLst/>
                          <a:latin typeface="Times New Roman" panose="02020603050405020304" pitchFamily="18" charset="0"/>
                        </a:rPr>
                        <a:t>27</a:t>
                      </a:r>
                    </a:p>
                  </a:txBody>
                  <a:tcPr marL="9088" marR="9088" marT="9088"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216</a:t>
                      </a:r>
                    </a:p>
                  </a:txBody>
                  <a:tcPr marL="9088" marR="9088" marT="9088"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108</a:t>
                      </a:r>
                    </a:p>
                  </a:txBody>
                  <a:tcPr marL="9088" marR="9088" marT="9088"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107</a:t>
                      </a:r>
                    </a:p>
                  </a:txBody>
                  <a:tcPr marL="9088" marR="9088" marT="908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32</a:t>
                      </a:r>
                    </a:p>
                  </a:txBody>
                  <a:tcPr marL="9088" marR="9088" marT="908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20</a:t>
                      </a:r>
                    </a:p>
                  </a:txBody>
                  <a:tcPr marL="9088" marR="9088" marT="908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28</a:t>
                      </a:r>
                    </a:p>
                  </a:txBody>
                  <a:tcPr marL="9088" marR="9088" marT="908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27</a:t>
                      </a:r>
                    </a:p>
                  </a:txBody>
                  <a:tcPr marL="9088" marR="9088" marT="908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1</a:t>
                      </a:r>
                    </a:p>
                  </a:txBody>
                  <a:tcPr marL="9088" marR="9088" marT="908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1</a:t>
                      </a:r>
                    </a:p>
                  </a:txBody>
                  <a:tcPr marL="9088" marR="9088" marT="908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Times New Roman" panose="02020603050405020304" pitchFamily="18" charset="0"/>
                        </a:rPr>
                        <a:t>total assemblies = 27</a:t>
                      </a:r>
                    </a:p>
                  </a:txBody>
                  <a:tcPr marL="9088" marR="9088" marT="908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1763">
                <a:tc>
                  <a:txBody>
                    <a:bodyPr/>
                    <a:lstStyle/>
                    <a:p>
                      <a:pPr algn="ctr" fontAlgn="t"/>
                      <a:endParaRPr lang="en-US" sz="1000" b="1" i="0" u="none" strike="noStrike">
                        <a:solidFill>
                          <a:srgbClr val="000000"/>
                        </a:solidFill>
                        <a:effectLst/>
                        <a:latin typeface="Times New Roman" panose="02020603050405020304" pitchFamily="18" charset="0"/>
                      </a:endParaRPr>
                    </a:p>
                  </a:txBody>
                  <a:tcPr marL="9088" marR="9088" marT="9088"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r" fontAlgn="t"/>
                      <a:r>
                        <a:rPr lang="en-US" sz="1000" b="1" i="0" u="none" strike="noStrike">
                          <a:solidFill>
                            <a:srgbClr val="000000"/>
                          </a:solidFill>
                          <a:effectLst/>
                          <a:latin typeface="Times New Roman" panose="02020603050405020304" pitchFamily="18" charset="0"/>
                        </a:rPr>
                        <a:t>Block Lot minimums</a:t>
                      </a:r>
                    </a:p>
                  </a:txBody>
                  <a:tcPr marL="9088" marR="9088" marT="9088"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t"/>
                      <a:r>
                        <a:rPr lang="en-US" sz="1000" b="1" i="0" u="none" strike="noStrike">
                          <a:solidFill>
                            <a:srgbClr val="000000"/>
                          </a:solidFill>
                          <a:effectLst/>
                          <a:latin typeface="Times New Roman" panose="02020603050405020304" pitchFamily="18" charset="0"/>
                        </a:rPr>
                        <a:t>107.5</a:t>
                      </a:r>
                    </a:p>
                  </a:txBody>
                  <a:tcPr marL="9088" marR="9088" marT="908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1000" b="1" i="0" u="none" strike="noStrike">
                          <a:solidFill>
                            <a:srgbClr val="000000"/>
                          </a:solidFill>
                          <a:effectLst/>
                          <a:latin typeface="Times New Roman" panose="02020603050405020304" pitchFamily="18" charset="0"/>
                        </a:rPr>
                        <a:t>32.5</a:t>
                      </a:r>
                    </a:p>
                  </a:txBody>
                  <a:tcPr marL="9088" marR="9088" marT="908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1000" b="1" i="0" u="none" strike="noStrike">
                          <a:solidFill>
                            <a:srgbClr val="000000"/>
                          </a:solidFill>
                          <a:effectLst/>
                          <a:latin typeface="Times New Roman" panose="02020603050405020304" pitchFamily="18" charset="0"/>
                        </a:rPr>
                        <a:t>20</a:t>
                      </a:r>
                    </a:p>
                  </a:txBody>
                  <a:tcPr marL="9088" marR="9088" marT="908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1000" b="1" i="0" u="none" strike="noStrike">
                          <a:solidFill>
                            <a:srgbClr val="000000"/>
                          </a:solidFill>
                          <a:effectLst/>
                          <a:latin typeface="Times New Roman" panose="02020603050405020304" pitchFamily="18" charset="0"/>
                        </a:rPr>
                        <a:t>28</a:t>
                      </a:r>
                    </a:p>
                  </a:txBody>
                  <a:tcPr marL="9088" marR="9088" marT="908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1000" b="1" i="0" u="none" strike="noStrike">
                          <a:solidFill>
                            <a:srgbClr val="000000"/>
                          </a:solidFill>
                          <a:effectLst/>
                          <a:latin typeface="Times New Roman" panose="02020603050405020304" pitchFamily="18" charset="0"/>
                        </a:rPr>
                        <a:t>27</a:t>
                      </a:r>
                    </a:p>
                  </a:txBody>
                  <a:tcPr marL="9088" marR="9088" marT="908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000" b="1" i="0" u="none" strike="noStrike">
                        <a:solidFill>
                          <a:srgbClr val="000000"/>
                        </a:solidFill>
                        <a:effectLst/>
                        <a:latin typeface="Times New Roman" panose="02020603050405020304" pitchFamily="18" charset="0"/>
                      </a:endParaRPr>
                    </a:p>
                  </a:txBody>
                  <a:tcPr marL="9088" marR="9088" marT="908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000" b="1" i="0" u="none" strike="noStrike">
                        <a:solidFill>
                          <a:srgbClr val="000000"/>
                        </a:solidFill>
                        <a:effectLst/>
                        <a:latin typeface="Times New Roman" panose="02020603050405020304" pitchFamily="18" charset="0"/>
                      </a:endParaRPr>
                    </a:p>
                  </a:txBody>
                  <a:tcPr marL="9088" marR="9088" marT="908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000" b="1" i="0" u="none" strike="noStrike">
                        <a:solidFill>
                          <a:srgbClr val="000000"/>
                        </a:solidFill>
                        <a:effectLst/>
                        <a:latin typeface="Times New Roman" panose="02020603050405020304" pitchFamily="18" charset="0"/>
                      </a:endParaRPr>
                    </a:p>
                  </a:txBody>
                  <a:tcPr marL="9088" marR="9088" marT="9088" marB="0">
                    <a:lnL>
                      <a:noFill/>
                    </a:lnL>
                    <a:lnR>
                      <a:noFill/>
                    </a:lnR>
                    <a:lnT w="12700" cap="flat" cmpd="sng" algn="ctr">
                      <a:solidFill>
                        <a:srgbClr val="000000"/>
                      </a:solidFill>
                      <a:prstDash val="solid"/>
                      <a:round/>
                      <a:headEnd type="none" w="med" len="med"/>
                      <a:tailEnd type="none" w="med" len="med"/>
                    </a:lnT>
                    <a:lnB>
                      <a:noFill/>
                    </a:lnB>
                  </a:tcPr>
                </a:tc>
              </a:tr>
              <a:tr h="190851">
                <a:tc>
                  <a:txBody>
                    <a:bodyPr/>
                    <a:lstStyle/>
                    <a:p>
                      <a:pPr algn="ctr" fontAlgn="t"/>
                      <a:endParaRPr lang="en-US" sz="1000" b="1" i="0" u="none" strike="noStrike">
                        <a:solidFill>
                          <a:srgbClr val="000000"/>
                        </a:solidFill>
                        <a:effectLst/>
                        <a:latin typeface="Times New Roman" panose="02020603050405020304" pitchFamily="18" charset="0"/>
                      </a:endParaRPr>
                    </a:p>
                  </a:txBody>
                  <a:tcPr marL="9088" marR="9088" marT="9088" marB="0">
                    <a:lnL>
                      <a:noFill/>
                    </a:lnL>
                    <a:lnR>
                      <a:noFill/>
                    </a:lnR>
                    <a:lnT>
                      <a:noFill/>
                    </a:lnT>
                    <a:lnB>
                      <a:noFill/>
                    </a:lnB>
                  </a:tcPr>
                </a:tc>
                <a:tc gridSpan="2">
                  <a:txBody>
                    <a:bodyPr/>
                    <a:lstStyle/>
                    <a:p>
                      <a:pPr algn="r" fontAlgn="t"/>
                      <a:r>
                        <a:rPr lang="en-US" sz="1000" b="1" i="0" u="none" strike="noStrike">
                          <a:solidFill>
                            <a:srgbClr val="000000"/>
                          </a:solidFill>
                          <a:effectLst/>
                          <a:latin typeface="Times New Roman" panose="02020603050405020304" pitchFamily="18" charset="0"/>
                        </a:rPr>
                        <a:t>+ 10% order Quantity</a:t>
                      </a:r>
                    </a:p>
                  </a:txBody>
                  <a:tcPr marL="9088" marR="9088" marT="9088"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000" b="1" i="0" u="none" strike="noStrike">
                          <a:solidFill>
                            <a:srgbClr val="000000"/>
                          </a:solidFill>
                          <a:effectLst/>
                          <a:latin typeface="Times New Roman" panose="02020603050405020304" pitchFamily="18" charset="0"/>
                        </a:rPr>
                        <a:t>118.25</a:t>
                      </a:r>
                    </a:p>
                  </a:txBody>
                  <a:tcPr marL="9088" marR="9088" marT="908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35.75</a:t>
                      </a:r>
                    </a:p>
                  </a:txBody>
                  <a:tcPr marL="9088" marR="9088" marT="908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22.00</a:t>
                      </a:r>
                    </a:p>
                  </a:txBody>
                  <a:tcPr marL="9088" marR="9088" marT="908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30.80</a:t>
                      </a:r>
                    </a:p>
                  </a:txBody>
                  <a:tcPr marL="9088" marR="9088" marT="908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29.70</a:t>
                      </a:r>
                    </a:p>
                  </a:txBody>
                  <a:tcPr marL="9088" marR="9088" marT="908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Total</a:t>
                      </a:r>
                    </a:p>
                  </a:txBody>
                  <a:tcPr marL="9088" marR="9088" marT="908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1000" b="1" i="0" u="none" strike="noStrike">
                        <a:solidFill>
                          <a:srgbClr val="000000"/>
                        </a:solidFill>
                        <a:effectLst/>
                        <a:latin typeface="Times New Roman" panose="02020603050405020304" pitchFamily="18" charset="0"/>
                      </a:endParaRPr>
                    </a:p>
                  </a:txBody>
                  <a:tcPr marL="9088" marR="9088" marT="9088" marB="0">
                    <a:lnL>
                      <a:noFill/>
                    </a:lnL>
                    <a:lnR>
                      <a:noFill/>
                    </a:lnR>
                    <a:lnT>
                      <a:noFill/>
                    </a:lnT>
                    <a:lnB>
                      <a:noFill/>
                    </a:lnB>
                  </a:tcPr>
                </a:tc>
                <a:tc>
                  <a:txBody>
                    <a:bodyPr/>
                    <a:lstStyle/>
                    <a:p>
                      <a:pPr algn="ctr" fontAlgn="t"/>
                      <a:endParaRPr lang="en-US" sz="1000" b="1" i="0" u="none" strike="noStrike">
                        <a:solidFill>
                          <a:srgbClr val="000000"/>
                        </a:solidFill>
                        <a:effectLst/>
                        <a:latin typeface="Times New Roman" panose="02020603050405020304" pitchFamily="18" charset="0"/>
                      </a:endParaRPr>
                    </a:p>
                  </a:txBody>
                  <a:tcPr marL="9088" marR="9088" marT="9088" marB="0">
                    <a:lnL>
                      <a:noFill/>
                    </a:lnL>
                    <a:lnR>
                      <a:noFill/>
                    </a:lnR>
                    <a:lnT>
                      <a:noFill/>
                    </a:lnT>
                    <a:lnB>
                      <a:noFill/>
                    </a:lnB>
                  </a:tcPr>
                </a:tc>
              </a:tr>
              <a:tr h="190851">
                <a:tc>
                  <a:txBody>
                    <a:bodyPr/>
                    <a:lstStyle/>
                    <a:p>
                      <a:pPr algn="ctr" fontAlgn="t"/>
                      <a:endParaRPr lang="en-US" sz="1000" b="1" i="0" u="none" strike="noStrike">
                        <a:solidFill>
                          <a:srgbClr val="000000"/>
                        </a:solidFill>
                        <a:effectLst/>
                        <a:latin typeface="Times New Roman" panose="02020603050405020304" pitchFamily="18" charset="0"/>
                      </a:endParaRPr>
                    </a:p>
                  </a:txBody>
                  <a:tcPr marL="9088" marR="9088" marT="9088"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r" fontAlgn="t"/>
                      <a:r>
                        <a:rPr lang="en-US" sz="1000" b="1" i="0" u="none" strike="noStrike">
                          <a:solidFill>
                            <a:srgbClr val="000000"/>
                          </a:solidFill>
                          <a:effectLst/>
                          <a:latin typeface="Times New Roman" panose="02020603050405020304" pitchFamily="18" charset="0"/>
                        </a:rPr>
                        <a:t>Order Quantity</a:t>
                      </a:r>
                    </a:p>
                  </a:txBody>
                  <a:tcPr marL="9088" marR="9088" marT="90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000" b="1" i="0" u="none" strike="noStrike">
                          <a:solidFill>
                            <a:srgbClr val="000000"/>
                          </a:solidFill>
                          <a:effectLst/>
                          <a:latin typeface="Times New Roman" panose="02020603050405020304" pitchFamily="18" charset="0"/>
                        </a:rPr>
                        <a:t>119</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36</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23</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31</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30</a:t>
                      </a:r>
                    </a:p>
                  </a:txBody>
                  <a:tcPr marL="9088" marR="9088" marT="9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imes New Roman" panose="02020603050405020304" pitchFamily="18" charset="0"/>
                        </a:rPr>
                        <a:t>239</a:t>
                      </a:r>
                    </a:p>
                  </a:txBody>
                  <a:tcPr marL="9088" marR="9088" marT="90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1000" b="1" i="0" u="none" strike="noStrike">
                        <a:solidFill>
                          <a:srgbClr val="000000"/>
                        </a:solidFill>
                        <a:effectLst/>
                        <a:latin typeface="Times New Roman" panose="02020603050405020304" pitchFamily="18" charset="0"/>
                      </a:endParaRPr>
                    </a:p>
                  </a:txBody>
                  <a:tcPr marL="9088" marR="9088" marT="908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en-US" sz="1000" b="1" i="0" u="none" strike="noStrike" dirty="0">
                        <a:solidFill>
                          <a:srgbClr val="000000"/>
                        </a:solidFill>
                        <a:effectLst/>
                        <a:latin typeface="Times New Roman" panose="02020603050405020304" pitchFamily="18" charset="0"/>
                      </a:endParaRPr>
                    </a:p>
                  </a:txBody>
                  <a:tcPr marL="9088" marR="9088" marT="9088" marB="0">
                    <a:lnL>
                      <a:noFill/>
                    </a:lnL>
                    <a:lnR>
                      <a:noFill/>
                    </a:lnR>
                    <a:lnT>
                      <a:noFill/>
                    </a:lnT>
                    <a:lnB>
                      <a:noFill/>
                    </a:lnB>
                  </a:tcPr>
                </a:tc>
              </a:tr>
            </a:tbl>
          </a:graphicData>
        </a:graphic>
      </p:graphicFrame>
    </p:spTree>
    <p:extLst>
      <p:ext uri="{BB962C8B-B14F-4D97-AF65-F5344CB8AC3E}">
        <p14:creationId xmlns:p14="http://schemas.microsoft.com/office/powerpoint/2010/main" val="42893836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Pre-production Goals (June 6)</a:t>
            </a:r>
            <a:endParaRPr lang="en-US" dirty="0"/>
          </a:p>
        </p:txBody>
      </p:sp>
      <p:sp>
        <p:nvSpPr>
          <p:cNvPr id="3" name="Content Placeholder 2"/>
          <p:cNvSpPr>
            <a:spLocks noGrp="1"/>
          </p:cNvSpPr>
          <p:nvPr>
            <p:ph idx="1"/>
          </p:nvPr>
        </p:nvSpPr>
        <p:spPr>
          <a:xfrm>
            <a:off x="114300" y="711200"/>
            <a:ext cx="8915400" cy="6019800"/>
          </a:xfrm>
        </p:spPr>
        <p:txBody>
          <a:bodyPr/>
          <a:lstStyle/>
          <a:p>
            <a:pPr marL="0" indent="0">
              <a:buNone/>
            </a:pPr>
            <a:r>
              <a:rPr lang="en-US" sz="2000" b="1" dirty="0" smtClean="0"/>
              <a:t>Showed:</a:t>
            </a:r>
          </a:p>
          <a:p>
            <a:pPr marL="228600" indent="-228600">
              <a:buFont typeface="Wingdings" panose="05000000000000000000" pitchFamily="2" charset="2"/>
              <a:buChar char="ü"/>
            </a:pPr>
            <a:r>
              <a:rPr lang="en-US" sz="2000" dirty="0" smtClean="0"/>
              <a:t>A split aluminum frame aluminum Halbach can meet specifications </a:t>
            </a:r>
          </a:p>
          <a:p>
            <a:pPr marL="228600" indent="-228600">
              <a:buFont typeface="Wingdings" panose="05000000000000000000" pitchFamily="2" charset="2"/>
              <a:buChar char="ü"/>
            </a:pPr>
            <a:r>
              <a:rPr lang="en-US" sz="2000" dirty="0" smtClean="0"/>
              <a:t>Corrector dipole meets specification</a:t>
            </a:r>
          </a:p>
          <a:p>
            <a:pPr marL="228600" indent="-228600">
              <a:buNone/>
            </a:pPr>
            <a:r>
              <a:rPr lang="en-US" sz="2000" b="1" dirty="0" smtClean="0"/>
              <a:t>Continuing testing:</a:t>
            </a:r>
          </a:p>
          <a:p>
            <a:pPr marL="228600" indent="-228600">
              <a:buFont typeface="Wingdings" panose="05000000000000000000" pitchFamily="2" charset="2"/>
              <a:buChar char="ü"/>
            </a:pPr>
            <a:r>
              <a:rPr lang="en-US" sz="2000" dirty="0" smtClean="0"/>
              <a:t>Water stabilization testing Halbach magnet</a:t>
            </a:r>
          </a:p>
          <a:p>
            <a:pPr marL="228600" indent="-228600">
              <a:buFont typeface="Wingdings" panose="05000000000000000000" pitchFamily="2" charset="2"/>
              <a:buChar char="ü"/>
            </a:pPr>
            <a:r>
              <a:rPr lang="en-US" sz="2000" dirty="0" smtClean="0"/>
              <a:t>Tuning results for all magnets complete</a:t>
            </a:r>
          </a:p>
          <a:p>
            <a:pPr marL="228600" indent="-228600">
              <a:buFont typeface="Wingdings" panose="05000000000000000000" pitchFamily="2" charset="2"/>
              <a:buChar char="ü"/>
            </a:pPr>
            <a:r>
              <a:rPr lang="en-US" sz="2000" dirty="0" smtClean="0"/>
              <a:t>Reassembled 2 pre-production BD magnets</a:t>
            </a:r>
          </a:p>
          <a:p>
            <a:pPr marL="228600" indent="-228600"/>
            <a:r>
              <a:rPr lang="en-US" sz="2000" dirty="0" smtClean="0"/>
              <a:t>Split and reassembly testing</a:t>
            </a:r>
          </a:p>
          <a:p>
            <a:pPr marL="228600" indent="-228600">
              <a:buNone/>
            </a:pPr>
            <a:r>
              <a:rPr lang="en-US" sz="2000" b="1" dirty="0" smtClean="0"/>
              <a:t>Concerns:</a:t>
            </a:r>
          </a:p>
          <a:p>
            <a:pPr marL="228600" indent="-228600"/>
            <a:r>
              <a:rPr lang="en-US" sz="2000" dirty="0" smtClean="0"/>
              <a:t>Production style assembly fixtures were not designed or demonstrated. </a:t>
            </a:r>
          </a:p>
          <a:p>
            <a:pPr marL="0" indent="0">
              <a:buNone/>
            </a:pPr>
            <a:r>
              <a:rPr lang="en-US" sz="2000" b="1" dirty="0"/>
              <a:t>	</a:t>
            </a:r>
            <a:r>
              <a:rPr lang="en-US" sz="2000" b="1" dirty="0" smtClean="0"/>
              <a:t>	</a:t>
            </a:r>
            <a:r>
              <a:rPr lang="en-US" sz="2000" dirty="0" smtClean="0"/>
              <a:t>(</a:t>
            </a:r>
            <a:r>
              <a:rPr lang="en-US" sz="2000" dirty="0"/>
              <a:t>Contractor Requirement</a:t>
            </a:r>
            <a:r>
              <a:rPr lang="en-US" sz="2000" dirty="0" smtClean="0"/>
              <a:t>)</a:t>
            </a:r>
            <a:endParaRPr lang="en-US" sz="2000" b="1" dirty="0" smtClean="0"/>
          </a:p>
          <a:p>
            <a:pPr marL="228600" indent="-228600">
              <a:buFont typeface="Wingdings" panose="05000000000000000000" pitchFamily="2" charset="2"/>
              <a:buChar char="ü"/>
            </a:pPr>
            <a:r>
              <a:rPr lang="en-US" sz="2000" dirty="0" smtClean="0"/>
              <a:t>Need force calculations and diagrams in SOW for fixture design. </a:t>
            </a:r>
          </a:p>
          <a:p>
            <a:pPr marL="228600" indent="-228600"/>
            <a:r>
              <a:rPr lang="en-US" sz="2000" dirty="0" smtClean="0"/>
              <a:t>Epoxy attachment of the blocks is difficult and not successful on all pre-production magnets.  Magnets redone &amp; (Contractor Requirement)</a:t>
            </a:r>
            <a:endParaRPr lang="en-US" sz="2000" b="1" dirty="0"/>
          </a:p>
          <a:p>
            <a:pPr marL="228600" indent="-228600">
              <a:buFont typeface="Wingdings" panose="05000000000000000000" pitchFamily="2" charset="2"/>
              <a:buChar char="ü"/>
            </a:pPr>
            <a:r>
              <a:rPr lang="en-US" sz="2000" dirty="0" smtClean="0"/>
              <a:t>BD magnets </a:t>
            </a:r>
            <a:r>
              <a:rPr lang="en-US" sz="2000" dirty="0"/>
              <a:t>can be manufactured that meet </a:t>
            </a:r>
            <a:r>
              <a:rPr lang="en-US" sz="2000" dirty="0" smtClean="0"/>
              <a:t>specifications. </a:t>
            </a:r>
            <a:endParaRPr lang="en-US" dirty="0" smtClean="0"/>
          </a:p>
          <a:p>
            <a:endParaRPr lang="en-US" dirty="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5</a:t>
            </a:fld>
            <a:endParaRPr lang="en-US" dirty="0"/>
          </a:p>
        </p:txBody>
      </p:sp>
    </p:spTree>
    <p:extLst>
      <p:ext uri="{BB962C8B-B14F-4D97-AF65-F5344CB8AC3E}">
        <p14:creationId xmlns:p14="http://schemas.microsoft.com/office/powerpoint/2010/main" val="15745375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a:xfrm>
            <a:off x="0" y="762000"/>
            <a:ext cx="9144000" cy="5943600"/>
          </a:xfrm>
        </p:spPr>
        <p:txBody>
          <a:bodyPr/>
          <a:lstStyle/>
          <a:p>
            <a:pPr marL="0" indent="0">
              <a:buNone/>
            </a:pPr>
            <a:r>
              <a:rPr lang="en-US" sz="2000" b="1" dirty="0" smtClean="0"/>
              <a:t>Two project milestones in the (too) near future:</a:t>
            </a:r>
          </a:p>
          <a:p>
            <a:r>
              <a:rPr lang="en-US" sz="2000" b="1" dirty="0" smtClean="0"/>
              <a:t>First arc production magnet tested			Jan 1, 2018</a:t>
            </a:r>
          </a:p>
          <a:p>
            <a:pPr marL="804863" indent="-346075">
              <a:buFont typeface="Courier New" panose="02070309020205020404" pitchFamily="49" charset="0"/>
              <a:buChar char="o"/>
            </a:pPr>
            <a:r>
              <a:rPr lang="en-US" sz="2000" dirty="0" smtClean="0"/>
              <a:t>PMM procurement 1</a:t>
            </a:r>
            <a:r>
              <a:rPr lang="en-US" sz="2000" baseline="30000" dirty="0" smtClean="0"/>
              <a:t>st</a:t>
            </a:r>
            <a:r>
              <a:rPr lang="en-US" sz="2000" dirty="0" smtClean="0"/>
              <a:t> magnet lot delivered </a:t>
            </a:r>
          </a:p>
          <a:p>
            <a:pPr marL="804863" indent="-346075">
              <a:buFont typeface="Courier New" panose="02070309020205020404" pitchFamily="49" charset="0"/>
              <a:buChar char="o"/>
            </a:pPr>
            <a:r>
              <a:rPr lang="en-US" sz="2000" dirty="0" smtClean="0"/>
              <a:t>Halbach HBD components fabricated by BNL</a:t>
            </a:r>
          </a:p>
          <a:p>
            <a:pPr marL="804863" indent="-346075">
              <a:buFont typeface="Courier New" panose="02070309020205020404" pitchFamily="49" charset="0"/>
              <a:buChar char="o"/>
            </a:pPr>
            <a:r>
              <a:rPr lang="en-US" sz="2000" dirty="0" smtClean="0"/>
              <a:t>Halbach HBD assembled by BNL</a:t>
            </a:r>
          </a:p>
          <a:p>
            <a:pPr marL="804863" indent="-346075">
              <a:buFont typeface="Courier New" panose="02070309020205020404" pitchFamily="49" charset="0"/>
              <a:buChar char="o"/>
            </a:pPr>
            <a:r>
              <a:rPr lang="en-US" sz="2000" dirty="0"/>
              <a:t>Halbach HBD </a:t>
            </a:r>
            <a:r>
              <a:rPr lang="en-US" sz="2000" dirty="0" smtClean="0"/>
              <a:t>magnetically measured by BNL</a:t>
            </a:r>
          </a:p>
          <a:p>
            <a:pPr marL="804863" indent="-346075">
              <a:buFont typeface="Courier New" panose="02070309020205020404" pitchFamily="49" charset="0"/>
              <a:buChar char="o"/>
            </a:pPr>
            <a:endParaRPr lang="en-US" sz="2000" dirty="0" smtClean="0"/>
          </a:p>
          <a:p>
            <a:r>
              <a:rPr lang="en-US" sz="2000" b="1" dirty="0" smtClean="0"/>
              <a:t>Fractional Arc Test: beam through MLC (splitter magnets) &amp; “prototype” girder   						May 1, 2018</a:t>
            </a:r>
          </a:p>
          <a:p>
            <a:pPr marL="804863" indent="-341313">
              <a:buFont typeface="Courier New" panose="02070309020205020404" pitchFamily="49" charset="0"/>
              <a:buChar char="o"/>
            </a:pPr>
            <a:r>
              <a:rPr lang="en-US" sz="2000" dirty="0" smtClean="0"/>
              <a:t>In hand - pre-production stand assembly, BD &amp; QF magnets</a:t>
            </a:r>
          </a:p>
          <a:p>
            <a:pPr marL="804863" indent="-341313">
              <a:buFont typeface="Courier New" panose="02070309020205020404" pitchFamily="49" charset="0"/>
              <a:buChar char="o"/>
            </a:pPr>
            <a:r>
              <a:rPr lang="en-US" sz="2000" dirty="0" smtClean="0"/>
              <a:t>Need HBD magnet (from above)</a:t>
            </a:r>
          </a:p>
          <a:p>
            <a:pPr marL="804863" indent="-341313">
              <a:buFont typeface="Courier New" panose="02070309020205020404" pitchFamily="49" charset="0"/>
              <a:buChar char="o"/>
            </a:pPr>
            <a:r>
              <a:rPr lang="en-US" sz="2000" dirty="0" smtClean="0"/>
              <a:t>Need new 4.5 cell assembly mounting plate (to August 18 lattice)</a:t>
            </a:r>
          </a:p>
          <a:p>
            <a:pPr marL="804863" indent="-341313">
              <a:buFont typeface="Courier New" panose="02070309020205020404" pitchFamily="49" charset="0"/>
              <a:buChar char="o"/>
            </a:pPr>
            <a:r>
              <a:rPr lang="en-US" sz="2000" dirty="0" smtClean="0"/>
              <a:t>Need production vacuum chamber</a:t>
            </a:r>
          </a:p>
          <a:p>
            <a:pPr marL="0" indent="0">
              <a:buNone/>
            </a:pPr>
            <a:endParaRPr lang="en-US" sz="2000" dirty="0" smtClean="0"/>
          </a:p>
          <a:p>
            <a:pPr marL="0" indent="0">
              <a:buNone/>
            </a:pPr>
            <a:r>
              <a:rPr lang="en-US" sz="2000" dirty="0" smtClean="0"/>
              <a:t>“Far future” milestone</a:t>
            </a:r>
          </a:p>
          <a:p>
            <a:r>
              <a:rPr lang="en-US" sz="2000" b="1" dirty="0" smtClean="0"/>
              <a:t>Girder Production Run Complete			Dec 1, 2018</a:t>
            </a:r>
            <a:endParaRPr lang="en-US" sz="2000" dirty="0" smtClean="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6</a:t>
            </a:fld>
            <a:endParaRPr lang="en-US"/>
          </a:p>
        </p:txBody>
      </p:sp>
    </p:spTree>
    <p:extLst>
      <p:ext uri="{BB962C8B-B14F-4D97-AF65-F5344CB8AC3E}">
        <p14:creationId xmlns:p14="http://schemas.microsoft.com/office/powerpoint/2010/main" val="26170781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9056"/>
            <a:ext cx="6705600" cy="471488"/>
          </a:xfrm>
        </p:spPr>
        <p:txBody>
          <a:bodyPr/>
          <a:lstStyle/>
          <a:p>
            <a:r>
              <a:rPr lang="en-US" dirty="0" smtClean="0"/>
              <a:t>Halbach Schedule for FAT Test</a:t>
            </a:r>
            <a:endParaRPr lang="en-US" dirty="0"/>
          </a:p>
        </p:txBody>
      </p:sp>
      <p:sp>
        <p:nvSpPr>
          <p:cNvPr id="3" name="Content Placeholder 2"/>
          <p:cNvSpPr>
            <a:spLocks noGrp="1"/>
          </p:cNvSpPr>
          <p:nvPr>
            <p:ph idx="1"/>
          </p:nvPr>
        </p:nvSpPr>
        <p:spPr>
          <a:xfrm>
            <a:off x="-8467" y="762000"/>
            <a:ext cx="9144000" cy="5867400"/>
          </a:xfrm>
        </p:spPr>
        <p:txBody>
          <a:bodyPr/>
          <a:lstStyle/>
          <a:p>
            <a:pPr marL="0" indent="0">
              <a:buNone/>
            </a:pPr>
            <a:r>
              <a:rPr lang="en-US" b="1" dirty="0" smtClean="0"/>
              <a:t>What must be determined:</a:t>
            </a:r>
          </a:p>
          <a:p>
            <a:pPr marL="463550" indent="-287338"/>
            <a:r>
              <a:rPr lang="en-US" dirty="0" smtClean="0"/>
              <a:t>Final approved lattice/magnet count. </a:t>
            </a:r>
            <a:r>
              <a:rPr lang="en-US" b="1" dirty="0" smtClean="0">
                <a:solidFill>
                  <a:srgbClr val="0000FF"/>
                </a:solidFill>
              </a:rPr>
              <a:t>Done – August 18</a:t>
            </a:r>
          </a:p>
          <a:p>
            <a:pPr marL="463550" indent="-287338"/>
            <a:r>
              <a:rPr lang="en-US" dirty="0" smtClean="0"/>
              <a:t>Are the QF magnets in the pre-production assembly the “April 10” configuration?  </a:t>
            </a:r>
            <a:r>
              <a:rPr lang="en-US" b="1" strike="sngStrike" dirty="0" smtClean="0">
                <a:solidFill>
                  <a:srgbClr val="FF0000"/>
                </a:solidFill>
              </a:rPr>
              <a:t>Maybe </a:t>
            </a:r>
            <a:r>
              <a:rPr lang="en-US" b="1" dirty="0">
                <a:solidFill>
                  <a:srgbClr val="0000FF"/>
                </a:solidFill>
              </a:rPr>
              <a:t> </a:t>
            </a:r>
            <a:r>
              <a:rPr lang="en-US" b="1" dirty="0" smtClean="0">
                <a:solidFill>
                  <a:srgbClr val="0000FF"/>
                </a:solidFill>
              </a:rPr>
              <a:t> Yes</a:t>
            </a:r>
            <a:endParaRPr lang="en-US" b="1" strike="sngStrike" dirty="0">
              <a:solidFill>
                <a:srgbClr val="FF0000"/>
              </a:solidFill>
            </a:endParaRPr>
          </a:p>
          <a:p>
            <a:pPr marL="463550" indent="-287338"/>
            <a:r>
              <a:rPr lang="en-US" dirty="0" smtClean="0"/>
              <a:t>Are the BD’s good enough for FAT? </a:t>
            </a:r>
            <a:r>
              <a:rPr lang="en-US" b="1" strike="sngStrike" dirty="0" smtClean="0">
                <a:solidFill>
                  <a:srgbClr val="FF0000"/>
                </a:solidFill>
              </a:rPr>
              <a:t>No – need 3/BDs &amp; 1/BDT2</a:t>
            </a:r>
          </a:p>
          <a:p>
            <a:pPr marL="176212" indent="0">
              <a:buNone/>
            </a:pPr>
            <a:r>
              <a:rPr lang="en-US" b="1" dirty="0">
                <a:solidFill>
                  <a:srgbClr val="FF0000"/>
                </a:solidFill>
              </a:rPr>
              <a:t>	</a:t>
            </a:r>
            <a:r>
              <a:rPr lang="en-US" b="1" dirty="0" smtClean="0">
                <a:solidFill>
                  <a:srgbClr val="0000FF"/>
                </a:solidFill>
              </a:rPr>
              <a:t>Yes, 2 BD magnets have been tuned and 2 rebuilt, then tuned</a:t>
            </a:r>
            <a:endParaRPr lang="en-US" b="1" dirty="0" smtClean="0">
              <a:solidFill>
                <a:srgbClr val="FF0000"/>
              </a:solidFill>
            </a:endParaRPr>
          </a:p>
          <a:p>
            <a:pPr marL="463550" indent="-287338"/>
            <a:r>
              <a:rPr lang="en-US" dirty="0" smtClean="0"/>
              <a:t>Does the base plate need to be reconfigured for FAT? </a:t>
            </a:r>
            <a:r>
              <a:rPr lang="en-US" b="1" dirty="0" smtClean="0">
                <a:solidFill>
                  <a:srgbClr val="0000FF"/>
                </a:solidFill>
              </a:rPr>
              <a:t>Yes, new base plate will be fabricated</a:t>
            </a:r>
          </a:p>
          <a:p>
            <a:pPr marL="463550" indent="-287338"/>
            <a:r>
              <a:rPr lang="en-US" dirty="0" smtClean="0"/>
              <a:t>Is the temperature controlled water needed for the FAT? </a:t>
            </a:r>
            <a:r>
              <a:rPr lang="en-US" b="1" dirty="0" smtClean="0">
                <a:solidFill>
                  <a:srgbClr val="FF0000"/>
                </a:solidFill>
              </a:rPr>
              <a:t>Maybe</a:t>
            </a:r>
            <a:endParaRPr lang="en-US" dirty="0" smtClean="0"/>
          </a:p>
          <a:p>
            <a:pPr marL="463550" indent="-287338"/>
            <a:r>
              <a:rPr lang="en-US" dirty="0" smtClean="0"/>
              <a:t>Is temperature monitoring of the Halbachs needed? </a:t>
            </a:r>
            <a:r>
              <a:rPr lang="en-US" b="1" dirty="0" smtClean="0">
                <a:solidFill>
                  <a:srgbClr val="FF0000"/>
                </a:solidFill>
              </a:rPr>
              <a:t>No??</a:t>
            </a:r>
          </a:p>
          <a:p>
            <a:pPr marL="463550" indent="-287338"/>
            <a:r>
              <a:rPr lang="en-US" b="1" dirty="0" smtClean="0">
                <a:solidFill>
                  <a:srgbClr val="0000FF"/>
                </a:solidFill>
              </a:rPr>
              <a:t>Do the corrector magnets need separate Quad coils? Yes</a:t>
            </a:r>
          </a:p>
          <a:p>
            <a:pPr marL="463550" indent="-287338"/>
            <a:r>
              <a:rPr lang="en-US" b="1" dirty="0" smtClean="0">
                <a:solidFill>
                  <a:srgbClr val="FF0000"/>
                </a:solidFill>
              </a:rPr>
              <a:t>What are the acceptance criteria for the tuned Halbach Magnets?  Acceptance committee – does it affect measurement time or tuning effort?</a:t>
            </a:r>
          </a:p>
          <a:p>
            <a:pPr marL="463550" indent="-287338"/>
            <a:r>
              <a:rPr lang="en-US" b="1" dirty="0" smtClean="0">
                <a:solidFill>
                  <a:srgbClr val="FF0000"/>
                </a:solidFill>
              </a:rPr>
              <a:t>Can 2 Halbach magnets be measured and tuned in a day?</a:t>
            </a:r>
            <a:endParaRPr lang="en-US" b="1" dirty="0">
              <a:solidFill>
                <a:srgbClr val="FF0000"/>
              </a:solidFill>
            </a:endParaRPr>
          </a:p>
          <a:p>
            <a:pPr marL="463550" indent="-287338"/>
            <a:endParaRPr lang="en-US" sz="2400" dirty="0" smtClean="0"/>
          </a:p>
          <a:p>
            <a:pPr marL="0"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7</a:t>
            </a:fld>
            <a:endParaRPr lang="en-US" dirty="0"/>
          </a:p>
        </p:txBody>
      </p:sp>
    </p:spTree>
    <p:extLst>
      <p:ext uri="{BB962C8B-B14F-4D97-AF65-F5344CB8AC3E}">
        <p14:creationId xmlns:p14="http://schemas.microsoft.com/office/powerpoint/2010/main" val="13625643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9056"/>
            <a:ext cx="6781800" cy="471488"/>
          </a:xfrm>
        </p:spPr>
        <p:txBody>
          <a:bodyPr/>
          <a:lstStyle/>
          <a:p>
            <a:r>
              <a:rPr lang="en-US" dirty="0" smtClean="0"/>
              <a:t>Production Manufacturing Plan</a:t>
            </a:r>
            <a:endParaRPr lang="en-US" dirty="0"/>
          </a:p>
        </p:txBody>
      </p:sp>
      <p:sp>
        <p:nvSpPr>
          <p:cNvPr id="3" name="Content Placeholder 2"/>
          <p:cNvSpPr>
            <a:spLocks noGrp="1"/>
          </p:cNvSpPr>
          <p:nvPr>
            <p:ph idx="1"/>
          </p:nvPr>
        </p:nvSpPr>
        <p:spPr>
          <a:xfrm>
            <a:off x="156028" y="540544"/>
            <a:ext cx="8831943" cy="6012656"/>
          </a:xfrm>
        </p:spPr>
        <p:txBody>
          <a:bodyPr/>
          <a:lstStyle/>
          <a:p>
            <a:pPr marL="0" indent="0">
              <a:buNone/>
            </a:pPr>
            <a:r>
              <a:rPr lang="en-US" sz="1800" b="1" dirty="0" smtClean="0">
                <a:solidFill>
                  <a:schemeClr val="accent1">
                    <a:lumMod val="50000"/>
                  </a:schemeClr>
                </a:solidFill>
              </a:rPr>
              <a:t>PMM:</a:t>
            </a:r>
            <a:r>
              <a:rPr lang="en-US" sz="1800" dirty="0" smtClean="0">
                <a:solidFill>
                  <a:schemeClr val="accent1">
                    <a:lumMod val="50000"/>
                  </a:schemeClr>
                </a:solidFill>
              </a:rPr>
              <a:t> Request </a:t>
            </a:r>
            <a:r>
              <a:rPr lang="en-US" sz="1800" dirty="0">
                <a:solidFill>
                  <a:schemeClr val="accent1">
                    <a:lumMod val="50000"/>
                  </a:schemeClr>
                </a:solidFill>
              </a:rPr>
              <a:t>for </a:t>
            </a:r>
            <a:r>
              <a:rPr lang="en-US" sz="1800" dirty="0" smtClean="0">
                <a:solidFill>
                  <a:schemeClr val="accent1">
                    <a:lumMod val="50000"/>
                  </a:schemeClr>
                </a:solidFill>
              </a:rPr>
              <a:t>Proposal</a:t>
            </a:r>
            <a:r>
              <a:rPr lang="en-US" sz="1800" dirty="0">
                <a:solidFill>
                  <a:schemeClr val="accent1">
                    <a:lumMod val="50000"/>
                  </a:schemeClr>
                </a:solidFill>
              </a:rPr>
              <a:t>, </a:t>
            </a:r>
            <a:r>
              <a:rPr lang="en-US" sz="1800" dirty="0" smtClean="0">
                <a:solidFill>
                  <a:schemeClr val="accent1">
                    <a:lumMod val="50000"/>
                  </a:schemeClr>
                </a:solidFill>
              </a:rPr>
              <a:t>build to print &amp; specification.</a:t>
            </a:r>
          </a:p>
          <a:p>
            <a:pPr marL="623888" indent="-392113"/>
            <a:r>
              <a:rPr lang="en-US" sz="1800" dirty="0" smtClean="0">
                <a:solidFill>
                  <a:schemeClr val="accent1">
                    <a:lumMod val="50000"/>
                  </a:schemeClr>
                </a:solidFill>
              </a:rPr>
              <a:t>PMM Contractor inspection &amp; magnetization vector measurement.  </a:t>
            </a:r>
          </a:p>
          <a:p>
            <a:pPr marL="623888" indent="-392113"/>
            <a:r>
              <a:rPr lang="en-US" sz="1800" dirty="0" smtClean="0">
                <a:solidFill>
                  <a:schemeClr val="accent1">
                    <a:lumMod val="50000"/>
                  </a:schemeClr>
                </a:solidFill>
              </a:rPr>
              <a:t>BNL will sample test/verify.</a:t>
            </a:r>
          </a:p>
          <a:p>
            <a:pPr marL="0" indent="0">
              <a:buNone/>
            </a:pPr>
            <a:r>
              <a:rPr lang="en-US" sz="1800" b="1" dirty="0" smtClean="0"/>
              <a:t>Halbach Magnets:</a:t>
            </a:r>
            <a:r>
              <a:rPr lang="en-US" sz="1800" dirty="0" smtClean="0"/>
              <a:t> </a:t>
            </a:r>
            <a:r>
              <a:rPr lang="en-US" sz="1800" b="1" dirty="0" smtClean="0">
                <a:solidFill>
                  <a:schemeClr val="accent1">
                    <a:lumMod val="50000"/>
                  </a:schemeClr>
                </a:solidFill>
              </a:rPr>
              <a:t>Request for Proposal</a:t>
            </a:r>
            <a:r>
              <a:rPr lang="en-US" sz="1800" dirty="0" smtClean="0"/>
              <a:t>, </a:t>
            </a:r>
            <a:r>
              <a:rPr lang="en-US" sz="1800" dirty="0"/>
              <a:t>build to print </a:t>
            </a:r>
            <a:r>
              <a:rPr lang="en-US" sz="1800" dirty="0" smtClean="0"/>
              <a:t>&amp; specification.</a:t>
            </a:r>
          </a:p>
          <a:p>
            <a:pPr marL="623888" indent="-392113"/>
            <a:r>
              <a:rPr lang="en-US" sz="1800" dirty="0" smtClean="0"/>
              <a:t>BNL supplied PMM, PMM shimming specified by BNL.</a:t>
            </a:r>
          </a:p>
          <a:p>
            <a:pPr marL="623888" indent="-392113"/>
            <a:r>
              <a:rPr lang="en-US" sz="1800" dirty="0" smtClean="0"/>
              <a:t>Contractor fabricates frames, shims and installs PMM, installs water fittings.</a:t>
            </a:r>
          </a:p>
          <a:p>
            <a:pPr marL="623888" indent="-392113"/>
            <a:r>
              <a:rPr lang="en-US" sz="1800" dirty="0"/>
              <a:t>First article magnets, then release for production, </a:t>
            </a:r>
            <a:r>
              <a:rPr lang="en-US" sz="1800" i="1" dirty="0"/>
              <a:t>option to </a:t>
            </a:r>
            <a:r>
              <a:rPr lang="en-US" sz="1800" i="1" dirty="0" smtClean="0"/>
              <a:t>cancel after 1</a:t>
            </a:r>
            <a:r>
              <a:rPr lang="en-US" sz="1800" i="1" baseline="30000" dirty="0" smtClean="0"/>
              <a:t>st</a:t>
            </a:r>
            <a:r>
              <a:rPr lang="en-US" sz="1800" i="1" dirty="0" smtClean="0"/>
              <a:t> article.</a:t>
            </a:r>
            <a:endParaRPr lang="en-US" sz="1800" b="1" i="1" dirty="0"/>
          </a:p>
          <a:p>
            <a:pPr marL="623888" indent="-392113"/>
            <a:r>
              <a:rPr lang="en-US" sz="1800" strike="sngStrike" dirty="0" smtClean="0"/>
              <a:t>Contractor option magnetic field measurement for final QA</a:t>
            </a:r>
          </a:p>
          <a:p>
            <a:pPr marL="0" indent="0" defTabSz="569913">
              <a:buNone/>
            </a:pPr>
            <a:r>
              <a:rPr lang="en-US" sz="1800" b="1" dirty="0" smtClean="0"/>
              <a:t>Corrector Magnets: </a:t>
            </a:r>
            <a:r>
              <a:rPr lang="en-US" sz="1800" dirty="0" smtClean="0"/>
              <a:t>Request for Bids, build to print.</a:t>
            </a:r>
          </a:p>
          <a:p>
            <a:pPr marL="623888" indent="-392113" defTabSz="569913"/>
            <a:r>
              <a:rPr lang="en-US" sz="1800" dirty="0" smtClean="0"/>
              <a:t>First </a:t>
            </a:r>
            <a:r>
              <a:rPr lang="en-US" sz="1800" dirty="0"/>
              <a:t>article </a:t>
            </a:r>
            <a:r>
              <a:rPr lang="en-US" sz="1800" dirty="0" smtClean="0"/>
              <a:t>magnets, </a:t>
            </a:r>
            <a:r>
              <a:rPr lang="en-US" sz="1800" dirty="0"/>
              <a:t>then release for production, option to </a:t>
            </a:r>
            <a:r>
              <a:rPr lang="en-US" sz="1800" dirty="0" smtClean="0"/>
              <a:t>cancel.</a:t>
            </a:r>
          </a:p>
          <a:p>
            <a:pPr marL="623888" indent="-392113" defTabSz="569913"/>
            <a:r>
              <a:rPr lang="en-US" sz="1800" dirty="0" smtClean="0"/>
              <a:t>BNL </a:t>
            </a:r>
            <a:r>
              <a:rPr lang="en-US" sz="1800" dirty="0"/>
              <a:t>magnetic field </a:t>
            </a:r>
            <a:r>
              <a:rPr lang="en-US" sz="1800" dirty="0" smtClean="0"/>
              <a:t>testing of random magnets.</a:t>
            </a:r>
          </a:p>
          <a:p>
            <a:pPr marL="0" indent="0" defTabSz="569913">
              <a:buNone/>
              <a:tabLst>
                <a:tab pos="347663" algn="l"/>
              </a:tabLst>
            </a:pPr>
            <a:r>
              <a:rPr lang="en-US" sz="1800" b="1" dirty="0" smtClean="0"/>
              <a:t>BNL Final Tuning:</a:t>
            </a:r>
          </a:p>
          <a:p>
            <a:pPr marL="623888" indent="-392113"/>
            <a:r>
              <a:rPr lang="en-US" sz="1800" dirty="0" smtClean="0"/>
              <a:t>BNL magnetic measurement</a:t>
            </a:r>
          </a:p>
          <a:p>
            <a:pPr marL="623888" indent="-392113"/>
            <a:r>
              <a:rPr lang="en-US" sz="1800" dirty="0" smtClean="0"/>
              <a:t>Review </a:t>
            </a:r>
            <a:r>
              <a:rPr lang="en-US" sz="1800" dirty="0"/>
              <a:t>measurement, </a:t>
            </a:r>
            <a:r>
              <a:rPr lang="en-US" sz="1800" dirty="0" smtClean="0"/>
              <a:t>specify </a:t>
            </a:r>
            <a:r>
              <a:rPr lang="en-US" sz="1800" dirty="0"/>
              <a:t>wire rod multipole </a:t>
            </a:r>
            <a:r>
              <a:rPr lang="en-US" sz="1800" dirty="0" smtClean="0"/>
              <a:t>reduction tuning and install.</a:t>
            </a:r>
          </a:p>
          <a:p>
            <a:pPr marL="623888" indent="-392113"/>
            <a:r>
              <a:rPr lang="en-US" sz="1800" dirty="0" smtClean="0"/>
              <a:t>BNL magnetic measurement – approval for final assembly</a:t>
            </a:r>
            <a:endParaRPr lang="en-US" sz="1800" dirty="0"/>
          </a:p>
          <a:p>
            <a:pPr marL="0" indent="0" defTabSz="569913">
              <a:buNone/>
              <a:tabLst>
                <a:tab pos="347663" algn="l"/>
              </a:tabLst>
            </a:pPr>
            <a:r>
              <a:rPr lang="en-US" sz="1800" b="1" dirty="0" smtClean="0"/>
              <a:t>4 Cell Assembly Top Plates and Stands:</a:t>
            </a:r>
            <a:r>
              <a:rPr lang="en-US" sz="1800" dirty="0" smtClean="0"/>
              <a:t> RFQ, build to print.</a:t>
            </a:r>
          </a:p>
          <a:p>
            <a:pPr marL="623888" indent="-384175" defTabSz="569913"/>
            <a:r>
              <a:rPr lang="en-US" sz="1800" dirty="0" smtClean="0"/>
              <a:t>Component machining and hardware by Contractor</a:t>
            </a:r>
          </a:p>
          <a:p>
            <a:pPr marL="623888" indent="-384175" defTabSz="569913"/>
            <a:r>
              <a:rPr lang="en-US" sz="1800" dirty="0" smtClean="0"/>
              <a:t>BNL assembly with Cornell vacuum chamber</a:t>
            </a:r>
            <a:endParaRPr lang="en-US" sz="1800" dirty="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8</a:t>
            </a:fld>
            <a:endParaRPr lang="en-US"/>
          </a:p>
        </p:txBody>
      </p:sp>
      <p:sp>
        <p:nvSpPr>
          <p:cNvPr id="5" name="Rectangle 4"/>
          <p:cNvSpPr/>
          <p:nvPr/>
        </p:nvSpPr>
        <p:spPr>
          <a:xfrm>
            <a:off x="6096000" y="6084715"/>
            <a:ext cx="3048000" cy="781752"/>
          </a:xfrm>
          <a:prstGeom prst="rect">
            <a:avLst/>
          </a:prstGeom>
        </p:spPr>
        <p:txBody>
          <a:bodyPr wrap="square">
            <a:spAutoFit/>
          </a:bodyPr>
          <a:lstStyle/>
          <a:p>
            <a:pPr lvl="0" eaLnBrk="0" hangingPunct="0">
              <a:spcBef>
                <a:spcPct val="20000"/>
              </a:spcBef>
              <a:buClr>
                <a:srgbClr val="000000"/>
              </a:buClr>
            </a:pPr>
            <a:r>
              <a:rPr lang="en-US" sz="1400" kern="0" dirty="0">
                <a:solidFill>
                  <a:srgbClr val="000000"/>
                </a:solidFill>
                <a:latin typeface="Times New Roman" panose="02020603050405020304" pitchFamily="18" charset="0"/>
                <a:ea typeface="ＭＳ Ｐゴシック"/>
                <a:cs typeface="Times New Roman" panose="02020603050405020304" pitchFamily="18" charset="0"/>
              </a:rPr>
              <a:t>“Far future” milestone</a:t>
            </a:r>
          </a:p>
          <a:p>
            <a:pPr marL="168275" lvl="0" indent="-168275" eaLnBrk="0" hangingPunct="0">
              <a:spcBef>
                <a:spcPct val="20000"/>
              </a:spcBef>
              <a:buClr>
                <a:srgbClr val="000000"/>
              </a:buClr>
              <a:buFont typeface="Arial" panose="020B0604020202020204" pitchFamily="34" charset="0"/>
              <a:buChar char="•"/>
            </a:pPr>
            <a:r>
              <a:rPr lang="en-US" sz="1400" b="1" kern="0" dirty="0">
                <a:solidFill>
                  <a:srgbClr val="000000"/>
                </a:solidFill>
                <a:latin typeface="Times New Roman" panose="02020603050405020304" pitchFamily="18" charset="0"/>
                <a:ea typeface="ＭＳ Ｐゴシック"/>
                <a:cs typeface="Times New Roman" panose="02020603050405020304" pitchFamily="18" charset="0"/>
              </a:rPr>
              <a:t>Girder Production Run Complete			Dec 1, 2018</a:t>
            </a:r>
            <a:endParaRPr lang="en-US" sz="1400" kern="0" dirty="0">
              <a:solidFill>
                <a:srgbClr val="000000"/>
              </a:solidFill>
              <a:latin typeface="Times New Roman" panose="02020603050405020304" pitchFamily="18" charset="0"/>
              <a:ea typeface="ＭＳ Ｐゴシック"/>
              <a:cs typeface="Times New Roman" panose="02020603050405020304" pitchFamily="18" charset="0"/>
            </a:endParaRPr>
          </a:p>
        </p:txBody>
      </p:sp>
    </p:spTree>
    <p:extLst>
      <p:ext uri="{BB962C8B-B14F-4D97-AF65-F5344CB8AC3E}">
        <p14:creationId xmlns:p14="http://schemas.microsoft.com/office/powerpoint/2010/main" val="30578214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Halbach Magnet Assembly</a:t>
            </a:r>
            <a:endParaRPr lang="en-US" i="1" u="sng" dirty="0"/>
          </a:p>
        </p:txBody>
      </p:sp>
      <p:sp>
        <p:nvSpPr>
          <p:cNvPr id="3" name="Content Placeholder 2"/>
          <p:cNvSpPr>
            <a:spLocks noGrp="1"/>
          </p:cNvSpPr>
          <p:nvPr>
            <p:ph idx="1"/>
          </p:nvPr>
        </p:nvSpPr>
        <p:spPr>
          <a:xfrm>
            <a:off x="114300" y="685800"/>
            <a:ext cx="8915400" cy="6019800"/>
          </a:xfrm>
        </p:spPr>
        <p:txBody>
          <a:bodyPr/>
          <a:lstStyle/>
          <a:p>
            <a:pPr marL="0" indent="0">
              <a:buNone/>
            </a:pPr>
            <a:r>
              <a:rPr lang="en-US" sz="2000" dirty="0" smtClean="0"/>
              <a:t>16 Permanent Magnet Material (PMM) block radial distribution for dipole and quadrupole Halbachs x 2 deep (32 blocks/magnet total)</a:t>
            </a:r>
          </a:p>
          <a:p>
            <a:pPr marL="457200" indent="-457200">
              <a:buFont typeface="+mj-lt"/>
              <a:buAutoNum type="arabicPeriod"/>
            </a:pPr>
            <a:r>
              <a:rPr lang="en-US" sz="2000" b="1" dirty="0" smtClean="0">
                <a:solidFill>
                  <a:schemeClr val="accent1">
                    <a:lumMod val="50000"/>
                  </a:schemeClr>
                </a:solidFill>
              </a:rPr>
              <a:t>PMM Contractor: PMM for shipment to BNL.</a:t>
            </a:r>
          </a:p>
          <a:p>
            <a:pPr marL="457200" indent="-457200">
              <a:buFont typeface="+mj-lt"/>
              <a:buAutoNum type="arabicPeriod"/>
            </a:pPr>
            <a:r>
              <a:rPr lang="en-US" sz="2000" b="1" dirty="0" smtClean="0">
                <a:solidFill>
                  <a:srgbClr val="0000FF"/>
                </a:solidFill>
              </a:rPr>
              <a:t>PMM Contractor: Helmholtz measurement all blocks.</a:t>
            </a:r>
          </a:p>
          <a:p>
            <a:pPr marL="457200" indent="-457200">
              <a:buFont typeface="+mj-lt"/>
              <a:buAutoNum type="arabicPeriod"/>
            </a:pPr>
            <a:r>
              <a:rPr lang="en-US" sz="2000" dirty="0" smtClean="0"/>
              <a:t>BNL: ships blocks to Halbach magnet assembly contractor.</a:t>
            </a:r>
          </a:p>
          <a:p>
            <a:pPr marL="457200" indent="-457200">
              <a:buFont typeface="+mj-lt"/>
              <a:buAutoNum type="arabicPeriod"/>
            </a:pPr>
            <a:r>
              <a:rPr lang="en-US" sz="2000" dirty="0" smtClean="0"/>
              <a:t>Halbach Contractor: Manufactures Aluminum frame with inner dimensions machined per BNL guidance after Helmholtz measurement.</a:t>
            </a:r>
          </a:p>
          <a:p>
            <a:pPr marL="457200" indent="-457200">
              <a:buFont typeface="+mj-lt"/>
              <a:buAutoNum type="arabicPeriod"/>
            </a:pPr>
            <a:r>
              <a:rPr lang="en-US" sz="2000" dirty="0" smtClean="0"/>
              <a:t>Halbach Contractor</a:t>
            </a:r>
            <a:r>
              <a:rPr lang="en-US" sz="2000" dirty="0"/>
              <a:t>: </a:t>
            </a:r>
            <a:r>
              <a:rPr lang="en-US" sz="2000" dirty="0" smtClean="0"/>
              <a:t>designs and fabricates </a:t>
            </a:r>
            <a:r>
              <a:rPr lang="en-US" sz="2000" dirty="0"/>
              <a:t>necessary tooling for inserting the blocks </a:t>
            </a:r>
            <a:r>
              <a:rPr lang="en-US" sz="2000" dirty="0" smtClean="0"/>
              <a:t>(block forces provided by BNL)</a:t>
            </a:r>
            <a:endParaRPr lang="en-US" sz="2000" dirty="0"/>
          </a:p>
          <a:p>
            <a:pPr marL="457200" indent="-457200">
              <a:buFont typeface="+mj-lt"/>
              <a:buAutoNum type="arabicPeriod"/>
            </a:pPr>
            <a:r>
              <a:rPr lang="en-US" sz="2000" dirty="0" smtClean="0"/>
              <a:t>Halbach Contractor</a:t>
            </a:r>
            <a:r>
              <a:rPr lang="en-US" sz="2000" dirty="0"/>
              <a:t>: Blocks are shimmed </a:t>
            </a:r>
            <a:r>
              <a:rPr lang="en-US" sz="2000" dirty="0" smtClean="0"/>
              <a:t>per BNL guidance</a:t>
            </a:r>
            <a:endParaRPr lang="en-US" sz="2000" dirty="0"/>
          </a:p>
          <a:p>
            <a:pPr marL="457200" indent="-457200">
              <a:buFont typeface="+mj-lt"/>
              <a:buAutoNum type="arabicPeriod"/>
            </a:pPr>
            <a:r>
              <a:rPr lang="en-US" sz="2000" dirty="0" smtClean="0"/>
              <a:t>Halbach Contractor: Blocks are put in place in ½ frames per part number distribution guide for the blocks </a:t>
            </a:r>
          </a:p>
          <a:p>
            <a:pPr marL="457200" indent="-457200">
              <a:buFont typeface="+mj-lt"/>
              <a:buAutoNum type="arabicPeriod"/>
            </a:pPr>
            <a:r>
              <a:rPr lang="en-US" sz="2000" dirty="0" smtClean="0"/>
              <a:t>Halbach Contractor: Assembly is vacuum impregnated with bonding agent</a:t>
            </a:r>
          </a:p>
          <a:p>
            <a:pPr marL="457200" indent="-457200">
              <a:buFont typeface="+mj-lt"/>
              <a:buAutoNum type="arabicPeriod"/>
            </a:pPr>
            <a:r>
              <a:rPr lang="en-US" sz="2000" dirty="0" smtClean="0"/>
              <a:t>Halbach Contractor: Block halves are inspected, joined, inspected, and magnet is shipped to BNL for measurement.</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D3F3880F-CDBA-4B7B-B937-6EB3D39E0B79}" type="slidenum">
              <a:rPr lang="en-US" smtClean="0"/>
              <a:pPr>
                <a:defRPr/>
              </a:pPr>
              <a:t>9</a:t>
            </a:fld>
            <a:endParaRPr lang="en-US"/>
          </a:p>
        </p:txBody>
      </p:sp>
      <p:sp>
        <p:nvSpPr>
          <p:cNvPr id="5" name="Rectangle 4"/>
          <p:cNvSpPr/>
          <p:nvPr/>
        </p:nvSpPr>
        <p:spPr>
          <a:xfrm>
            <a:off x="6096000" y="6084715"/>
            <a:ext cx="3048000" cy="781752"/>
          </a:xfrm>
          <a:prstGeom prst="rect">
            <a:avLst/>
          </a:prstGeom>
        </p:spPr>
        <p:txBody>
          <a:bodyPr wrap="square">
            <a:spAutoFit/>
          </a:bodyPr>
          <a:lstStyle/>
          <a:p>
            <a:pPr lvl="0" eaLnBrk="0" hangingPunct="0">
              <a:spcBef>
                <a:spcPct val="20000"/>
              </a:spcBef>
              <a:buClr>
                <a:srgbClr val="000000"/>
              </a:buClr>
            </a:pPr>
            <a:r>
              <a:rPr lang="en-US" sz="1400" kern="0" dirty="0">
                <a:solidFill>
                  <a:srgbClr val="000000"/>
                </a:solidFill>
                <a:latin typeface="Times New Roman" panose="02020603050405020304" pitchFamily="18" charset="0"/>
                <a:ea typeface="ＭＳ Ｐゴシック"/>
                <a:cs typeface="Times New Roman" panose="02020603050405020304" pitchFamily="18" charset="0"/>
              </a:rPr>
              <a:t>“Far future” milestone</a:t>
            </a:r>
          </a:p>
          <a:p>
            <a:pPr marL="168275" lvl="0" indent="-168275" eaLnBrk="0" hangingPunct="0">
              <a:spcBef>
                <a:spcPct val="20000"/>
              </a:spcBef>
              <a:buClr>
                <a:srgbClr val="000000"/>
              </a:buClr>
              <a:buFont typeface="Arial" panose="020B0604020202020204" pitchFamily="34" charset="0"/>
              <a:buChar char="•"/>
            </a:pPr>
            <a:r>
              <a:rPr lang="en-US" sz="1400" b="1" kern="0" dirty="0">
                <a:solidFill>
                  <a:srgbClr val="000000"/>
                </a:solidFill>
                <a:latin typeface="Times New Roman" panose="02020603050405020304" pitchFamily="18" charset="0"/>
                <a:ea typeface="ＭＳ Ｐゴシック"/>
                <a:cs typeface="Times New Roman" panose="02020603050405020304" pitchFamily="18" charset="0"/>
              </a:rPr>
              <a:t>Girder Production Run Complete			Dec 1, 2018</a:t>
            </a:r>
            <a:endParaRPr lang="en-US" sz="1400" kern="0" dirty="0">
              <a:solidFill>
                <a:srgbClr val="000000"/>
              </a:solidFill>
              <a:latin typeface="Times New Roman" panose="02020603050405020304" pitchFamily="18" charset="0"/>
              <a:ea typeface="ＭＳ Ｐゴシック"/>
              <a:cs typeface="Times New Roman" panose="02020603050405020304" pitchFamily="18" charset="0"/>
            </a:endParaRPr>
          </a:p>
        </p:txBody>
      </p:sp>
    </p:spTree>
    <p:extLst>
      <p:ext uri="{BB962C8B-B14F-4D97-AF65-F5344CB8AC3E}">
        <p14:creationId xmlns:p14="http://schemas.microsoft.com/office/powerpoint/2010/main" val="21356431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rgbClr val="FF0000"/>
          </a:solidFill>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41754</TotalTime>
  <Words>3121</Words>
  <Application>Microsoft Macintosh PowerPoint</Application>
  <PresentationFormat>On-screen Show (4:3)</PresentationFormat>
  <Paragraphs>973</Paragraphs>
  <Slides>24</Slides>
  <Notes>17</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SNS-review-TEMPLATE</vt:lpstr>
      <vt:lpstr>Custom Design</vt:lpstr>
      <vt:lpstr>Design Review FFAG Magnets &amp; Girders</vt:lpstr>
      <vt:lpstr>WBS 1.05 FFAG Magnets &amp; Girders</vt:lpstr>
      <vt:lpstr>BNL Scope</vt:lpstr>
      <vt:lpstr>Magnet Procurement Quantities “August 18, 2017”</vt:lpstr>
      <vt:lpstr>Pre-production Goals (June 6)</vt:lpstr>
      <vt:lpstr>Schedule</vt:lpstr>
      <vt:lpstr>Halbach Schedule for FAT Test</vt:lpstr>
      <vt:lpstr>Production Manufacturing Plan</vt:lpstr>
      <vt:lpstr>Halbach Magnet Assembly</vt:lpstr>
      <vt:lpstr>Halbach Magnet Assembly/ 4 Cell Assembly</vt:lpstr>
      <vt:lpstr>4 Cell Assembly and Installation</vt:lpstr>
      <vt:lpstr>Interface Issues</vt:lpstr>
      <vt:lpstr>PowerPoint Presentation</vt:lpstr>
      <vt:lpstr>Procurement Schedule (June 7)</vt:lpstr>
      <vt:lpstr>Production Schedule</vt:lpstr>
      <vt:lpstr>Schedule Magnet Production (SOW Dates)</vt:lpstr>
      <vt:lpstr>Schedule 4 Cell Assembly Production</vt:lpstr>
      <vt:lpstr>Schedule, Critical Path – Critical Items</vt:lpstr>
      <vt:lpstr>Things to Do</vt:lpstr>
      <vt:lpstr>PowerPoint Presentation</vt:lpstr>
      <vt:lpstr>Extra Slides</vt:lpstr>
      <vt:lpstr>PowerPoint Presentation</vt:lpstr>
      <vt:lpstr>Project Schedule Items</vt:lpstr>
      <vt:lpstr>Magnetic Measurement – Multipole Reduction This step would be performed at BNL with the delivered magnets</vt:lpstr>
    </vt:vector>
  </TitlesOfParts>
  <Company>SNS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Mirabella, Kerry A</dc:creator>
  <cp:lastModifiedBy>Rob Michnoff</cp:lastModifiedBy>
  <cp:revision>1194</cp:revision>
  <cp:lastPrinted>2017-09-15T13:05:09Z</cp:lastPrinted>
  <dcterms:created xsi:type="dcterms:W3CDTF">2000-02-17T14:31:25Z</dcterms:created>
  <dcterms:modified xsi:type="dcterms:W3CDTF">2017-09-19T19:38:07Z</dcterms:modified>
</cp:coreProperties>
</file>