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8" r:id="rId3"/>
    <p:sldId id="269" r:id="rId4"/>
    <p:sldId id="271" r:id="rId5"/>
    <p:sldId id="267" r:id="rId6"/>
    <p:sldId id="270" r:id="rId7"/>
    <p:sldId id="275" r:id="rId8"/>
    <p:sldId id="273" r:id="rId9"/>
    <p:sldId id="27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4" d="100"/>
          <a:sy n="104" d="100"/>
        </p:scale>
        <p:origin x="-103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888E93-043F-3443-A1AB-E53FAB6E9B3E}" type="datetimeFigureOut">
              <a:rPr lang="en-US" smtClean="0"/>
              <a:t>9/6/17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103D5-9649-9C44-96D2-3E124D6C7DB9}" type="slidenum">
              <a:rPr lang="en-US" smtClean="0"/>
              <a:t>‹#›</a:t>
            </a:fld>
            <a:endParaRPr lang="en-US"/>
          </a:p>
        </p:txBody>
      </p:sp>
    </p:spTree>
    <p:extLst>
      <p:ext uri="{BB962C8B-B14F-4D97-AF65-F5344CB8AC3E}">
        <p14:creationId xmlns:p14="http://schemas.microsoft.com/office/powerpoint/2010/main" val="1991683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888E93-043F-3443-A1AB-E53FAB6E9B3E}" type="datetimeFigureOut">
              <a:rPr lang="en-US" smtClean="0"/>
              <a:t>9/6/17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103D5-9649-9C44-96D2-3E124D6C7DB9}" type="slidenum">
              <a:rPr lang="en-US" smtClean="0"/>
              <a:t>‹#›</a:t>
            </a:fld>
            <a:endParaRPr lang="en-US"/>
          </a:p>
        </p:txBody>
      </p:sp>
    </p:spTree>
    <p:extLst>
      <p:ext uri="{BB962C8B-B14F-4D97-AF65-F5344CB8AC3E}">
        <p14:creationId xmlns:p14="http://schemas.microsoft.com/office/powerpoint/2010/main" val="3292901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888E93-043F-3443-A1AB-E53FAB6E9B3E}" type="datetimeFigureOut">
              <a:rPr lang="en-US" smtClean="0"/>
              <a:t>9/6/17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103D5-9649-9C44-96D2-3E124D6C7DB9}" type="slidenum">
              <a:rPr lang="en-US" smtClean="0"/>
              <a:t>‹#›</a:t>
            </a:fld>
            <a:endParaRPr lang="en-US"/>
          </a:p>
        </p:txBody>
      </p:sp>
    </p:spTree>
    <p:extLst>
      <p:ext uri="{BB962C8B-B14F-4D97-AF65-F5344CB8AC3E}">
        <p14:creationId xmlns:p14="http://schemas.microsoft.com/office/powerpoint/2010/main" val="763634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888E93-043F-3443-A1AB-E53FAB6E9B3E}" type="datetimeFigureOut">
              <a:rPr lang="en-US" smtClean="0"/>
              <a:t>9/6/17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103D5-9649-9C44-96D2-3E124D6C7DB9}" type="slidenum">
              <a:rPr lang="en-US" smtClean="0"/>
              <a:t>‹#›</a:t>
            </a:fld>
            <a:endParaRPr lang="en-US"/>
          </a:p>
        </p:txBody>
      </p:sp>
    </p:spTree>
    <p:extLst>
      <p:ext uri="{BB962C8B-B14F-4D97-AF65-F5344CB8AC3E}">
        <p14:creationId xmlns:p14="http://schemas.microsoft.com/office/powerpoint/2010/main" val="255593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888E93-043F-3443-A1AB-E53FAB6E9B3E}" type="datetimeFigureOut">
              <a:rPr lang="en-US" smtClean="0"/>
              <a:t>9/6/17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103D5-9649-9C44-96D2-3E124D6C7DB9}" type="slidenum">
              <a:rPr lang="en-US" smtClean="0"/>
              <a:t>‹#›</a:t>
            </a:fld>
            <a:endParaRPr lang="en-US"/>
          </a:p>
        </p:txBody>
      </p:sp>
    </p:spTree>
    <p:extLst>
      <p:ext uri="{BB962C8B-B14F-4D97-AF65-F5344CB8AC3E}">
        <p14:creationId xmlns:p14="http://schemas.microsoft.com/office/powerpoint/2010/main" val="88338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888E93-043F-3443-A1AB-E53FAB6E9B3E}" type="datetimeFigureOut">
              <a:rPr lang="en-US" smtClean="0"/>
              <a:t>9/6/17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103D5-9649-9C44-96D2-3E124D6C7DB9}" type="slidenum">
              <a:rPr lang="en-US" smtClean="0"/>
              <a:t>‹#›</a:t>
            </a:fld>
            <a:endParaRPr lang="en-US"/>
          </a:p>
        </p:txBody>
      </p:sp>
    </p:spTree>
    <p:extLst>
      <p:ext uri="{BB962C8B-B14F-4D97-AF65-F5344CB8AC3E}">
        <p14:creationId xmlns:p14="http://schemas.microsoft.com/office/powerpoint/2010/main" val="1230381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888E93-043F-3443-A1AB-E53FAB6E9B3E}" type="datetimeFigureOut">
              <a:rPr lang="en-US" smtClean="0"/>
              <a:t>9/6/17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4103D5-9649-9C44-96D2-3E124D6C7DB9}" type="slidenum">
              <a:rPr lang="en-US" smtClean="0"/>
              <a:t>‹#›</a:t>
            </a:fld>
            <a:endParaRPr lang="en-US"/>
          </a:p>
        </p:txBody>
      </p:sp>
    </p:spTree>
    <p:extLst>
      <p:ext uri="{BB962C8B-B14F-4D97-AF65-F5344CB8AC3E}">
        <p14:creationId xmlns:p14="http://schemas.microsoft.com/office/powerpoint/2010/main" val="1789377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888E93-043F-3443-A1AB-E53FAB6E9B3E}" type="datetimeFigureOut">
              <a:rPr lang="en-US" smtClean="0"/>
              <a:t>9/6/17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4103D5-9649-9C44-96D2-3E124D6C7DB9}" type="slidenum">
              <a:rPr lang="en-US" smtClean="0"/>
              <a:t>‹#›</a:t>
            </a:fld>
            <a:endParaRPr lang="en-US"/>
          </a:p>
        </p:txBody>
      </p:sp>
    </p:spTree>
    <p:extLst>
      <p:ext uri="{BB962C8B-B14F-4D97-AF65-F5344CB8AC3E}">
        <p14:creationId xmlns:p14="http://schemas.microsoft.com/office/powerpoint/2010/main" val="226384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888E93-043F-3443-A1AB-E53FAB6E9B3E}" type="datetimeFigureOut">
              <a:rPr lang="en-US" smtClean="0"/>
              <a:t>9/6/17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4103D5-9649-9C44-96D2-3E124D6C7DB9}" type="slidenum">
              <a:rPr lang="en-US" smtClean="0"/>
              <a:t>‹#›</a:t>
            </a:fld>
            <a:endParaRPr lang="en-US"/>
          </a:p>
        </p:txBody>
      </p:sp>
    </p:spTree>
    <p:extLst>
      <p:ext uri="{BB962C8B-B14F-4D97-AF65-F5344CB8AC3E}">
        <p14:creationId xmlns:p14="http://schemas.microsoft.com/office/powerpoint/2010/main" val="2689827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888E93-043F-3443-A1AB-E53FAB6E9B3E}" type="datetimeFigureOut">
              <a:rPr lang="en-US" smtClean="0"/>
              <a:t>9/6/17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103D5-9649-9C44-96D2-3E124D6C7DB9}" type="slidenum">
              <a:rPr lang="en-US" smtClean="0"/>
              <a:t>‹#›</a:t>
            </a:fld>
            <a:endParaRPr lang="en-US"/>
          </a:p>
        </p:txBody>
      </p:sp>
    </p:spTree>
    <p:extLst>
      <p:ext uri="{BB962C8B-B14F-4D97-AF65-F5344CB8AC3E}">
        <p14:creationId xmlns:p14="http://schemas.microsoft.com/office/powerpoint/2010/main" val="4177592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888E93-043F-3443-A1AB-E53FAB6E9B3E}" type="datetimeFigureOut">
              <a:rPr lang="en-US" smtClean="0"/>
              <a:t>9/6/17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103D5-9649-9C44-96D2-3E124D6C7DB9}" type="slidenum">
              <a:rPr lang="en-US" smtClean="0"/>
              <a:t>‹#›</a:t>
            </a:fld>
            <a:endParaRPr lang="en-US"/>
          </a:p>
        </p:txBody>
      </p:sp>
    </p:spTree>
    <p:extLst>
      <p:ext uri="{BB962C8B-B14F-4D97-AF65-F5344CB8AC3E}">
        <p14:creationId xmlns:p14="http://schemas.microsoft.com/office/powerpoint/2010/main" val="35894617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88E93-043F-3443-A1AB-E53FAB6E9B3E}" type="datetimeFigureOut">
              <a:rPr lang="en-US" smtClean="0"/>
              <a:t>9/6/17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103D5-9649-9C44-96D2-3E124D6C7DB9}" type="slidenum">
              <a:rPr lang="en-US" smtClean="0"/>
              <a:t>‹#›</a:t>
            </a:fld>
            <a:endParaRPr lang="en-US"/>
          </a:p>
        </p:txBody>
      </p:sp>
    </p:spTree>
    <p:extLst>
      <p:ext uri="{BB962C8B-B14F-4D97-AF65-F5344CB8AC3E}">
        <p14:creationId xmlns:p14="http://schemas.microsoft.com/office/powerpoint/2010/main" val="1593000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32423"/>
            <a:ext cx="6400800" cy="1550328"/>
          </a:xfrm>
        </p:spPr>
        <p:txBody>
          <a:bodyPr/>
          <a:lstStyle/>
          <a:p>
            <a:r>
              <a:rPr lang="en-US" dirty="0" smtClean="0"/>
              <a:t>September </a:t>
            </a:r>
            <a:r>
              <a:rPr lang="en-US" dirty="0"/>
              <a:t>6</a:t>
            </a:r>
            <a:r>
              <a:rPr lang="en-US" dirty="0" smtClean="0"/>
              <a:t>, 2017</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50723" y="637931"/>
            <a:ext cx="5042552" cy="1839786"/>
          </a:xfrm>
          <a:prstGeom prst="rect">
            <a:avLst/>
          </a:prstGeom>
        </p:spPr>
      </p:pic>
      <p:sp>
        <p:nvSpPr>
          <p:cNvPr id="7" name="Title 1"/>
          <p:cNvSpPr>
            <a:spLocks noGrp="1"/>
          </p:cNvSpPr>
          <p:nvPr>
            <p:ph type="ctrTitle"/>
          </p:nvPr>
        </p:nvSpPr>
        <p:spPr>
          <a:xfrm>
            <a:off x="354157" y="2921668"/>
            <a:ext cx="8463163" cy="1219200"/>
          </a:xfrm>
        </p:spPr>
        <p:txBody>
          <a:bodyPr>
            <a:normAutofit/>
          </a:bodyPr>
          <a:lstStyle/>
          <a:p>
            <a:r>
              <a:rPr lang="en-US" dirty="0" smtClean="0"/>
              <a:t>FFAG </a:t>
            </a:r>
            <a:r>
              <a:rPr lang="en-US" dirty="0" smtClean="0"/>
              <a:t>Magnets and Girders Meeting</a:t>
            </a:r>
            <a:endParaRPr lang="en-US" dirty="0"/>
          </a:p>
        </p:txBody>
      </p:sp>
    </p:spTree>
    <p:extLst>
      <p:ext uri="{BB962C8B-B14F-4D97-AF65-F5344CB8AC3E}">
        <p14:creationId xmlns:p14="http://schemas.microsoft.com/office/powerpoint/2010/main" val="3217198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CBETA Machine Layout</a:t>
            </a:r>
            <a:endParaRPr lang="en-US" dirty="0"/>
          </a:p>
        </p:txBody>
      </p:sp>
      <p:pic>
        <p:nvPicPr>
          <p:cNvPr id="3" name="Picture 2" descr="Screen Shot 2017-05-23 at 11.37.09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3094"/>
            <a:ext cx="9144000" cy="4310005"/>
          </a:xfrm>
          <a:prstGeom prst="rect">
            <a:avLst/>
          </a:prstGeom>
        </p:spPr>
      </p:pic>
      <p:pic>
        <p:nvPicPr>
          <p:cNvPr id="4" name="Picture 3" descr="Screen Shot 2017-05-23 at 12.03.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1892" y="3376870"/>
            <a:ext cx="3289180" cy="1234384"/>
          </a:xfrm>
          <a:prstGeom prst="rect">
            <a:avLst/>
          </a:prstGeom>
        </p:spPr>
      </p:pic>
      <p:sp>
        <p:nvSpPr>
          <p:cNvPr id="5" name="TextBox 4"/>
          <p:cNvSpPr txBox="1"/>
          <p:nvPr/>
        </p:nvSpPr>
        <p:spPr>
          <a:xfrm>
            <a:off x="0" y="1827655"/>
            <a:ext cx="926735" cy="523220"/>
          </a:xfrm>
          <a:prstGeom prst="rect">
            <a:avLst/>
          </a:prstGeom>
          <a:noFill/>
        </p:spPr>
        <p:txBody>
          <a:bodyPr wrap="square" rtlCol="0">
            <a:spAutoFit/>
          </a:bodyPr>
          <a:lstStyle/>
          <a:p>
            <a:r>
              <a:rPr lang="en-US" sz="1400" dirty="0" smtClean="0"/>
              <a:t>Electron source</a:t>
            </a:r>
            <a:endParaRPr lang="en-US" sz="1400" dirty="0"/>
          </a:p>
        </p:txBody>
      </p:sp>
      <p:sp>
        <p:nvSpPr>
          <p:cNvPr id="6" name="TextBox 5"/>
          <p:cNvSpPr txBox="1"/>
          <p:nvPr/>
        </p:nvSpPr>
        <p:spPr>
          <a:xfrm>
            <a:off x="1267915" y="1482383"/>
            <a:ext cx="1752555" cy="307777"/>
          </a:xfrm>
          <a:prstGeom prst="rect">
            <a:avLst/>
          </a:prstGeom>
          <a:noFill/>
        </p:spPr>
        <p:txBody>
          <a:bodyPr wrap="square" rtlCol="0">
            <a:spAutoFit/>
          </a:bodyPr>
          <a:lstStyle/>
          <a:p>
            <a:r>
              <a:rPr lang="en-US" sz="1400" dirty="0" smtClean="0"/>
              <a:t>Injector </a:t>
            </a:r>
            <a:r>
              <a:rPr lang="en-US" sz="1400" dirty="0" err="1" smtClean="0"/>
              <a:t>cryomodule</a:t>
            </a:r>
            <a:endParaRPr lang="en-US" sz="1400" dirty="0" smtClean="0"/>
          </a:p>
        </p:txBody>
      </p:sp>
      <p:sp>
        <p:nvSpPr>
          <p:cNvPr id="8" name="TextBox 7"/>
          <p:cNvSpPr txBox="1"/>
          <p:nvPr/>
        </p:nvSpPr>
        <p:spPr>
          <a:xfrm>
            <a:off x="2522779" y="1969425"/>
            <a:ext cx="789441" cy="307777"/>
          </a:xfrm>
          <a:prstGeom prst="rect">
            <a:avLst/>
          </a:prstGeom>
          <a:noFill/>
        </p:spPr>
        <p:txBody>
          <a:bodyPr wrap="square" rtlCol="0">
            <a:spAutoFit/>
          </a:bodyPr>
          <a:lstStyle/>
          <a:p>
            <a:r>
              <a:rPr lang="en-US" sz="1400" dirty="0" smtClean="0"/>
              <a:t>Merger</a:t>
            </a:r>
          </a:p>
        </p:txBody>
      </p:sp>
      <p:sp>
        <p:nvSpPr>
          <p:cNvPr id="9" name="TextBox 8"/>
          <p:cNvSpPr txBox="1"/>
          <p:nvPr/>
        </p:nvSpPr>
        <p:spPr>
          <a:xfrm>
            <a:off x="3790693" y="1907311"/>
            <a:ext cx="1898430" cy="307777"/>
          </a:xfrm>
          <a:prstGeom prst="rect">
            <a:avLst/>
          </a:prstGeom>
          <a:noFill/>
        </p:spPr>
        <p:txBody>
          <a:bodyPr wrap="square" rtlCol="0">
            <a:spAutoFit/>
          </a:bodyPr>
          <a:lstStyle/>
          <a:p>
            <a:r>
              <a:rPr lang="en-US" sz="1400" dirty="0" smtClean="0"/>
              <a:t>Main linac </a:t>
            </a:r>
            <a:r>
              <a:rPr lang="en-US" sz="1400" dirty="0" err="1" smtClean="0"/>
              <a:t>cryomodule</a:t>
            </a:r>
            <a:endParaRPr lang="en-US" sz="1400" dirty="0" smtClean="0"/>
          </a:p>
        </p:txBody>
      </p:sp>
      <p:sp>
        <p:nvSpPr>
          <p:cNvPr id="10" name="TextBox 9"/>
          <p:cNvSpPr txBox="1"/>
          <p:nvPr/>
        </p:nvSpPr>
        <p:spPr>
          <a:xfrm>
            <a:off x="6495726" y="2789057"/>
            <a:ext cx="898936" cy="307777"/>
          </a:xfrm>
          <a:prstGeom prst="rect">
            <a:avLst/>
          </a:prstGeom>
          <a:noFill/>
        </p:spPr>
        <p:txBody>
          <a:bodyPr wrap="square" rtlCol="0">
            <a:spAutoFit/>
          </a:bodyPr>
          <a:lstStyle/>
          <a:p>
            <a:r>
              <a:rPr lang="en-US" sz="1400" dirty="0" smtClean="0"/>
              <a:t>Splitter A</a:t>
            </a:r>
          </a:p>
        </p:txBody>
      </p:sp>
      <p:sp>
        <p:nvSpPr>
          <p:cNvPr id="11" name="TextBox 10"/>
          <p:cNvSpPr txBox="1"/>
          <p:nvPr/>
        </p:nvSpPr>
        <p:spPr>
          <a:xfrm>
            <a:off x="1602568" y="2787007"/>
            <a:ext cx="898936" cy="307777"/>
          </a:xfrm>
          <a:prstGeom prst="rect">
            <a:avLst/>
          </a:prstGeom>
          <a:noFill/>
        </p:spPr>
        <p:txBody>
          <a:bodyPr wrap="square" rtlCol="0">
            <a:spAutoFit/>
          </a:bodyPr>
          <a:lstStyle/>
          <a:p>
            <a:r>
              <a:rPr lang="en-US" sz="1400" dirty="0" smtClean="0"/>
              <a:t>Splitter B</a:t>
            </a:r>
          </a:p>
        </p:txBody>
      </p:sp>
      <p:sp>
        <p:nvSpPr>
          <p:cNvPr id="12" name="TextBox 11"/>
          <p:cNvSpPr txBox="1"/>
          <p:nvPr/>
        </p:nvSpPr>
        <p:spPr>
          <a:xfrm>
            <a:off x="8332034" y="1825986"/>
            <a:ext cx="682358" cy="307777"/>
          </a:xfrm>
          <a:prstGeom prst="rect">
            <a:avLst/>
          </a:prstGeom>
          <a:noFill/>
        </p:spPr>
        <p:txBody>
          <a:bodyPr wrap="square" rtlCol="0">
            <a:spAutoFit/>
          </a:bodyPr>
          <a:lstStyle/>
          <a:p>
            <a:r>
              <a:rPr lang="en-US" sz="1400" dirty="0" smtClean="0"/>
              <a:t>Dump</a:t>
            </a:r>
          </a:p>
        </p:txBody>
      </p:sp>
      <p:sp>
        <p:nvSpPr>
          <p:cNvPr id="13" name="TextBox 12"/>
          <p:cNvSpPr txBox="1"/>
          <p:nvPr/>
        </p:nvSpPr>
        <p:spPr>
          <a:xfrm>
            <a:off x="8117512" y="3739447"/>
            <a:ext cx="579387" cy="523220"/>
          </a:xfrm>
          <a:prstGeom prst="rect">
            <a:avLst/>
          </a:prstGeom>
          <a:noFill/>
        </p:spPr>
        <p:txBody>
          <a:bodyPr wrap="square" rtlCol="0">
            <a:spAutoFit/>
          </a:bodyPr>
          <a:lstStyle/>
          <a:p>
            <a:r>
              <a:rPr lang="en-US" sz="1400" dirty="0" smtClean="0"/>
              <a:t>FFAG </a:t>
            </a:r>
          </a:p>
          <a:p>
            <a:r>
              <a:rPr lang="en-US" sz="1400" dirty="0"/>
              <a:t>a</a:t>
            </a:r>
            <a:r>
              <a:rPr lang="en-US" sz="1400" dirty="0" smtClean="0"/>
              <a:t>rc A</a:t>
            </a:r>
          </a:p>
        </p:txBody>
      </p:sp>
      <p:sp>
        <p:nvSpPr>
          <p:cNvPr id="14" name="TextBox 13"/>
          <p:cNvSpPr txBox="1"/>
          <p:nvPr/>
        </p:nvSpPr>
        <p:spPr>
          <a:xfrm>
            <a:off x="272533" y="3737398"/>
            <a:ext cx="662783" cy="523220"/>
          </a:xfrm>
          <a:prstGeom prst="rect">
            <a:avLst/>
          </a:prstGeom>
          <a:noFill/>
        </p:spPr>
        <p:txBody>
          <a:bodyPr wrap="square" rtlCol="0">
            <a:spAutoFit/>
          </a:bodyPr>
          <a:lstStyle/>
          <a:p>
            <a:r>
              <a:rPr lang="en-US" sz="1400" dirty="0" smtClean="0"/>
              <a:t>FFAG </a:t>
            </a:r>
          </a:p>
          <a:p>
            <a:r>
              <a:rPr lang="en-US" sz="1400" dirty="0"/>
              <a:t>a</a:t>
            </a:r>
            <a:r>
              <a:rPr lang="en-US" sz="1400" dirty="0" smtClean="0"/>
              <a:t>rc B</a:t>
            </a:r>
          </a:p>
        </p:txBody>
      </p:sp>
      <p:sp>
        <p:nvSpPr>
          <p:cNvPr id="15" name="TextBox 14"/>
          <p:cNvSpPr txBox="1"/>
          <p:nvPr/>
        </p:nvSpPr>
        <p:spPr>
          <a:xfrm>
            <a:off x="6337159" y="4687789"/>
            <a:ext cx="1068140" cy="523220"/>
          </a:xfrm>
          <a:prstGeom prst="rect">
            <a:avLst/>
          </a:prstGeom>
          <a:noFill/>
        </p:spPr>
        <p:txBody>
          <a:bodyPr wrap="square" rtlCol="0">
            <a:spAutoFit/>
          </a:bodyPr>
          <a:lstStyle/>
          <a:p>
            <a:pPr algn="ctr"/>
            <a:r>
              <a:rPr lang="en-US" sz="1400" dirty="0" smtClean="0"/>
              <a:t>FFAG </a:t>
            </a:r>
          </a:p>
          <a:p>
            <a:pPr algn="ctr"/>
            <a:r>
              <a:rPr lang="en-US" sz="1400" dirty="0" smtClean="0"/>
              <a:t>Transition A</a:t>
            </a:r>
          </a:p>
        </p:txBody>
      </p:sp>
      <p:sp>
        <p:nvSpPr>
          <p:cNvPr id="17" name="TextBox 16"/>
          <p:cNvSpPr txBox="1"/>
          <p:nvPr/>
        </p:nvSpPr>
        <p:spPr>
          <a:xfrm>
            <a:off x="1383936" y="4677157"/>
            <a:ext cx="1068140" cy="523220"/>
          </a:xfrm>
          <a:prstGeom prst="rect">
            <a:avLst/>
          </a:prstGeom>
          <a:noFill/>
        </p:spPr>
        <p:txBody>
          <a:bodyPr wrap="square" rtlCol="0">
            <a:spAutoFit/>
          </a:bodyPr>
          <a:lstStyle/>
          <a:p>
            <a:pPr algn="ctr"/>
            <a:r>
              <a:rPr lang="en-US" sz="1400" dirty="0" smtClean="0"/>
              <a:t>FFAG </a:t>
            </a:r>
          </a:p>
          <a:p>
            <a:pPr algn="ctr"/>
            <a:r>
              <a:rPr lang="en-US" sz="1400" dirty="0" smtClean="0"/>
              <a:t>Transition B</a:t>
            </a:r>
          </a:p>
        </p:txBody>
      </p:sp>
      <p:sp>
        <p:nvSpPr>
          <p:cNvPr id="18" name="TextBox 17"/>
          <p:cNvSpPr txBox="1"/>
          <p:nvPr/>
        </p:nvSpPr>
        <p:spPr>
          <a:xfrm>
            <a:off x="3861754" y="5198521"/>
            <a:ext cx="1509876" cy="307777"/>
          </a:xfrm>
          <a:prstGeom prst="rect">
            <a:avLst/>
          </a:prstGeom>
          <a:noFill/>
        </p:spPr>
        <p:txBody>
          <a:bodyPr wrap="square" rtlCol="0">
            <a:spAutoFit/>
          </a:bodyPr>
          <a:lstStyle/>
          <a:p>
            <a:pPr algn="ctr"/>
            <a:r>
              <a:rPr lang="en-US" sz="1400" dirty="0" smtClean="0"/>
              <a:t>FFAG straight</a:t>
            </a:r>
          </a:p>
        </p:txBody>
      </p:sp>
      <p:sp>
        <p:nvSpPr>
          <p:cNvPr id="19" name="TextBox 18"/>
          <p:cNvSpPr txBox="1"/>
          <p:nvPr/>
        </p:nvSpPr>
        <p:spPr>
          <a:xfrm>
            <a:off x="4041595" y="2784956"/>
            <a:ext cx="1776242" cy="307777"/>
          </a:xfrm>
          <a:prstGeom prst="rect">
            <a:avLst/>
          </a:prstGeom>
          <a:noFill/>
        </p:spPr>
        <p:txBody>
          <a:bodyPr wrap="square" rtlCol="0">
            <a:spAutoFit/>
          </a:bodyPr>
          <a:lstStyle/>
          <a:p>
            <a:r>
              <a:rPr lang="en-US" sz="1400" smtClean="0"/>
              <a:t>Diagnostic line</a:t>
            </a:r>
            <a:endParaRPr lang="en-US" sz="1400" dirty="0" smtClean="0"/>
          </a:p>
        </p:txBody>
      </p:sp>
      <p:sp>
        <p:nvSpPr>
          <p:cNvPr id="20" name="Oval 19"/>
          <p:cNvSpPr/>
          <p:nvPr/>
        </p:nvSpPr>
        <p:spPr>
          <a:xfrm>
            <a:off x="7877248" y="1861979"/>
            <a:ext cx="343235" cy="334641"/>
          </a:xfrm>
          <a:prstGeom prst="ellipse">
            <a:avLst/>
          </a:prstGeom>
          <a:solidFill>
            <a:schemeClr val="bg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7860085" y="1879140"/>
            <a:ext cx="386140" cy="276999"/>
          </a:xfrm>
          <a:prstGeom prst="rect">
            <a:avLst/>
          </a:prstGeom>
          <a:noFill/>
        </p:spPr>
        <p:txBody>
          <a:bodyPr wrap="square" rtlCol="0">
            <a:spAutoFit/>
          </a:bodyPr>
          <a:lstStyle/>
          <a:p>
            <a:r>
              <a:rPr lang="en-US" sz="1200" dirty="0" smtClean="0"/>
              <a:t>DU</a:t>
            </a:r>
            <a:endParaRPr lang="en-US" sz="1200" dirty="0"/>
          </a:p>
        </p:txBody>
      </p:sp>
      <p:sp>
        <p:nvSpPr>
          <p:cNvPr id="22" name="Oval 21"/>
          <p:cNvSpPr/>
          <p:nvPr/>
        </p:nvSpPr>
        <p:spPr>
          <a:xfrm>
            <a:off x="5601259" y="1825606"/>
            <a:ext cx="343235" cy="334641"/>
          </a:xfrm>
          <a:prstGeom prst="ellipse">
            <a:avLst/>
          </a:prstGeom>
          <a:solidFill>
            <a:schemeClr val="bg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5609840" y="1842767"/>
            <a:ext cx="386140" cy="276999"/>
          </a:xfrm>
          <a:prstGeom prst="rect">
            <a:avLst/>
          </a:prstGeom>
          <a:noFill/>
        </p:spPr>
        <p:txBody>
          <a:bodyPr wrap="square" rtlCol="0">
            <a:spAutoFit/>
          </a:bodyPr>
          <a:lstStyle/>
          <a:p>
            <a:r>
              <a:rPr lang="en-US" sz="1200" dirty="0" smtClean="0"/>
              <a:t>LA</a:t>
            </a:r>
            <a:endParaRPr lang="en-US" sz="1200" dirty="0"/>
          </a:p>
        </p:txBody>
      </p:sp>
      <p:sp>
        <p:nvSpPr>
          <p:cNvPr id="24" name="Oval 23"/>
          <p:cNvSpPr/>
          <p:nvPr/>
        </p:nvSpPr>
        <p:spPr>
          <a:xfrm>
            <a:off x="890356" y="2151668"/>
            <a:ext cx="343235" cy="334641"/>
          </a:xfrm>
          <a:prstGeom prst="ellipse">
            <a:avLst/>
          </a:prstGeom>
          <a:solidFill>
            <a:schemeClr val="bg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907517" y="2168829"/>
            <a:ext cx="386140" cy="276999"/>
          </a:xfrm>
          <a:prstGeom prst="rect">
            <a:avLst/>
          </a:prstGeom>
          <a:noFill/>
        </p:spPr>
        <p:txBody>
          <a:bodyPr wrap="square" rtlCol="0">
            <a:spAutoFit/>
          </a:bodyPr>
          <a:lstStyle/>
          <a:p>
            <a:r>
              <a:rPr lang="en-US" sz="1200" dirty="0" smtClean="0"/>
              <a:t>IN</a:t>
            </a:r>
            <a:endParaRPr lang="en-US" sz="1200" dirty="0"/>
          </a:p>
        </p:txBody>
      </p:sp>
      <p:sp>
        <p:nvSpPr>
          <p:cNvPr id="26" name="Oval 25"/>
          <p:cNvSpPr/>
          <p:nvPr/>
        </p:nvSpPr>
        <p:spPr>
          <a:xfrm>
            <a:off x="3438877" y="2820950"/>
            <a:ext cx="343235" cy="334641"/>
          </a:xfrm>
          <a:prstGeom prst="ellipse">
            <a:avLst/>
          </a:prstGeom>
          <a:solidFill>
            <a:schemeClr val="bg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456038" y="2838111"/>
            <a:ext cx="386140" cy="276999"/>
          </a:xfrm>
          <a:prstGeom prst="rect">
            <a:avLst/>
          </a:prstGeom>
          <a:noFill/>
        </p:spPr>
        <p:txBody>
          <a:bodyPr wrap="square" rtlCol="0">
            <a:spAutoFit/>
          </a:bodyPr>
          <a:lstStyle/>
          <a:p>
            <a:r>
              <a:rPr lang="en-US" sz="1200" dirty="0" smtClean="0"/>
              <a:t>DI</a:t>
            </a:r>
            <a:endParaRPr lang="en-US" sz="1200" dirty="0"/>
          </a:p>
        </p:txBody>
      </p:sp>
      <p:sp>
        <p:nvSpPr>
          <p:cNvPr id="28" name="Oval 27"/>
          <p:cNvSpPr/>
          <p:nvPr/>
        </p:nvSpPr>
        <p:spPr>
          <a:xfrm>
            <a:off x="7334597" y="2975400"/>
            <a:ext cx="343235" cy="334641"/>
          </a:xfrm>
          <a:prstGeom prst="ellipse">
            <a:avLst/>
          </a:prstGeom>
          <a:solidFill>
            <a:schemeClr val="bg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7334596" y="2992561"/>
            <a:ext cx="386140" cy="276999"/>
          </a:xfrm>
          <a:prstGeom prst="rect">
            <a:avLst/>
          </a:prstGeom>
          <a:noFill/>
        </p:spPr>
        <p:txBody>
          <a:bodyPr wrap="square" rtlCol="0">
            <a:spAutoFit/>
          </a:bodyPr>
          <a:lstStyle/>
          <a:p>
            <a:r>
              <a:rPr lang="en-US" sz="1200" dirty="0" smtClean="0"/>
              <a:t>SX</a:t>
            </a:r>
            <a:endParaRPr lang="en-US" sz="1200" dirty="0"/>
          </a:p>
        </p:txBody>
      </p:sp>
      <p:sp>
        <p:nvSpPr>
          <p:cNvPr id="30" name="Oval 29"/>
          <p:cNvSpPr/>
          <p:nvPr/>
        </p:nvSpPr>
        <p:spPr>
          <a:xfrm>
            <a:off x="8227008" y="4253901"/>
            <a:ext cx="343235" cy="334641"/>
          </a:xfrm>
          <a:prstGeom prst="ellipse">
            <a:avLst/>
          </a:prstGeom>
          <a:solidFill>
            <a:schemeClr val="bg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8227007" y="4271062"/>
            <a:ext cx="386140" cy="276999"/>
          </a:xfrm>
          <a:prstGeom prst="rect">
            <a:avLst/>
          </a:prstGeom>
          <a:noFill/>
        </p:spPr>
        <p:txBody>
          <a:bodyPr wrap="square" rtlCol="0">
            <a:spAutoFit/>
          </a:bodyPr>
          <a:lstStyle/>
          <a:p>
            <a:r>
              <a:rPr lang="en-US" sz="1200" dirty="0" smtClean="0"/>
              <a:t>FA</a:t>
            </a:r>
            <a:endParaRPr lang="en-US" sz="1200" dirty="0"/>
          </a:p>
        </p:txBody>
      </p:sp>
      <p:sp>
        <p:nvSpPr>
          <p:cNvPr id="32" name="Oval 31"/>
          <p:cNvSpPr/>
          <p:nvPr/>
        </p:nvSpPr>
        <p:spPr>
          <a:xfrm>
            <a:off x="6742516" y="5206342"/>
            <a:ext cx="343235" cy="334641"/>
          </a:xfrm>
          <a:prstGeom prst="ellipse">
            <a:avLst/>
          </a:prstGeom>
          <a:solidFill>
            <a:schemeClr val="bg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6742515" y="5223503"/>
            <a:ext cx="386140" cy="276999"/>
          </a:xfrm>
          <a:prstGeom prst="rect">
            <a:avLst/>
          </a:prstGeom>
          <a:noFill/>
        </p:spPr>
        <p:txBody>
          <a:bodyPr wrap="square" rtlCol="0">
            <a:spAutoFit/>
          </a:bodyPr>
          <a:lstStyle/>
          <a:p>
            <a:r>
              <a:rPr lang="en-US" sz="1200" dirty="0" smtClean="0"/>
              <a:t>TA</a:t>
            </a:r>
            <a:endParaRPr lang="en-US" sz="1200" dirty="0"/>
          </a:p>
        </p:txBody>
      </p:sp>
      <p:sp>
        <p:nvSpPr>
          <p:cNvPr id="34" name="Oval 33"/>
          <p:cNvSpPr/>
          <p:nvPr/>
        </p:nvSpPr>
        <p:spPr>
          <a:xfrm>
            <a:off x="321962" y="4251851"/>
            <a:ext cx="343235" cy="334641"/>
          </a:xfrm>
          <a:prstGeom prst="ellipse">
            <a:avLst/>
          </a:prstGeom>
          <a:solidFill>
            <a:schemeClr val="bg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321961" y="4269012"/>
            <a:ext cx="386140" cy="276999"/>
          </a:xfrm>
          <a:prstGeom prst="rect">
            <a:avLst/>
          </a:prstGeom>
          <a:noFill/>
        </p:spPr>
        <p:txBody>
          <a:bodyPr wrap="square" rtlCol="0">
            <a:spAutoFit/>
          </a:bodyPr>
          <a:lstStyle/>
          <a:p>
            <a:r>
              <a:rPr lang="en-US" sz="1200" dirty="0" smtClean="0"/>
              <a:t>FB</a:t>
            </a:r>
            <a:endParaRPr lang="en-US" sz="1200" dirty="0"/>
          </a:p>
        </p:txBody>
      </p:sp>
      <p:sp>
        <p:nvSpPr>
          <p:cNvPr id="36" name="Oval 35"/>
          <p:cNvSpPr/>
          <p:nvPr/>
        </p:nvSpPr>
        <p:spPr>
          <a:xfrm>
            <a:off x="1677741" y="5195712"/>
            <a:ext cx="343235" cy="334641"/>
          </a:xfrm>
          <a:prstGeom prst="ellipse">
            <a:avLst/>
          </a:prstGeom>
          <a:solidFill>
            <a:schemeClr val="bg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1677740" y="5212873"/>
            <a:ext cx="386140" cy="276999"/>
          </a:xfrm>
          <a:prstGeom prst="rect">
            <a:avLst/>
          </a:prstGeom>
          <a:noFill/>
        </p:spPr>
        <p:txBody>
          <a:bodyPr wrap="square" rtlCol="0">
            <a:spAutoFit/>
          </a:bodyPr>
          <a:lstStyle/>
          <a:p>
            <a:r>
              <a:rPr lang="en-US" sz="1200" dirty="0" smtClean="0"/>
              <a:t>TB</a:t>
            </a:r>
            <a:endParaRPr lang="en-US" sz="1200" dirty="0"/>
          </a:p>
        </p:txBody>
      </p:sp>
      <p:sp>
        <p:nvSpPr>
          <p:cNvPr id="38" name="Oval 37"/>
          <p:cNvSpPr/>
          <p:nvPr/>
        </p:nvSpPr>
        <p:spPr>
          <a:xfrm>
            <a:off x="1248697" y="3024834"/>
            <a:ext cx="343235" cy="334641"/>
          </a:xfrm>
          <a:prstGeom prst="ellipse">
            <a:avLst/>
          </a:prstGeom>
          <a:solidFill>
            <a:schemeClr val="bg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1248696" y="3041995"/>
            <a:ext cx="386140" cy="276999"/>
          </a:xfrm>
          <a:prstGeom prst="rect">
            <a:avLst/>
          </a:prstGeom>
          <a:noFill/>
        </p:spPr>
        <p:txBody>
          <a:bodyPr wrap="square" rtlCol="0">
            <a:spAutoFit/>
          </a:bodyPr>
          <a:lstStyle/>
          <a:p>
            <a:r>
              <a:rPr lang="en-US" sz="1200" dirty="0"/>
              <a:t>R</a:t>
            </a:r>
            <a:r>
              <a:rPr lang="en-US" sz="1200" dirty="0" smtClean="0"/>
              <a:t>X</a:t>
            </a:r>
            <a:endParaRPr lang="en-US" sz="1200" dirty="0"/>
          </a:p>
        </p:txBody>
      </p:sp>
      <p:sp>
        <p:nvSpPr>
          <p:cNvPr id="40" name="Oval 39"/>
          <p:cNvSpPr/>
          <p:nvPr/>
        </p:nvSpPr>
        <p:spPr>
          <a:xfrm>
            <a:off x="5358938" y="5221453"/>
            <a:ext cx="343235" cy="334641"/>
          </a:xfrm>
          <a:prstGeom prst="ellipse">
            <a:avLst/>
          </a:prstGeom>
          <a:solidFill>
            <a:schemeClr val="bg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5367518" y="5238614"/>
            <a:ext cx="386140" cy="276999"/>
          </a:xfrm>
          <a:prstGeom prst="rect">
            <a:avLst/>
          </a:prstGeom>
          <a:noFill/>
        </p:spPr>
        <p:txBody>
          <a:bodyPr wrap="square" rtlCol="0">
            <a:spAutoFit/>
          </a:bodyPr>
          <a:lstStyle/>
          <a:p>
            <a:r>
              <a:rPr lang="en-US" sz="1200" dirty="0"/>
              <a:t>Z</a:t>
            </a:r>
            <a:r>
              <a:rPr lang="en-US" sz="1200" dirty="0" smtClean="0"/>
              <a:t>A</a:t>
            </a:r>
            <a:endParaRPr lang="en-US" sz="1200" dirty="0"/>
          </a:p>
        </p:txBody>
      </p:sp>
      <p:sp>
        <p:nvSpPr>
          <p:cNvPr id="42" name="Oval 41"/>
          <p:cNvSpPr/>
          <p:nvPr/>
        </p:nvSpPr>
        <p:spPr>
          <a:xfrm>
            <a:off x="3496888" y="5221454"/>
            <a:ext cx="343235" cy="334641"/>
          </a:xfrm>
          <a:prstGeom prst="ellipse">
            <a:avLst/>
          </a:prstGeom>
          <a:solidFill>
            <a:schemeClr val="bg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3505468" y="5238615"/>
            <a:ext cx="386140" cy="276999"/>
          </a:xfrm>
          <a:prstGeom prst="rect">
            <a:avLst/>
          </a:prstGeom>
          <a:noFill/>
        </p:spPr>
        <p:txBody>
          <a:bodyPr wrap="square" rtlCol="0">
            <a:spAutoFit/>
          </a:bodyPr>
          <a:lstStyle/>
          <a:p>
            <a:r>
              <a:rPr lang="en-US" sz="1200" dirty="0" smtClean="0"/>
              <a:t>Z</a:t>
            </a:r>
            <a:r>
              <a:rPr lang="en-US" sz="1200" dirty="0"/>
              <a:t>B</a:t>
            </a:r>
          </a:p>
        </p:txBody>
      </p:sp>
    </p:spTree>
    <p:extLst>
      <p:ext uri="{BB962C8B-B14F-4D97-AF65-F5344CB8AC3E}">
        <p14:creationId xmlns:p14="http://schemas.microsoft.com/office/powerpoint/2010/main" val="36923328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Girder for fractional arc test</a:t>
            </a:r>
          </a:p>
          <a:p>
            <a:r>
              <a:rPr lang="en-US" dirty="0" smtClean="0"/>
              <a:t>Design review / status and procurement review, Wednesday September 20, 2017, 9am</a:t>
            </a:r>
          </a:p>
          <a:p>
            <a:r>
              <a:rPr lang="en-US" dirty="0" smtClean="0"/>
              <a:t>Magnet procurement and assembly plan</a:t>
            </a:r>
          </a:p>
          <a:p>
            <a:r>
              <a:rPr lang="en-US" dirty="0" smtClean="0"/>
              <a:t>Schedule</a:t>
            </a:r>
          </a:p>
          <a:p>
            <a:endParaRPr lang="en-US" dirty="0"/>
          </a:p>
        </p:txBody>
      </p:sp>
    </p:spTree>
    <p:extLst>
      <p:ext uri="{BB962C8B-B14F-4D97-AF65-F5344CB8AC3E}">
        <p14:creationId xmlns:p14="http://schemas.microsoft.com/office/powerpoint/2010/main" val="3786028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Fractional Arc Test Girder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Construction of ½ magnet</a:t>
            </a:r>
          </a:p>
          <a:p>
            <a:r>
              <a:rPr lang="en-US" dirty="0" smtClean="0"/>
              <a:t>Design and construction of girder plate (Is this a special plate for fractional arc test only?)</a:t>
            </a:r>
          </a:p>
          <a:p>
            <a:pPr lvl="1"/>
            <a:r>
              <a:rPr lang="en-US" dirty="0" smtClean="0"/>
              <a:t>Plate drawing with all drill holes</a:t>
            </a:r>
          </a:p>
          <a:p>
            <a:r>
              <a:rPr lang="en-US" dirty="0" smtClean="0"/>
              <a:t>Water connections</a:t>
            </a:r>
          </a:p>
          <a:p>
            <a:r>
              <a:rPr lang="en-US" dirty="0" smtClean="0"/>
              <a:t>Power supply connections and terminal blocks</a:t>
            </a:r>
          </a:p>
          <a:p>
            <a:r>
              <a:rPr lang="en-US" dirty="0" smtClean="0"/>
              <a:t>Rebuilding of preproduction magnets</a:t>
            </a:r>
          </a:p>
          <a:p>
            <a:r>
              <a:rPr lang="en-US" dirty="0" smtClean="0"/>
              <a:t>Testing and acceptance of preproduction magnets for fractional arc test</a:t>
            </a:r>
          </a:p>
          <a:p>
            <a:pPr lvl="1"/>
            <a:r>
              <a:rPr lang="en-US" smtClean="0"/>
              <a:t>Magnet tuning</a:t>
            </a:r>
            <a:endParaRPr lang="en-US" dirty="0" smtClean="0"/>
          </a:p>
          <a:p>
            <a:pPr lvl="1"/>
            <a:r>
              <a:rPr lang="en-US" dirty="0" smtClean="0"/>
              <a:t>Disassemble, re-assemble </a:t>
            </a:r>
            <a:r>
              <a:rPr lang="en-US" dirty="0" err="1"/>
              <a:t>H</a:t>
            </a:r>
            <a:r>
              <a:rPr lang="en-US" dirty="0" err="1" smtClean="0"/>
              <a:t>albach</a:t>
            </a:r>
            <a:r>
              <a:rPr lang="en-US" dirty="0" smtClean="0"/>
              <a:t> magnet test</a:t>
            </a:r>
            <a:endParaRPr lang="en-US" dirty="0"/>
          </a:p>
        </p:txBody>
      </p:sp>
    </p:spTree>
    <p:extLst>
      <p:ext uri="{BB962C8B-B14F-4D97-AF65-F5344CB8AC3E}">
        <p14:creationId xmlns:p14="http://schemas.microsoft.com/office/powerpoint/2010/main" val="30468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Reviews</a:t>
            </a:r>
            <a:br>
              <a:rPr lang="en-US" dirty="0" smtClean="0"/>
            </a:br>
            <a:r>
              <a:rPr lang="en-US" dirty="0" smtClean="0"/>
              <a:t>FFAG magnets, girders, power supplies</a:t>
            </a:r>
            <a:endParaRPr lang="en-US" dirty="0"/>
          </a:p>
        </p:txBody>
      </p:sp>
      <p:sp>
        <p:nvSpPr>
          <p:cNvPr id="3" name="Content Placeholder 2"/>
          <p:cNvSpPr>
            <a:spLocks noGrp="1"/>
          </p:cNvSpPr>
          <p:nvPr>
            <p:ph idx="1"/>
          </p:nvPr>
        </p:nvSpPr>
        <p:spPr>
          <a:xfrm>
            <a:off x="457200" y="1600200"/>
            <a:ext cx="8516334" cy="5073011"/>
          </a:xfrm>
        </p:spPr>
        <p:txBody>
          <a:bodyPr>
            <a:normAutofit fontScale="55000" lnSpcReduction="20000"/>
          </a:bodyPr>
          <a:lstStyle/>
          <a:p>
            <a:r>
              <a:rPr lang="en-US" dirty="0" err="1" smtClean="0"/>
              <a:t>Halbach</a:t>
            </a:r>
            <a:r>
              <a:rPr lang="en-US" dirty="0" smtClean="0"/>
              <a:t> magnets</a:t>
            </a:r>
          </a:p>
          <a:p>
            <a:pPr lvl="1"/>
            <a:r>
              <a:rPr lang="en-US" dirty="0" smtClean="0"/>
              <a:t>Magnet design</a:t>
            </a:r>
          </a:p>
          <a:p>
            <a:pPr lvl="1"/>
            <a:r>
              <a:rPr lang="en-US" dirty="0"/>
              <a:t>D</a:t>
            </a:r>
            <a:r>
              <a:rPr lang="en-US" dirty="0" smtClean="0"/>
              <a:t>efinition of types, layout</a:t>
            </a:r>
          </a:p>
          <a:p>
            <a:r>
              <a:rPr lang="en-US" dirty="0" smtClean="0"/>
              <a:t>Corrector magnets</a:t>
            </a:r>
          </a:p>
          <a:p>
            <a:pPr lvl="1"/>
            <a:r>
              <a:rPr lang="en-US" dirty="0" smtClean="0"/>
              <a:t>Magnet design</a:t>
            </a:r>
          </a:p>
          <a:p>
            <a:pPr lvl="1"/>
            <a:r>
              <a:rPr lang="en-US" dirty="0"/>
              <a:t>Power supplies – specifications, manufacturer model number options, etc., controls interface </a:t>
            </a:r>
            <a:endParaRPr lang="en-US" dirty="0" smtClean="0"/>
          </a:p>
          <a:p>
            <a:r>
              <a:rPr lang="en-US" dirty="0" err="1" smtClean="0"/>
              <a:t>Halbach</a:t>
            </a:r>
            <a:r>
              <a:rPr lang="en-US" dirty="0" smtClean="0"/>
              <a:t> and corrector magnet assembly details</a:t>
            </a:r>
          </a:p>
          <a:p>
            <a:r>
              <a:rPr lang="en-US" dirty="0" smtClean="0"/>
              <a:t>Procurement plan</a:t>
            </a:r>
          </a:p>
          <a:p>
            <a:r>
              <a:rPr lang="en-US" dirty="0" smtClean="0"/>
              <a:t>Girder assembly plan</a:t>
            </a:r>
          </a:p>
          <a:p>
            <a:pPr lvl="1"/>
            <a:r>
              <a:rPr lang="en-US" dirty="0" smtClean="0"/>
              <a:t>Magnet </a:t>
            </a:r>
            <a:r>
              <a:rPr lang="en-US" dirty="0"/>
              <a:t>adjustability design</a:t>
            </a:r>
          </a:p>
          <a:p>
            <a:pPr lvl="1"/>
            <a:r>
              <a:rPr lang="en-US" dirty="0"/>
              <a:t>Girder plate final dimensions, number of different configurations for beam pipe mounting</a:t>
            </a:r>
          </a:p>
          <a:p>
            <a:pPr lvl="1"/>
            <a:r>
              <a:rPr lang="en-US" dirty="0"/>
              <a:t>S</a:t>
            </a:r>
            <a:r>
              <a:rPr lang="en-US" dirty="0" smtClean="0"/>
              <a:t>urveying plan – what will </a:t>
            </a:r>
            <a:r>
              <a:rPr lang="en-US" dirty="0"/>
              <a:t>be done at BNL/CU?</a:t>
            </a:r>
          </a:p>
          <a:p>
            <a:pPr lvl="1"/>
            <a:r>
              <a:rPr lang="en-US" dirty="0"/>
              <a:t>Will beam pipe need to be shipped to BNL for installation on girder, or can that be done at CU after girder preassembly?  If beam pipe is shipped back and forth, at what stages will leak checks be performed?</a:t>
            </a:r>
          </a:p>
          <a:p>
            <a:pPr lvl="1"/>
            <a:r>
              <a:rPr lang="en-US" dirty="0"/>
              <a:t>Plan for vertical split assembly/</a:t>
            </a:r>
            <a:r>
              <a:rPr lang="en-US" dirty="0" smtClean="0"/>
              <a:t>disassembly</a:t>
            </a:r>
          </a:p>
          <a:p>
            <a:pPr lvl="1"/>
            <a:r>
              <a:rPr lang="en-US" dirty="0"/>
              <a:t>Extension plates (bolted on to standard plate?) for first and last arcs to accommodate beam pipe section between splitters and </a:t>
            </a:r>
            <a:r>
              <a:rPr lang="en-US" dirty="0" smtClean="0"/>
              <a:t>FFAG</a:t>
            </a:r>
          </a:p>
          <a:p>
            <a:r>
              <a:rPr lang="en-US" dirty="0" smtClean="0"/>
              <a:t>Shipment plan and staged schedule</a:t>
            </a:r>
            <a:endParaRPr lang="en-US" dirty="0"/>
          </a:p>
        </p:txBody>
      </p:sp>
    </p:spTree>
    <p:extLst>
      <p:ext uri="{BB962C8B-B14F-4D97-AF65-F5344CB8AC3E}">
        <p14:creationId xmlns:p14="http://schemas.microsoft.com/office/powerpoint/2010/main" val="3328083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Halbach</a:t>
            </a:r>
            <a:r>
              <a:rPr lang="en-US" dirty="0" smtClean="0"/>
              <a:t> Assembly Plan</a:t>
            </a:r>
            <a:endParaRPr lang="en-US" dirty="0"/>
          </a:p>
        </p:txBody>
      </p:sp>
      <p:sp>
        <p:nvSpPr>
          <p:cNvPr id="3" name="Content Placeholder 2"/>
          <p:cNvSpPr>
            <a:spLocks noGrp="1"/>
          </p:cNvSpPr>
          <p:nvPr>
            <p:ph idx="1"/>
          </p:nvPr>
        </p:nvSpPr>
        <p:spPr/>
        <p:txBody>
          <a:bodyPr>
            <a:normAutofit lnSpcReduction="10000"/>
          </a:bodyPr>
          <a:lstStyle/>
          <a:p>
            <a:r>
              <a:rPr lang="en-US" dirty="0" smtClean="0"/>
              <a:t>Bid is out for </a:t>
            </a:r>
            <a:r>
              <a:rPr lang="en-US" dirty="0" smtClean="0"/>
              <a:t>quote (9/15 or 9/18 bids due)</a:t>
            </a:r>
            <a:endParaRPr lang="en-US" dirty="0" smtClean="0"/>
          </a:p>
          <a:p>
            <a:r>
              <a:rPr lang="en-US" dirty="0" smtClean="0"/>
              <a:t>As an alternative, we should consider building the </a:t>
            </a:r>
            <a:r>
              <a:rPr lang="en-US" dirty="0" err="1" smtClean="0"/>
              <a:t>Halbach</a:t>
            </a:r>
            <a:r>
              <a:rPr lang="en-US" dirty="0" smtClean="0"/>
              <a:t> magnets in house</a:t>
            </a:r>
          </a:p>
          <a:p>
            <a:pPr lvl="1"/>
            <a:r>
              <a:rPr lang="en-US" dirty="0" smtClean="0"/>
              <a:t>What would it take to design good tooling?</a:t>
            </a:r>
          </a:p>
          <a:p>
            <a:pPr lvl="1"/>
            <a:r>
              <a:rPr lang="en-US" dirty="0" smtClean="0"/>
              <a:t>How should we proceed to develop this plan with cost estimate?</a:t>
            </a:r>
          </a:p>
          <a:p>
            <a:pPr lvl="1"/>
            <a:r>
              <a:rPr lang="en-US" dirty="0" smtClean="0"/>
              <a:t>Is manpower available?</a:t>
            </a:r>
          </a:p>
          <a:p>
            <a:pPr marL="514350" indent="-457200"/>
            <a:r>
              <a:rPr lang="en-US" dirty="0"/>
              <a:t>What is the </a:t>
            </a:r>
            <a:r>
              <a:rPr lang="en-US" dirty="0" smtClean="0"/>
              <a:t>realistic </a:t>
            </a:r>
            <a:r>
              <a:rPr lang="en-US" dirty="0"/>
              <a:t>cost of aluminum housings?</a:t>
            </a:r>
          </a:p>
          <a:p>
            <a:pPr marL="57150" indent="0">
              <a:buNone/>
            </a:pPr>
            <a:endParaRPr lang="en-US" dirty="0"/>
          </a:p>
        </p:txBody>
      </p:sp>
    </p:spTree>
    <p:extLst>
      <p:ext uri="{BB962C8B-B14F-4D97-AF65-F5344CB8AC3E}">
        <p14:creationId xmlns:p14="http://schemas.microsoft.com/office/powerpoint/2010/main" val="893961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FFAG girder assembly and test plan</a:t>
            </a:r>
            <a:endParaRPr lang="en-US" dirty="0"/>
          </a:p>
        </p:txBody>
      </p:sp>
      <p:sp>
        <p:nvSpPr>
          <p:cNvPr id="3" name="Content Placeholder 2"/>
          <p:cNvSpPr>
            <a:spLocks noGrp="1"/>
          </p:cNvSpPr>
          <p:nvPr>
            <p:ph idx="1"/>
          </p:nvPr>
        </p:nvSpPr>
        <p:spPr>
          <a:xfrm>
            <a:off x="457200" y="1600200"/>
            <a:ext cx="8229600" cy="5036930"/>
          </a:xfrm>
        </p:spPr>
        <p:txBody>
          <a:bodyPr>
            <a:normAutofit fontScale="85000" lnSpcReduction="20000"/>
          </a:bodyPr>
          <a:lstStyle/>
          <a:p>
            <a:r>
              <a:rPr lang="en-US" dirty="0" smtClean="0"/>
              <a:t>Need to define a good written plan</a:t>
            </a:r>
          </a:p>
          <a:p>
            <a:pPr lvl="1"/>
            <a:r>
              <a:rPr lang="en-US" dirty="0" smtClean="0"/>
              <a:t>Permanent magnet material</a:t>
            </a:r>
          </a:p>
          <a:p>
            <a:pPr lvl="1"/>
            <a:r>
              <a:rPr lang="en-US" dirty="0" err="1" smtClean="0"/>
              <a:t>Halbach</a:t>
            </a:r>
            <a:r>
              <a:rPr lang="en-US" dirty="0" smtClean="0"/>
              <a:t> assembly, testing, survey and acceptance</a:t>
            </a:r>
          </a:p>
          <a:p>
            <a:pPr lvl="1"/>
            <a:r>
              <a:rPr lang="en-US" dirty="0" smtClean="0"/>
              <a:t>Corrector construction, testing and acceptance</a:t>
            </a:r>
          </a:p>
          <a:p>
            <a:pPr lvl="1"/>
            <a:r>
              <a:rPr lang="en-US" dirty="0" smtClean="0"/>
              <a:t>Girder table construction</a:t>
            </a:r>
          </a:p>
          <a:p>
            <a:pPr lvl="1"/>
            <a:r>
              <a:rPr lang="en-US" dirty="0" smtClean="0"/>
              <a:t>Girder plate construction</a:t>
            </a:r>
          </a:p>
          <a:p>
            <a:pPr lvl="1"/>
            <a:r>
              <a:rPr lang="en-US" dirty="0" smtClean="0"/>
              <a:t>Assembly of beam pipe, magnets, wiring, piping, etc. on girder plate</a:t>
            </a:r>
          </a:p>
          <a:p>
            <a:pPr lvl="1"/>
            <a:r>
              <a:rPr lang="en-US" dirty="0" smtClean="0"/>
              <a:t>Shipping to Cornell</a:t>
            </a:r>
          </a:p>
          <a:p>
            <a:pPr lvl="1"/>
            <a:r>
              <a:rPr lang="en-US" dirty="0" smtClean="0"/>
              <a:t>Water connections and manifold design</a:t>
            </a:r>
          </a:p>
          <a:p>
            <a:pPr lvl="1"/>
            <a:r>
              <a:rPr lang="en-US" dirty="0" smtClean="0"/>
              <a:t>Final installation and surveying at Cornell</a:t>
            </a:r>
          </a:p>
          <a:p>
            <a:pPr lvl="1"/>
            <a:r>
              <a:rPr lang="en-US" dirty="0" smtClean="0"/>
              <a:t>Cable </a:t>
            </a:r>
            <a:r>
              <a:rPr lang="en-US" dirty="0"/>
              <a:t>tray design</a:t>
            </a:r>
          </a:p>
          <a:p>
            <a:pPr lvl="1"/>
            <a:r>
              <a:rPr lang="en-US" dirty="0" smtClean="0"/>
              <a:t>Interconnecting wiring layout</a:t>
            </a:r>
            <a:endParaRPr lang="en-US" dirty="0"/>
          </a:p>
          <a:p>
            <a:pPr lvl="1"/>
            <a:endParaRPr lang="en-US" dirty="0"/>
          </a:p>
        </p:txBody>
      </p:sp>
    </p:spTree>
    <p:extLst>
      <p:ext uri="{BB962C8B-B14F-4D97-AF65-F5344CB8AC3E}">
        <p14:creationId xmlns:p14="http://schemas.microsoft.com/office/powerpoint/2010/main" val="34283284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 Milestones 5-6</a:t>
            </a:r>
            <a:endParaRPr lang="en-US" dirty="0"/>
          </a:p>
        </p:txBody>
      </p:sp>
      <p:pic>
        <p:nvPicPr>
          <p:cNvPr id="4" name="Picture 3" descr="Screen Shot 2017-05-31 at 2.04.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638"/>
            <a:ext cx="9144000" cy="3405122"/>
          </a:xfrm>
          <a:prstGeom prst="rect">
            <a:avLst/>
          </a:prstGeom>
        </p:spPr>
      </p:pic>
      <p:sp>
        <p:nvSpPr>
          <p:cNvPr id="5" name="TextBox 4"/>
          <p:cNvSpPr txBox="1"/>
          <p:nvPr/>
        </p:nvSpPr>
        <p:spPr>
          <a:xfrm>
            <a:off x="457200" y="5245652"/>
            <a:ext cx="6040782" cy="369332"/>
          </a:xfrm>
          <a:prstGeom prst="rect">
            <a:avLst/>
          </a:prstGeom>
          <a:noFill/>
        </p:spPr>
        <p:txBody>
          <a:bodyPr wrap="square" rtlCol="0">
            <a:spAutoFit/>
          </a:bodyPr>
          <a:lstStyle/>
          <a:p>
            <a:r>
              <a:rPr lang="en-US" dirty="0" smtClean="0"/>
              <a:t>First article production magnet milestone: 12/2017</a:t>
            </a:r>
            <a:endParaRPr lang="en-US" dirty="0"/>
          </a:p>
        </p:txBody>
      </p:sp>
    </p:spTree>
    <p:extLst>
      <p:ext uri="{BB962C8B-B14F-4D97-AF65-F5344CB8AC3E}">
        <p14:creationId xmlns:p14="http://schemas.microsoft.com/office/powerpoint/2010/main" val="36817943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 Milestones 7-8</a:t>
            </a:r>
            <a:endParaRPr lang="en-US" dirty="0"/>
          </a:p>
        </p:txBody>
      </p:sp>
      <p:pic>
        <p:nvPicPr>
          <p:cNvPr id="6" name="Picture 5" descr="Screen Shot 2017-05-31 at 2.26.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4063"/>
            <a:ext cx="9144000" cy="2874639"/>
          </a:xfrm>
          <a:prstGeom prst="rect">
            <a:avLst/>
          </a:prstGeom>
        </p:spPr>
      </p:pic>
      <p:sp>
        <p:nvSpPr>
          <p:cNvPr id="3" name="TextBox 2"/>
          <p:cNvSpPr txBox="1"/>
          <p:nvPr/>
        </p:nvSpPr>
        <p:spPr>
          <a:xfrm>
            <a:off x="872435" y="4958522"/>
            <a:ext cx="8139043" cy="1477328"/>
          </a:xfrm>
          <a:prstGeom prst="rect">
            <a:avLst/>
          </a:prstGeom>
          <a:noFill/>
        </p:spPr>
        <p:txBody>
          <a:bodyPr wrap="square" rtlCol="0">
            <a:spAutoFit/>
          </a:bodyPr>
          <a:lstStyle/>
          <a:p>
            <a:r>
              <a:rPr lang="en-US" dirty="0" smtClean="0"/>
              <a:t>Complete girder production: 11/2018 (should try to complete by 9/2018)</a:t>
            </a:r>
          </a:p>
          <a:p>
            <a:r>
              <a:rPr lang="en-US" dirty="0"/>
              <a:t> </a:t>
            </a:r>
            <a:r>
              <a:rPr lang="en-US" dirty="0" smtClean="0"/>
              <a:t>    Note 7.1, 7.2, 7.3 </a:t>
            </a:r>
          </a:p>
          <a:p>
            <a:endParaRPr lang="en-US" dirty="0" smtClean="0"/>
          </a:p>
          <a:p>
            <a:r>
              <a:rPr lang="en-US" dirty="0" smtClean="0"/>
              <a:t>Complete final assembly:  In order to satisfy 2/2019 milestone, installation of FFAG beam-line with all girders should be complete by 12/2018 or sooner.</a:t>
            </a:r>
            <a:endParaRPr lang="en-US" dirty="0"/>
          </a:p>
        </p:txBody>
      </p:sp>
    </p:spTree>
    <p:extLst>
      <p:ext uri="{BB962C8B-B14F-4D97-AF65-F5344CB8AC3E}">
        <p14:creationId xmlns:p14="http://schemas.microsoft.com/office/powerpoint/2010/main" val="254282079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19425</TotalTime>
  <Words>508</Words>
  <Application>Microsoft Macintosh PowerPoint</Application>
  <PresentationFormat>On-screen Show (4:3)</PresentationFormat>
  <Paragraphs>91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FFAG Magnets and Girders Meeting</vt:lpstr>
      <vt:lpstr>CBETA Machine Layout</vt:lpstr>
      <vt:lpstr>Agenda</vt:lpstr>
      <vt:lpstr>Fractional Arc Test Girder</vt:lpstr>
      <vt:lpstr>Design Reviews FFAG magnets, girders, power supplies</vt:lpstr>
      <vt:lpstr>Halbach Assembly Plan</vt:lpstr>
      <vt:lpstr>FFAG girder assembly and test plan</vt:lpstr>
      <vt:lpstr>Schedule – Milestones 5-6</vt:lpstr>
      <vt:lpstr>Schedule – Milestones 7-8</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Status and Required Reviews</dc:title>
  <dc:creator>Rob Michnoff</dc:creator>
  <cp:lastModifiedBy>Rob Michnoff</cp:lastModifiedBy>
  <cp:revision>41</cp:revision>
  <dcterms:created xsi:type="dcterms:W3CDTF">2017-05-30T16:16:56Z</dcterms:created>
  <dcterms:modified xsi:type="dcterms:W3CDTF">2017-09-12T17:43:05Z</dcterms:modified>
</cp:coreProperties>
</file>