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3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7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9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4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4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7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66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1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0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7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3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42389-8B54-4511-9276-D16F72C8103C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A821-2417-4CA6-917B-152287788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6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How the BAMs might work</a:t>
            </a:r>
            <a:br>
              <a:rPr lang="en-US" sz="5400" dirty="0" smtClean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Adam </a:t>
            </a:r>
            <a:r>
              <a:rPr lang="en-US" dirty="0" err="1" smtClean="0"/>
              <a:t>Bartnik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78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4000" y="304800"/>
            <a:ext cx="5531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Most ridiculous plot yet made for CBETA…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847" y="969664"/>
            <a:ext cx="7477993" cy="560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2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5810133" y="1570037"/>
            <a:ext cx="6254867" cy="3662234"/>
            <a:chOff x="271339" y="229214"/>
            <a:chExt cx="6254867" cy="3662234"/>
          </a:xfrm>
        </p:grpSpPr>
        <p:grpSp>
          <p:nvGrpSpPr>
            <p:cNvPr id="30" name="Group 29"/>
            <p:cNvGrpSpPr/>
            <p:nvPr/>
          </p:nvGrpSpPr>
          <p:grpSpPr>
            <a:xfrm>
              <a:off x="271339" y="1273044"/>
              <a:ext cx="3077871" cy="2618404"/>
              <a:chOff x="2468566" y="2609948"/>
              <a:chExt cx="5163975" cy="2618404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2913028" y="2619931"/>
                <a:ext cx="4719513" cy="2565082"/>
                <a:chOff x="2913028" y="2619931"/>
                <a:chExt cx="4719513" cy="2565082"/>
              </a:xfrm>
            </p:grpSpPr>
            <p:pic>
              <p:nvPicPr>
                <p:cNvPr id="39" name="Picture 38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13028" y="2645331"/>
                  <a:ext cx="2539682" cy="2539682"/>
                </a:xfrm>
                <a:prstGeom prst="rect">
                  <a:avLst/>
                </a:prstGeom>
              </p:spPr>
            </p:pic>
            <p:pic>
              <p:nvPicPr>
                <p:cNvPr id="40" name="Picture 39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2859" y="2619931"/>
                  <a:ext cx="2539682" cy="2539682"/>
                </a:xfrm>
                <a:prstGeom prst="rect">
                  <a:avLst/>
                </a:prstGeom>
              </p:spPr>
            </p:pic>
          </p:grpSp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8566" y="2609948"/>
                <a:ext cx="5087573" cy="2618404"/>
              </a:xfrm>
              <a:prstGeom prst="rect">
                <a:avLst/>
              </a:prstGeom>
            </p:spPr>
          </p:pic>
        </p:grpSp>
        <p:sp>
          <p:nvSpPr>
            <p:cNvPr id="31" name="TextBox 30"/>
            <p:cNvSpPr txBox="1"/>
            <p:nvPr/>
          </p:nvSpPr>
          <p:spPr>
            <a:xfrm>
              <a:off x="5627942" y="1403002"/>
              <a:ext cx="8982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271339" y="1633834"/>
              <a:ext cx="5351171" cy="463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>
              <a:off x="813482" y="241914"/>
              <a:ext cx="1917017" cy="1391920"/>
              <a:chOff x="1177510" y="246548"/>
              <a:chExt cx="3255928" cy="139192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11775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274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33492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4433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2869102" y="1260344"/>
              <a:ext cx="3077871" cy="2618404"/>
              <a:chOff x="2468566" y="2609948"/>
              <a:chExt cx="5163975" cy="261840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2913028" y="2619931"/>
                <a:ext cx="4719513" cy="2565082"/>
                <a:chOff x="2913028" y="2619931"/>
                <a:chExt cx="4719513" cy="2565082"/>
              </a:xfrm>
            </p:grpSpPr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13028" y="2645331"/>
                  <a:ext cx="2539682" cy="2539682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2859" y="2619931"/>
                  <a:ext cx="2539682" cy="2539682"/>
                </a:xfrm>
                <a:prstGeom prst="rect">
                  <a:avLst/>
                </a:prstGeom>
              </p:spPr>
            </p:pic>
          </p:grpSp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8566" y="2609948"/>
                <a:ext cx="5087573" cy="2618404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>
              <a:off x="3400008" y="229214"/>
              <a:ext cx="1917017" cy="1391920"/>
              <a:chOff x="1177510" y="246548"/>
              <a:chExt cx="3255928" cy="1391920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11775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274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33492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433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8" name="Straight Arrow Connector 87"/>
          <p:cNvCxnSpPr/>
          <p:nvPr/>
        </p:nvCxnSpPr>
        <p:spPr>
          <a:xfrm flipV="1">
            <a:off x="5187995" y="3782448"/>
            <a:ext cx="799442" cy="9293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5899828" y="4527033"/>
            <a:ext cx="617548" cy="8602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84127" y="1266498"/>
            <a:ext cx="51605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Basic Idea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Raw button signal is put through </a:t>
            </a:r>
            <a:r>
              <a:rPr lang="en-US" sz="2400" dirty="0" err="1" smtClean="0"/>
              <a:t>bandpass</a:t>
            </a:r>
            <a:r>
              <a:rPr lang="en-US" sz="2400" dirty="0" smtClean="0"/>
              <a:t> filters at two frequencies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Result is mixed to lower frequency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Low frequency data is sampled with ADC for amplitude / phase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722327" y="4679996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1.3 GHz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532023" y="5342373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2.6 GHz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5633154" y="923009"/>
            <a:ext cx="645846" cy="6113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7075985" y="881945"/>
            <a:ext cx="500628" cy="6523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55422" y="550713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 1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131619" y="550713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0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5937133" y="3645514"/>
            <a:ext cx="6254867" cy="3662234"/>
            <a:chOff x="271339" y="229214"/>
            <a:chExt cx="6254867" cy="3662234"/>
          </a:xfrm>
        </p:grpSpPr>
        <p:grpSp>
          <p:nvGrpSpPr>
            <p:cNvPr id="30" name="Group 29"/>
            <p:cNvGrpSpPr/>
            <p:nvPr/>
          </p:nvGrpSpPr>
          <p:grpSpPr>
            <a:xfrm>
              <a:off x="271339" y="1273044"/>
              <a:ext cx="3077871" cy="2618404"/>
              <a:chOff x="2468566" y="2609948"/>
              <a:chExt cx="5163975" cy="2618404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2913028" y="2619931"/>
                <a:ext cx="4719513" cy="2565082"/>
                <a:chOff x="2913028" y="2619931"/>
                <a:chExt cx="4719513" cy="2565082"/>
              </a:xfrm>
            </p:grpSpPr>
            <p:pic>
              <p:nvPicPr>
                <p:cNvPr id="39" name="Picture 38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13028" y="2645331"/>
                  <a:ext cx="2539682" cy="2539682"/>
                </a:xfrm>
                <a:prstGeom prst="rect">
                  <a:avLst/>
                </a:prstGeom>
              </p:spPr>
            </p:pic>
            <p:pic>
              <p:nvPicPr>
                <p:cNvPr id="40" name="Picture 39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2859" y="2619931"/>
                  <a:ext cx="2539682" cy="2539682"/>
                </a:xfrm>
                <a:prstGeom prst="rect">
                  <a:avLst/>
                </a:prstGeom>
              </p:spPr>
            </p:pic>
          </p:grpSp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8566" y="2609948"/>
                <a:ext cx="5087573" cy="2618404"/>
              </a:xfrm>
              <a:prstGeom prst="rect">
                <a:avLst/>
              </a:prstGeom>
            </p:spPr>
          </p:pic>
        </p:grpSp>
        <p:sp>
          <p:nvSpPr>
            <p:cNvPr id="31" name="TextBox 30"/>
            <p:cNvSpPr txBox="1"/>
            <p:nvPr/>
          </p:nvSpPr>
          <p:spPr>
            <a:xfrm>
              <a:off x="5627942" y="1403002"/>
              <a:ext cx="8982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271339" y="1633834"/>
              <a:ext cx="5351171" cy="463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>
              <a:off x="813482" y="241914"/>
              <a:ext cx="1917017" cy="1391920"/>
              <a:chOff x="1177510" y="246548"/>
              <a:chExt cx="3255928" cy="139192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11775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274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33492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4433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2869102" y="1260344"/>
              <a:ext cx="3077871" cy="2618404"/>
              <a:chOff x="2468566" y="2609948"/>
              <a:chExt cx="5163975" cy="261840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2913028" y="2619931"/>
                <a:ext cx="4719513" cy="2565082"/>
                <a:chOff x="2913028" y="2619931"/>
                <a:chExt cx="4719513" cy="2565082"/>
              </a:xfrm>
            </p:grpSpPr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13028" y="2645331"/>
                  <a:ext cx="2539682" cy="2539682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2859" y="2619931"/>
                  <a:ext cx="2539682" cy="2539682"/>
                </a:xfrm>
                <a:prstGeom prst="rect">
                  <a:avLst/>
                </a:prstGeom>
              </p:spPr>
            </p:pic>
          </p:grpSp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8566" y="2609948"/>
                <a:ext cx="5087573" cy="2618404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>
              <a:off x="3400008" y="229214"/>
              <a:ext cx="1917017" cy="1391920"/>
              <a:chOff x="1177510" y="246548"/>
              <a:chExt cx="3255928" cy="1391920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11775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274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33492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433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TextBox 80"/>
          <p:cNvSpPr txBox="1"/>
          <p:nvPr/>
        </p:nvSpPr>
        <p:spPr>
          <a:xfrm>
            <a:off x="469900" y="1308427"/>
            <a:ext cx="4534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Case 1: Well separated beams</a:t>
            </a:r>
            <a:endParaRPr lang="en-US" sz="2800" dirty="0"/>
          </a:p>
        </p:txBody>
      </p:sp>
      <p:sp>
        <p:nvSpPr>
          <p:cNvPr id="82" name="TextBox 81"/>
          <p:cNvSpPr txBox="1"/>
          <p:nvPr/>
        </p:nvSpPr>
        <p:spPr>
          <a:xfrm>
            <a:off x="469900" y="4819302"/>
            <a:ext cx="4126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Case 2: Overlapping beams</a:t>
            </a:r>
            <a:endParaRPr lang="en-US" sz="2800" dirty="0"/>
          </a:p>
        </p:txBody>
      </p:sp>
      <p:grpSp>
        <p:nvGrpSpPr>
          <p:cNvPr id="86" name="Group 85"/>
          <p:cNvGrpSpPr/>
          <p:nvPr/>
        </p:nvGrpSpPr>
        <p:grpSpPr>
          <a:xfrm>
            <a:off x="5937133" y="229214"/>
            <a:ext cx="6254867" cy="3662234"/>
            <a:chOff x="5937133" y="229214"/>
            <a:chExt cx="6254867" cy="3662234"/>
          </a:xfrm>
        </p:grpSpPr>
        <p:grpSp>
          <p:nvGrpSpPr>
            <p:cNvPr id="58" name="Group 57"/>
            <p:cNvGrpSpPr/>
            <p:nvPr/>
          </p:nvGrpSpPr>
          <p:grpSpPr>
            <a:xfrm>
              <a:off x="5937133" y="229214"/>
              <a:ext cx="6254867" cy="3662234"/>
              <a:chOff x="271339" y="229214"/>
              <a:chExt cx="6254867" cy="3662234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271339" y="1273044"/>
                <a:ext cx="3077871" cy="2618404"/>
                <a:chOff x="2468566" y="2609948"/>
                <a:chExt cx="5163975" cy="2618404"/>
              </a:xfrm>
            </p:grpSpPr>
            <p:grpSp>
              <p:nvGrpSpPr>
                <p:cNvPr id="77" name="Group 76"/>
                <p:cNvGrpSpPr/>
                <p:nvPr/>
              </p:nvGrpSpPr>
              <p:grpSpPr>
                <a:xfrm>
                  <a:off x="2913028" y="2619931"/>
                  <a:ext cx="4719513" cy="2565082"/>
                  <a:chOff x="2913028" y="2619931"/>
                  <a:chExt cx="4719513" cy="2565082"/>
                </a:xfrm>
              </p:grpSpPr>
              <p:pic>
                <p:nvPicPr>
                  <p:cNvPr id="79" name="Picture 78"/>
                  <p:cNvPicPr>
                    <a:picLocks noChangeAspect="1"/>
                  </p:cNvPicPr>
                  <p:nvPr/>
                </p:nvPicPr>
                <p:blipFill>
                  <a:blip r:embed="rId2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913028" y="2645331"/>
                    <a:ext cx="2539682" cy="2539682"/>
                  </a:xfrm>
                  <a:prstGeom prst="rect">
                    <a:avLst/>
                  </a:prstGeom>
                </p:spPr>
              </p:pic>
              <p:pic>
                <p:nvPicPr>
                  <p:cNvPr id="80" name="Picture 79"/>
                  <p:cNvPicPr>
                    <a:picLocks noChangeAspect="1"/>
                  </p:cNvPicPr>
                  <p:nvPr/>
                </p:nvPicPr>
                <p:blipFill>
                  <a:blip r:embed="rId2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92859" y="2619931"/>
                    <a:ext cx="2539682" cy="2539682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78" name="Picture 77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68566" y="2609948"/>
                  <a:ext cx="5087573" cy="2618404"/>
                </a:xfrm>
                <a:prstGeom prst="rect">
                  <a:avLst/>
                </a:prstGeom>
              </p:spPr>
            </p:pic>
          </p:grpSp>
          <p:sp>
            <p:nvSpPr>
              <p:cNvPr id="60" name="TextBox 59"/>
              <p:cNvSpPr txBox="1"/>
              <p:nvPr/>
            </p:nvSpPr>
            <p:spPr>
              <a:xfrm>
                <a:off x="5627942" y="1403002"/>
                <a:ext cx="8982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Time</a:t>
                </a:r>
                <a:endParaRPr lang="en-US" sz="2400" dirty="0"/>
              </a:p>
            </p:txBody>
          </p:sp>
          <p:grpSp>
            <p:nvGrpSpPr>
              <p:cNvPr id="62" name="Group 61"/>
              <p:cNvGrpSpPr/>
              <p:nvPr/>
            </p:nvGrpSpPr>
            <p:grpSpPr>
              <a:xfrm>
                <a:off x="813482" y="241914"/>
                <a:ext cx="1278648" cy="1391920"/>
                <a:chOff x="1177510" y="246548"/>
                <a:chExt cx="2171700" cy="1391920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1177510" y="246548"/>
                  <a:ext cx="0" cy="139192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3349210" y="246548"/>
                  <a:ext cx="0" cy="139192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Group 62"/>
              <p:cNvGrpSpPr/>
              <p:nvPr/>
            </p:nvGrpSpPr>
            <p:grpSpPr>
              <a:xfrm>
                <a:off x="2869102" y="1260344"/>
                <a:ext cx="3077871" cy="2618404"/>
                <a:chOff x="2468566" y="2609948"/>
                <a:chExt cx="5163975" cy="2618404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2913028" y="2619931"/>
                  <a:ext cx="4719513" cy="2565082"/>
                  <a:chOff x="2913028" y="2619931"/>
                  <a:chExt cx="4719513" cy="2565082"/>
                </a:xfrm>
              </p:grpSpPr>
              <p:pic>
                <p:nvPicPr>
                  <p:cNvPr id="71" name="Picture 70"/>
                  <p:cNvPicPr>
                    <a:picLocks noChangeAspect="1"/>
                  </p:cNvPicPr>
                  <p:nvPr/>
                </p:nvPicPr>
                <p:blipFill>
                  <a:blip r:embed="rId2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913028" y="2645331"/>
                    <a:ext cx="2539682" cy="2539682"/>
                  </a:xfrm>
                  <a:prstGeom prst="rect">
                    <a:avLst/>
                  </a:prstGeom>
                </p:spPr>
              </p:pic>
              <p:pic>
                <p:nvPicPr>
                  <p:cNvPr id="72" name="Picture 71"/>
                  <p:cNvPicPr>
                    <a:picLocks noChangeAspect="1"/>
                  </p:cNvPicPr>
                  <p:nvPr/>
                </p:nvPicPr>
                <p:blipFill>
                  <a:blip r:embed="rId2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92859" y="2619931"/>
                    <a:ext cx="2539682" cy="2539682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68566" y="2609948"/>
                  <a:ext cx="5087573" cy="2618404"/>
                </a:xfrm>
                <a:prstGeom prst="rect">
                  <a:avLst/>
                </a:prstGeom>
              </p:spPr>
            </p:pic>
          </p:grpSp>
          <p:grpSp>
            <p:nvGrpSpPr>
              <p:cNvPr id="64" name="Group 63"/>
              <p:cNvGrpSpPr/>
              <p:nvPr/>
            </p:nvGrpSpPr>
            <p:grpSpPr>
              <a:xfrm>
                <a:off x="4045855" y="229214"/>
                <a:ext cx="1271171" cy="1391920"/>
                <a:chOff x="2274438" y="246548"/>
                <a:chExt cx="2159000" cy="1391920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274438" y="246548"/>
                  <a:ext cx="0" cy="1391920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>
                  <a:off x="4433438" y="246548"/>
                  <a:ext cx="0" cy="1391920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1" name="Straight Arrow Connector 60"/>
              <p:cNvCxnSpPr/>
              <p:nvPr/>
            </p:nvCxnSpPr>
            <p:spPr>
              <a:xfrm>
                <a:off x="271339" y="1633834"/>
                <a:ext cx="5351171" cy="463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Rectangle 83"/>
            <p:cNvSpPr/>
            <p:nvPr/>
          </p:nvSpPr>
          <p:spPr>
            <a:xfrm>
              <a:off x="8255000" y="1671933"/>
              <a:ext cx="1066800" cy="19048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8562138" y="2217002"/>
              <a:ext cx="5036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536227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>
          <a:xfrm>
            <a:off x="469900" y="1308427"/>
            <a:ext cx="4534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Case 1: Well separated beams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69901" y="3815248"/>
            <a:ext cx="112649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CBETA roundtrip time is ~200 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With a bunch train &lt; 200 ns, they will not overlap in the BAM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Currently, minimum bunch length for our BPM electronics is around 300 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If we use a slightly faster mixing frequency and ADC, we should be able to see both beams individually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Then, the problem is the same as what we do now, and we can consider that “done.”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400" dirty="0" smtClean="0"/>
              <a:t>This should be the primary “tuning” mode of operation– infrequent bunch trains with &lt;200 ns train length.</a:t>
            </a:r>
            <a:endParaRPr lang="en-US" sz="2400" dirty="0"/>
          </a:p>
        </p:txBody>
      </p:sp>
      <p:grpSp>
        <p:nvGrpSpPr>
          <p:cNvPr id="47" name="Group 46"/>
          <p:cNvGrpSpPr/>
          <p:nvPr/>
        </p:nvGrpSpPr>
        <p:grpSpPr>
          <a:xfrm>
            <a:off x="5937133" y="229214"/>
            <a:ext cx="6254867" cy="3662234"/>
            <a:chOff x="5937133" y="229214"/>
            <a:chExt cx="6254867" cy="3662234"/>
          </a:xfrm>
        </p:grpSpPr>
        <p:grpSp>
          <p:nvGrpSpPr>
            <p:cNvPr id="48" name="Group 47"/>
            <p:cNvGrpSpPr/>
            <p:nvPr/>
          </p:nvGrpSpPr>
          <p:grpSpPr>
            <a:xfrm>
              <a:off x="5937133" y="229214"/>
              <a:ext cx="6254867" cy="3662234"/>
              <a:chOff x="271339" y="229214"/>
              <a:chExt cx="6254867" cy="3662234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271339" y="1273044"/>
                <a:ext cx="3077871" cy="2618404"/>
                <a:chOff x="2468566" y="2609948"/>
                <a:chExt cx="5163975" cy="2618404"/>
              </a:xfrm>
            </p:grpSpPr>
            <p:grpSp>
              <p:nvGrpSpPr>
                <p:cNvPr id="93" name="Group 92"/>
                <p:cNvGrpSpPr/>
                <p:nvPr/>
              </p:nvGrpSpPr>
              <p:grpSpPr>
                <a:xfrm>
                  <a:off x="2913028" y="2619931"/>
                  <a:ext cx="4719513" cy="2565082"/>
                  <a:chOff x="2913028" y="2619931"/>
                  <a:chExt cx="4719513" cy="2565082"/>
                </a:xfrm>
              </p:grpSpPr>
              <p:pic>
                <p:nvPicPr>
                  <p:cNvPr id="95" name="Picture 94"/>
                  <p:cNvPicPr>
                    <a:picLocks noChangeAspect="1"/>
                  </p:cNvPicPr>
                  <p:nvPr/>
                </p:nvPicPr>
                <p:blipFill>
                  <a:blip r:embed="rId2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913028" y="2645331"/>
                    <a:ext cx="2539682" cy="2539682"/>
                  </a:xfrm>
                  <a:prstGeom prst="rect">
                    <a:avLst/>
                  </a:prstGeom>
                </p:spPr>
              </p:pic>
              <p:pic>
                <p:nvPicPr>
                  <p:cNvPr id="96" name="Picture 95"/>
                  <p:cNvPicPr>
                    <a:picLocks noChangeAspect="1"/>
                  </p:cNvPicPr>
                  <p:nvPr/>
                </p:nvPicPr>
                <p:blipFill>
                  <a:blip r:embed="rId2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92859" y="2619931"/>
                    <a:ext cx="2539682" cy="2539682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94" name="Picture 93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68566" y="2609948"/>
                  <a:ext cx="5087573" cy="2618404"/>
                </a:xfrm>
                <a:prstGeom prst="rect">
                  <a:avLst/>
                </a:prstGeom>
              </p:spPr>
            </p:pic>
          </p:grpSp>
          <p:sp>
            <p:nvSpPr>
              <p:cNvPr id="67" name="TextBox 66"/>
              <p:cNvSpPr txBox="1"/>
              <p:nvPr/>
            </p:nvSpPr>
            <p:spPr>
              <a:xfrm>
                <a:off x="5627942" y="1403002"/>
                <a:ext cx="8982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Time</a:t>
                </a:r>
                <a:endParaRPr lang="en-US" sz="2400" dirty="0"/>
              </a:p>
            </p:txBody>
          </p:sp>
          <p:grpSp>
            <p:nvGrpSpPr>
              <p:cNvPr id="74" name="Group 73"/>
              <p:cNvGrpSpPr/>
              <p:nvPr/>
            </p:nvGrpSpPr>
            <p:grpSpPr>
              <a:xfrm>
                <a:off x="813482" y="241914"/>
                <a:ext cx="1278648" cy="1391920"/>
                <a:chOff x="1177510" y="246548"/>
                <a:chExt cx="2171700" cy="1391920"/>
              </a:xfrm>
            </p:grpSpPr>
            <p:cxnSp>
              <p:nvCxnSpPr>
                <p:cNvPr id="91" name="Straight Connector 90"/>
                <p:cNvCxnSpPr/>
                <p:nvPr/>
              </p:nvCxnSpPr>
              <p:spPr>
                <a:xfrm>
                  <a:off x="1177510" y="246548"/>
                  <a:ext cx="0" cy="139192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3349210" y="246548"/>
                  <a:ext cx="0" cy="139192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Group 75"/>
              <p:cNvGrpSpPr/>
              <p:nvPr/>
            </p:nvGrpSpPr>
            <p:grpSpPr>
              <a:xfrm>
                <a:off x="2869102" y="1260344"/>
                <a:ext cx="3077871" cy="2618404"/>
                <a:chOff x="2468566" y="2609948"/>
                <a:chExt cx="5163975" cy="2618404"/>
              </a:xfrm>
            </p:grpSpPr>
            <p:grpSp>
              <p:nvGrpSpPr>
                <p:cNvPr id="87" name="Group 86"/>
                <p:cNvGrpSpPr/>
                <p:nvPr/>
              </p:nvGrpSpPr>
              <p:grpSpPr>
                <a:xfrm>
                  <a:off x="2913028" y="2619931"/>
                  <a:ext cx="4719513" cy="2565082"/>
                  <a:chOff x="2913028" y="2619931"/>
                  <a:chExt cx="4719513" cy="2565082"/>
                </a:xfrm>
              </p:grpSpPr>
              <p:pic>
                <p:nvPicPr>
                  <p:cNvPr id="89" name="Picture 88"/>
                  <p:cNvPicPr>
                    <a:picLocks noChangeAspect="1"/>
                  </p:cNvPicPr>
                  <p:nvPr/>
                </p:nvPicPr>
                <p:blipFill>
                  <a:blip r:embed="rId2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913028" y="2645331"/>
                    <a:ext cx="2539682" cy="2539682"/>
                  </a:xfrm>
                  <a:prstGeom prst="rect">
                    <a:avLst/>
                  </a:prstGeom>
                </p:spPr>
              </p:pic>
              <p:pic>
                <p:nvPicPr>
                  <p:cNvPr id="90" name="Picture 89"/>
                  <p:cNvPicPr>
                    <a:picLocks noChangeAspect="1"/>
                  </p:cNvPicPr>
                  <p:nvPr/>
                </p:nvPicPr>
                <p:blipFill>
                  <a:blip r:embed="rId2">
                    <a:duotone>
                      <a:schemeClr val="accent3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092859" y="2619931"/>
                    <a:ext cx="2539682" cy="2539682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88" name="Picture 87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68566" y="2609948"/>
                  <a:ext cx="5087573" cy="2618404"/>
                </a:xfrm>
                <a:prstGeom prst="rect">
                  <a:avLst/>
                </a:prstGeom>
              </p:spPr>
            </p:pic>
          </p:grpSp>
          <p:grpSp>
            <p:nvGrpSpPr>
              <p:cNvPr id="83" name="Group 82"/>
              <p:cNvGrpSpPr/>
              <p:nvPr/>
            </p:nvGrpSpPr>
            <p:grpSpPr>
              <a:xfrm>
                <a:off x="4045855" y="229214"/>
                <a:ext cx="1271171" cy="1391920"/>
                <a:chOff x="2274438" y="246548"/>
                <a:chExt cx="2159000" cy="1391920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>
                  <a:off x="2274438" y="246548"/>
                  <a:ext cx="0" cy="1391920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4433438" y="246548"/>
                  <a:ext cx="0" cy="1391920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4" name="Straight Arrow Connector 83"/>
              <p:cNvCxnSpPr/>
              <p:nvPr/>
            </p:nvCxnSpPr>
            <p:spPr>
              <a:xfrm>
                <a:off x="271339" y="1633834"/>
                <a:ext cx="5351171" cy="463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Rectangle 48"/>
            <p:cNvSpPr/>
            <p:nvPr/>
          </p:nvSpPr>
          <p:spPr>
            <a:xfrm>
              <a:off x="8255000" y="1671933"/>
              <a:ext cx="1066800" cy="19048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562138" y="2217002"/>
              <a:ext cx="5036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…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3939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5937133" y="3645514"/>
            <a:ext cx="6254867" cy="3662234"/>
            <a:chOff x="271339" y="229214"/>
            <a:chExt cx="6254867" cy="3662234"/>
          </a:xfrm>
        </p:grpSpPr>
        <p:grpSp>
          <p:nvGrpSpPr>
            <p:cNvPr id="30" name="Group 29"/>
            <p:cNvGrpSpPr/>
            <p:nvPr/>
          </p:nvGrpSpPr>
          <p:grpSpPr>
            <a:xfrm>
              <a:off x="271339" y="1273044"/>
              <a:ext cx="3077871" cy="2618404"/>
              <a:chOff x="2468566" y="2609948"/>
              <a:chExt cx="5163975" cy="2618404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2913028" y="2619931"/>
                <a:ext cx="4719513" cy="2565082"/>
                <a:chOff x="2913028" y="2619931"/>
                <a:chExt cx="4719513" cy="2565082"/>
              </a:xfrm>
            </p:grpSpPr>
            <p:pic>
              <p:nvPicPr>
                <p:cNvPr id="39" name="Picture 38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13028" y="2645331"/>
                  <a:ext cx="2539682" cy="2539682"/>
                </a:xfrm>
                <a:prstGeom prst="rect">
                  <a:avLst/>
                </a:prstGeom>
              </p:spPr>
            </p:pic>
            <p:pic>
              <p:nvPicPr>
                <p:cNvPr id="40" name="Picture 39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2859" y="2619931"/>
                  <a:ext cx="2539682" cy="2539682"/>
                </a:xfrm>
                <a:prstGeom prst="rect">
                  <a:avLst/>
                </a:prstGeom>
              </p:spPr>
            </p:pic>
          </p:grpSp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8566" y="2609948"/>
                <a:ext cx="5087573" cy="2618404"/>
              </a:xfrm>
              <a:prstGeom prst="rect">
                <a:avLst/>
              </a:prstGeom>
            </p:spPr>
          </p:pic>
        </p:grpSp>
        <p:sp>
          <p:nvSpPr>
            <p:cNvPr id="31" name="TextBox 30"/>
            <p:cNvSpPr txBox="1"/>
            <p:nvPr/>
          </p:nvSpPr>
          <p:spPr>
            <a:xfrm>
              <a:off x="5627942" y="1403002"/>
              <a:ext cx="8982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271339" y="1633834"/>
              <a:ext cx="5351171" cy="463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>
              <a:off x="813482" y="241914"/>
              <a:ext cx="1917017" cy="1391920"/>
              <a:chOff x="1177510" y="246548"/>
              <a:chExt cx="3255928" cy="139192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11775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274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33492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4433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2869102" y="1260344"/>
              <a:ext cx="3077871" cy="2618404"/>
              <a:chOff x="2468566" y="2609948"/>
              <a:chExt cx="5163975" cy="2618404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2913028" y="2619931"/>
                <a:ext cx="4719513" cy="2565082"/>
                <a:chOff x="2913028" y="2619931"/>
                <a:chExt cx="4719513" cy="2565082"/>
              </a:xfrm>
            </p:grpSpPr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13028" y="2645331"/>
                  <a:ext cx="2539682" cy="2539682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92859" y="2619931"/>
                  <a:ext cx="2539682" cy="2539682"/>
                </a:xfrm>
                <a:prstGeom prst="rect">
                  <a:avLst/>
                </a:prstGeom>
              </p:spPr>
            </p:pic>
          </p:grpSp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8566" y="2609948"/>
                <a:ext cx="5087573" cy="2618404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>
              <a:off x="3400008" y="229214"/>
              <a:ext cx="1917017" cy="1391920"/>
              <a:chOff x="1177510" y="246548"/>
              <a:chExt cx="3255928" cy="1391920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11775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274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3349210" y="246548"/>
                <a:ext cx="0" cy="139192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433438" y="246548"/>
                <a:ext cx="0" cy="139192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2" name="TextBox 81"/>
          <p:cNvSpPr txBox="1"/>
          <p:nvPr/>
        </p:nvSpPr>
        <p:spPr>
          <a:xfrm>
            <a:off x="469900" y="4819302"/>
            <a:ext cx="4126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Case 2: Overlapping beams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38483" y="546100"/>
            <a:ext cx="113090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Eventually, in CW mode, we will have overlapping beams in the BAMs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Now, how do we disentangle the two ADC readings at 1.3 GHz and 2.6 GHz?</a:t>
            </a:r>
          </a:p>
          <a:p>
            <a:endParaRPr lang="en-US" sz="2000" dirty="0"/>
          </a:p>
          <a:p>
            <a:r>
              <a:rPr lang="en-US" sz="2000" b="1" dirty="0" smtClean="0"/>
              <a:t>Basic problem</a:t>
            </a:r>
            <a:r>
              <a:rPr lang="en-US" sz="2000" dirty="0" smtClean="0"/>
              <a:t>: For each button, given the I&amp;Q of the sum of both beams at 1.3 GHz and 2.6 GHz: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Can we reconstruct I&amp;Q of each beam individually at 1.3 GHz?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How sensitive is it to noise?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Does it work for all phases / intensities of each beam?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674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2" y="1160462"/>
            <a:ext cx="5743575" cy="4029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39800" y="469900"/>
            <a:ext cx="621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 other words: can you invert these equations?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403155" y="1041400"/>
            <a:ext cx="538455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, Q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= I,Q of the first beam at 1.3 GHz</a:t>
            </a:r>
          </a:p>
          <a:p>
            <a:r>
              <a:rPr lang="en-US" sz="2400" dirty="0" smtClean="0"/>
              <a:t>I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, Q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= I,Q of the second beam at 1.3 GHz</a:t>
            </a:r>
          </a:p>
          <a:p>
            <a:r>
              <a:rPr lang="en-US" sz="2400" dirty="0" smtClean="0"/>
              <a:t>I</a:t>
            </a:r>
            <a:r>
              <a:rPr lang="en-US" sz="2400" baseline="-25000" dirty="0" smtClean="0"/>
              <a:t>1.3</a:t>
            </a:r>
            <a:r>
              <a:rPr lang="en-US" sz="2400" dirty="0" smtClean="0"/>
              <a:t>, Q</a:t>
            </a:r>
            <a:r>
              <a:rPr lang="en-US" sz="2400" baseline="-25000" dirty="0" smtClean="0"/>
              <a:t>1.3</a:t>
            </a:r>
            <a:r>
              <a:rPr lang="en-US" sz="2400" dirty="0" smtClean="0"/>
              <a:t> = I,Q of both beams at 1.3 GHz</a:t>
            </a:r>
          </a:p>
          <a:p>
            <a:r>
              <a:rPr lang="en-US" sz="2400" dirty="0" smtClean="0"/>
              <a:t>I</a:t>
            </a:r>
            <a:r>
              <a:rPr lang="en-US" sz="2400" baseline="-25000" dirty="0" smtClean="0"/>
              <a:t>2.6</a:t>
            </a:r>
            <a:r>
              <a:rPr lang="en-US" sz="2400" dirty="0" smtClean="0"/>
              <a:t>, Q</a:t>
            </a:r>
            <a:r>
              <a:rPr lang="en-US" sz="2400" baseline="-25000" dirty="0" smtClean="0"/>
              <a:t>2.6</a:t>
            </a:r>
            <a:r>
              <a:rPr lang="en-US" sz="2400" dirty="0" smtClean="0"/>
              <a:t> = I,Q of both beams at 2.6 GHz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435100" y="4787900"/>
            <a:ext cx="215900" cy="9271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7400" y="5842000"/>
            <a:ext cx="1603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Measure these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4800600" y="4954884"/>
            <a:ext cx="215900" cy="9271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52900" y="5881984"/>
            <a:ext cx="160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Solve for these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403155" y="3388994"/>
            <a:ext cx="5686724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Algorithm</a:t>
            </a:r>
            <a:r>
              <a:rPr lang="en-US" sz="20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Solve first two equations for I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, Q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Find the best fit I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Q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that best produce I</a:t>
            </a:r>
            <a:r>
              <a:rPr lang="en-US" sz="2000" baseline="-25000" dirty="0" smtClean="0"/>
              <a:t>2.6</a:t>
            </a:r>
            <a:r>
              <a:rPr lang="en-US" sz="2000" dirty="0" smtClean="0"/>
              <a:t>, Q</a:t>
            </a:r>
            <a:r>
              <a:rPr lang="en-US" sz="2000" baseline="-25000" dirty="0" smtClean="0"/>
              <a:t>2.6</a:t>
            </a:r>
            <a:r>
              <a:rPr lang="en-US" sz="2000" dirty="0" smtClean="0"/>
              <a:t> in the least-squares sense.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Nonlinear fit, needs a starting guess</a:t>
            </a:r>
          </a:p>
          <a:p>
            <a:endParaRPr lang="en-US" sz="2000" dirty="0"/>
          </a:p>
          <a:p>
            <a:r>
              <a:rPr lang="en-US" sz="2000" b="1" dirty="0" smtClean="0"/>
              <a:t>Two questions</a:t>
            </a:r>
            <a:r>
              <a:rPr lang="en-US" sz="20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With a good guess, how sensitive is it to noise?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How robust is it to starting guess?</a:t>
            </a:r>
          </a:p>
        </p:txBody>
      </p:sp>
    </p:spTree>
    <p:extLst>
      <p:ext uri="{BB962C8B-B14F-4D97-AF65-F5344CB8AC3E}">
        <p14:creationId xmlns:p14="http://schemas.microsoft.com/office/powerpoint/2010/main" val="31867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433" y="82800"/>
            <a:ext cx="4685967" cy="3514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0" y="82800"/>
            <a:ext cx="4685966" cy="3514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233" y="3292725"/>
            <a:ext cx="4685966" cy="35144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400" y="3292724"/>
            <a:ext cx="4685966" cy="35144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304800"/>
            <a:ext cx="3124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Test 1: Arrival time of beam 2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Beams have equal intensity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 noise to I,Q at the 1%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/>
              <a:t>Result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equal intensity beams, algorithm works well for arrival phase differences from ~90-270 degrees.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When the beams are close to overlapping, solution becomes degenerate and method breaks down</a:t>
            </a:r>
          </a:p>
        </p:txBody>
      </p:sp>
    </p:spTree>
    <p:extLst>
      <p:ext uri="{BB962C8B-B14F-4D97-AF65-F5344CB8AC3E}">
        <p14:creationId xmlns:p14="http://schemas.microsoft.com/office/powerpoint/2010/main" val="309341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433" y="82800"/>
            <a:ext cx="4685966" cy="3514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0" y="82800"/>
            <a:ext cx="4685966" cy="35144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233" y="3292725"/>
            <a:ext cx="4685966" cy="3514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400" y="3292724"/>
            <a:ext cx="4685966" cy="35144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304800"/>
            <a:ext cx="3124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Test 1: Intensity of beam 2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Beams are 180</a:t>
            </a:r>
            <a:r>
              <a:rPr lang="en-US" baseline="30000" dirty="0" smtClean="0"/>
              <a:t>o</a:t>
            </a:r>
            <a:r>
              <a:rPr lang="en-US" dirty="0" smtClean="0"/>
              <a:t> out of phase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 noise to I,Q at the 1%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 smtClean="0"/>
              <a:t>Result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Intensity is well-determined for both beams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Phase has ~degree level error or better for transmission greater than 20%</a:t>
            </a:r>
          </a:p>
        </p:txBody>
      </p:sp>
    </p:spTree>
    <p:extLst>
      <p:ext uri="{BB962C8B-B14F-4D97-AF65-F5344CB8AC3E}">
        <p14:creationId xmlns:p14="http://schemas.microsoft.com/office/powerpoint/2010/main" val="350538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7800" y="228600"/>
            <a:ext cx="1122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robust is the fitting algorithm to initial guess?</a:t>
            </a:r>
          </a:p>
          <a:p>
            <a:endParaRPr lang="en-US" sz="2400" dirty="0"/>
          </a:p>
          <a:p>
            <a:r>
              <a:rPr lang="en-US" sz="2400" dirty="0" smtClean="0"/>
              <a:t>Test: Try many I,Q guesses and see over what region it converges to the correct root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33" y="2038600"/>
            <a:ext cx="5333333" cy="400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832" y="2038600"/>
            <a:ext cx="5333333" cy="400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5364" y="6186606"/>
            <a:ext cx="10551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Result: need a sufficiently good guess what the first beam is doing for any accuracy.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569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528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How the BAMs might work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CLASSE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BAMs might work </dc:title>
  <dc:creator>ERL Operator</dc:creator>
  <cp:lastModifiedBy>ERL Operator</cp:lastModifiedBy>
  <cp:revision>62</cp:revision>
  <dcterms:created xsi:type="dcterms:W3CDTF">2017-11-16T14:33:51Z</dcterms:created>
  <dcterms:modified xsi:type="dcterms:W3CDTF">2017-11-16T18:28:02Z</dcterms:modified>
</cp:coreProperties>
</file>