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62" r:id="rId4"/>
    <p:sldId id="257" r:id="rId5"/>
    <p:sldId id="258" r:id="rId6"/>
    <p:sldId id="260" r:id="rId7"/>
    <p:sldId id="261"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5" d="100"/>
          <a:sy n="125" d="100"/>
        </p:scale>
        <p:origin x="-164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FBEA10-2B88-224E-9DD8-50B628E4179E}" type="datetimeFigureOut">
              <a:rPr lang="en-US" smtClean="0"/>
              <a:t>12/15/18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1F365-9170-AD4C-9BAC-E2D1A46A3022}" type="slidenum">
              <a:rPr lang="en-US" smtClean="0"/>
              <a:t>‹#›</a:t>
            </a:fld>
            <a:endParaRPr lang="en-US"/>
          </a:p>
        </p:txBody>
      </p:sp>
    </p:spTree>
    <p:extLst>
      <p:ext uri="{BB962C8B-B14F-4D97-AF65-F5344CB8AC3E}">
        <p14:creationId xmlns:p14="http://schemas.microsoft.com/office/powerpoint/2010/main" val="2206835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FBEA10-2B88-224E-9DD8-50B628E4179E}" type="datetimeFigureOut">
              <a:rPr lang="en-US" smtClean="0"/>
              <a:t>12/15/18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1F365-9170-AD4C-9BAC-E2D1A46A3022}" type="slidenum">
              <a:rPr lang="en-US" smtClean="0"/>
              <a:t>‹#›</a:t>
            </a:fld>
            <a:endParaRPr lang="en-US"/>
          </a:p>
        </p:txBody>
      </p:sp>
    </p:spTree>
    <p:extLst>
      <p:ext uri="{BB962C8B-B14F-4D97-AF65-F5344CB8AC3E}">
        <p14:creationId xmlns:p14="http://schemas.microsoft.com/office/powerpoint/2010/main" val="2418195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FBEA10-2B88-224E-9DD8-50B628E4179E}" type="datetimeFigureOut">
              <a:rPr lang="en-US" smtClean="0"/>
              <a:t>12/15/18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1F365-9170-AD4C-9BAC-E2D1A46A3022}" type="slidenum">
              <a:rPr lang="en-US" smtClean="0"/>
              <a:t>‹#›</a:t>
            </a:fld>
            <a:endParaRPr lang="en-US"/>
          </a:p>
        </p:txBody>
      </p:sp>
    </p:spTree>
    <p:extLst>
      <p:ext uri="{BB962C8B-B14F-4D97-AF65-F5344CB8AC3E}">
        <p14:creationId xmlns:p14="http://schemas.microsoft.com/office/powerpoint/2010/main" val="3476900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FBEA10-2B88-224E-9DD8-50B628E4179E}" type="datetimeFigureOut">
              <a:rPr lang="en-US" smtClean="0"/>
              <a:t>12/15/18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1F365-9170-AD4C-9BAC-E2D1A46A3022}" type="slidenum">
              <a:rPr lang="en-US" smtClean="0"/>
              <a:t>‹#›</a:t>
            </a:fld>
            <a:endParaRPr lang="en-US"/>
          </a:p>
        </p:txBody>
      </p:sp>
    </p:spTree>
    <p:extLst>
      <p:ext uri="{BB962C8B-B14F-4D97-AF65-F5344CB8AC3E}">
        <p14:creationId xmlns:p14="http://schemas.microsoft.com/office/powerpoint/2010/main" val="1951742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FBEA10-2B88-224E-9DD8-50B628E4179E}" type="datetimeFigureOut">
              <a:rPr lang="en-US" smtClean="0"/>
              <a:t>12/15/18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1F365-9170-AD4C-9BAC-E2D1A46A3022}" type="slidenum">
              <a:rPr lang="en-US" smtClean="0"/>
              <a:t>‹#›</a:t>
            </a:fld>
            <a:endParaRPr lang="en-US"/>
          </a:p>
        </p:txBody>
      </p:sp>
    </p:spTree>
    <p:extLst>
      <p:ext uri="{BB962C8B-B14F-4D97-AF65-F5344CB8AC3E}">
        <p14:creationId xmlns:p14="http://schemas.microsoft.com/office/powerpoint/2010/main" val="2594969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FBEA10-2B88-224E-9DD8-50B628E4179E}" type="datetimeFigureOut">
              <a:rPr lang="en-US" smtClean="0"/>
              <a:t>12/15/18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D1F365-9170-AD4C-9BAC-E2D1A46A3022}" type="slidenum">
              <a:rPr lang="en-US" smtClean="0"/>
              <a:t>‹#›</a:t>
            </a:fld>
            <a:endParaRPr lang="en-US"/>
          </a:p>
        </p:txBody>
      </p:sp>
    </p:spTree>
    <p:extLst>
      <p:ext uri="{BB962C8B-B14F-4D97-AF65-F5344CB8AC3E}">
        <p14:creationId xmlns:p14="http://schemas.microsoft.com/office/powerpoint/2010/main" val="646779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FBEA10-2B88-224E-9DD8-50B628E4179E}" type="datetimeFigureOut">
              <a:rPr lang="en-US" smtClean="0"/>
              <a:t>12/15/18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D1F365-9170-AD4C-9BAC-E2D1A46A3022}" type="slidenum">
              <a:rPr lang="en-US" smtClean="0"/>
              <a:t>‹#›</a:t>
            </a:fld>
            <a:endParaRPr lang="en-US"/>
          </a:p>
        </p:txBody>
      </p:sp>
    </p:spTree>
    <p:extLst>
      <p:ext uri="{BB962C8B-B14F-4D97-AF65-F5344CB8AC3E}">
        <p14:creationId xmlns:p14="http://schemas.microsoft.com/office/powerpoint/2010/main" val="3656975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FBEA10-2B88-224E-9DD8-50B628E4179E}" type="datetimeFigureOut">
              <a:rPr lang="en-US" smtClean="0"/>
              <a:t>12/15/18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D1F365-9170-AD4C-9BAC-E2D1A46A3022}" type="slidenum">
              <a:rPr lang="en-US" smtClean="0"/>
              <a:t>‹#›</a:t>
            </a:fld>
            <a:endParaRPr lang="en-US"/>
          </a:p>
        </p:txBody>
      </p:sp>
    </p:spTree>
    <p:extLst>
      <p:ext uri="{BB962C8B-B14F-4D97-AF65-F5344CB8AC3E}">
        <p14:creationId xmlns:p14="http://schemas.microsoft.com/office/powerpoint/2010/main" val="993156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BEA10-2B88-224E-9DD8-50B628E4179E}" type="datetimeFigureOut">
              <a:rPr lang="en-US" smtClean="0"/>
              <a:t>12/15/18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D1F365-9170-AD4C-9BAC-E2D1A46A3022}" type="slidenum">
              <a:rPr lang="en-US" smtClean="0"/>
              <a:t>‹#›</a:t>
            </a:fld>
            <a:endParaRPr lang="en-US"/>
          </a:p>
        </p:txBody>
      </p:sp>
    </p:spTree>
    <p:extLst>
      <p:ext uri="{BB962C8B-B14F-4D97-AF65-F5344CB8AC3E}">
        <p14:creationId xmlns:p14="http://schemas.microsoft.com/office/powerpoint/2010/main" val="3361885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FBEA10-2B88-224E-9DD8-50B628E4179E}" type="datetimeFigureOut">
              <a:rPr lang="en-US" smtClean="0"/>
              <a:t>12/15/18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D1F365-9170-AD4C-9BAC-E2D1A46A3022}" type="slidenum">
              <a:rPr lang="en-US" smtClean="0"/>
              <a:t>‹#›</a:t>
            </a:fld>
            <a:endParaRPr lang="en-US"/>
          </a:p>
        </p:txBody>
      </p:sp>
    </p:spTree>
    <p:extLst>
      <p:ext uri="{BB962C8B-B14F-4D97-AF65-F5344CB8AC3E}">
        <p14:creationId xmlns:p14="http://schemas.microsoft.com/office/powerpoint/2010/main" val="1247280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FBEA10-2B88-224E-9DD8-50B628E4179E}" type="datetimeFigureOut">
              <a:rPr lang="en-US" smtClean="0"/>
              <a:t>12/15/18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D1F365-9170-AD4C-9BAC-E2D1A46A3022}" type="slidenum">
              <a:rPr lang="en-US" smtClean="0"/>
              <a:t>‹#›</a:t>
            </a:fld>
            <a:endParaRPr lang="en-US"/>
          </a:p>
        </p:txBody>
      </p:sp>
    </p:spTree>
    <p:extLst>
      <p:ext uri="{BB962C8B-B14F-4D97-AF65-F5344CB8AC3E}">
        <p14:creationId xmlns:p14="http://schemas.microsoft.com/office/powerpoint/2010/main" val="27865907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BEA10-2B88-224E-9DD8-50B628E4179E}" type="datetimeFigureOut">
              <a:rPr lang="en-US" smtClean="0"/>
              <a:t>12/15/18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D1F365-9170-AD4C-9BAC-E2D1A46A3022}" type="slidenum">
              <a:rPr lang="en-US" smtClean="0"/>
              <a:t>‹#›</a:t>
            </a:fld>
            <a:endParaRPr lang="en-US"/>
          </a:p>
        </p:txBody>
      </p:sp>
    </p:spTree>
    <p:extLst>
      <p:ext uri="{BB962C8B-B14F-4D97-AF65-F5344CB8AC3E}">
        <p14:creationId xmlns:p14="http://schemas.microsoft.com/office/powerpoint/2010/main" val="3756931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9.png"/><Relationship Id="rId5" Type="http://schemas.openxmlformats.org/officeDocument/2006/relationships/image" Target="../media/image16.png"/><Relationship Id="rId6" Type="http://schemas.openxmlformats.org/officeDocument/2006/relationships/image" Target="../media/image18.png"/><Relationship Id="rId7"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565" y="1804269"/>
            <a:ext cx="9013435" cy="1796182"/>
          </a:xfrm>
        </p:spPr>
        <p:txBody>
          <a:bodyPr>
            <a:normAutofit fontScale="90000"/>
          </a:bodyPr>
          <a:lstStyle/>
          <a:p>
            <a:r>
              <a:rPr lang="en-US" dirty="0" smtClean="0"/>
              <a:t>CBETA BPM </a:t>
            </a:r>
            <a:br>
              <a:rPr lang="en-US" dirty="0" smtClean="0"/>
            </a:br>
            <a:r>
              <a:rPr lang="en-US" dirty="0" smtClean="0"/>
              <a:t>Comparison of different </a:t>
            </a:r>
            <a:br>
              <a:rPr lang="en-US" dirty="0" smtClean="0"/>
            </a:br>
            <a:r>
              <a:rPr lang="en-US" dirty="0" smtClean="0"/>
              <a:t>non-linear correction methods </a:t>
            </a:r>
            <a:endParaRPr lang="en-US" dirty="0"/>
          </a:p>
        </p:txBody>
      </p:sp>
      <p:sp>
        <p:nvSpPr>
          <p:cNvPr id="3" name="Subtitle 2"/>
          <p:cNvSpPr>
            <a:spLocks noGrp="1"/>
          </p:cNvSpPr>
          <p:nvPr>
            <p:ph type="subTitle" idx="1"/>
          </p:nvPr>
        </p:nvSpPr>
        <p:spPr/>
        <p:txBody>
          <a:bodyPr/>
          <a:lstStyle/>
          <a:p>
            <a:pPr marL="514350" indent="-514350">
              <a:buAutoNum type="alphaUcPeriod"/>
            </a:pPr>
            <a:r>
              <a:rPr lang="en-US" dirty="0" err="1" smtClean="0"/>
              <a:t>Bartnik</a:t>
            </a:r>
            <a:r>
              <a:rPr lang="en-US" dirty="0" smtClean="0"/>
              <a:t>, R. Michnoff</a:t>
            </a:r>
          </a:p>
          <a:p>
            <a:r>
              <a:rPr lang="en-US" dirty="0" smtClean="0"/>
              <a:t>December 14, 2018</a:t>
            </a:r>
            <a:endParaRPr lang="en-US" dirty="0"/>
          </a:p>
        </p:txBody>
      </p:sp>
    </p:spTree>
    <p:extLst>
      <p:ext uri="{BB962C8B-B14F-4D97-AF65-F5344CB8AC3E}">
        <p14:creationId xmlns:p14="http://schemas.microsoft.com/office/powerpoint/2010/main" val="544692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Plans</a:t>
            </a:r>
            <a:endParaRPr lang="en-US" dirty="0"/>
          </a:p>
        </p:txBody>
      </p:sp>
      <p:sp>
        <p:nvSpPr>
          <p:cNvPr id="3" name="Content Placeholder 2"/>
          <p:cNvSpPr>
            <a:spLocks noGrp="1"/>
          </p:cNvSpPr>
          <p:nvPr>
            <p:ph idx="1"/>
          </p:nvPr>
        </p:nvSpPr>
        <p:spPr>
          <a:xfrm>
            <a:off x="274320" y="1600200"/>
            <a:ext cx="8412480" cy="4942840"/>
          </a:xfrm>
        </p:spPr>
        <p:txBody>
          <a:bodyPr>
            <a:normAutofit lnSpcReduction="10000"/>
          </a:bodyPr>
          <a:lstStyle/>
          <a:p>
            <a:r>
              <a:rPr lang="en-US" dirty="0" smtClean="0"/>
              <a:t>The </a:t>
            </a:r>
            <a:r>
              <a:rPr lang="en-US" dirty="0" err="1" smtClean="0"/>
              <a:t>Thieberger</a:t>
            </a:r>
            <a:r>
              <a:rPr lang="en-US" dirty="0" smtClean="0"/>
              <a:t> method will be incorporated in the V301 gate array code for fast bunch position calculations and used for machine protection threshold checks</a:t>
            </a:r>
          </a:p>
          <a:p>
            <a:r>
              <a:rPr lang="en-US" dirty="0" smtClean="0"/>
              <a:t>The Poisson method will be implemented in the V301 IOC code to provide slower (1 Hz or possibly 10 Hz) calculations with the best possible accuracy.</a:t>
            </a:r>
          </a:p>
          <a:p>
            <a:r>
              <a:rPr lang="en-US" dirty="0" smtClean="0"/>
              <a:t>Development and testing is required to confirm the viability of this plan.</a:t>
            </a:r>
            <a:endParaRPr lang="en-US" dirty="0"/>
          </a:p>
        </p:txBody>
      </p:sp>
    </p:spTree>
    <p:extLst>
      <p:ext uri="{BB962C8B-B14F-4D97-AF65-F5344CB8AC3E}">
        <p14:creationId xmlns:p14="http://schemas.microsoft.com/office/powerpoint/2010/main" val="3252964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correction methods</a:t>
            </a:r>
            <a:endParaRPr lang="en-US" dirty="0"/>
          </a:p>
        </p:txBody>
      </p:sp>
      <p:sp>
        <p:nvSpPr>
          <p:cNvPr id="3" name="Content Placeholder 2"/>
          <p:cNvSpPr>
            <a:spLocks noGrp="1"/>
          </p:cNvSpPr>
          <p:nvPr>
            <p:ph idx="1"/>
          </p:nvPr>
        </p:nvSpPr>
        <p:spPr/>
        <p:txBody>
          <a:bodyPr/>
          <a:lstStyle/>
          <a:p>
            <a:pPr marL="0" indent="0">
              <a:buNone/>
            </a:pPr>
            <a:r>
              <a:rPr lang="en-US" dirty="0" smtClean="0"/>
              <a:t>Beam position and intensity is corrected using 4 different methods</a:t>
            </a:r>
          </a:p>
          <a:p>
            <a:pPr marL="0" indent="0">
              <a:buNone/>
            </a:pPr>
            <a:endParaRPr lang="en-US" sz="800" dirty="0" smtClean="0"/>
          </a:p>
          <a:p>
            <a:pPr marL="914400" lvl="1" indent="-514350">
              <a:buAutoNum type="arabicPeriod"/>
            </a:pPr>
            <a:r>
              <a:rPr lang="en-US" dirty="0" smtClean="0"/>
              <a:t>Difference/sum</a:t>
            </a:r>
          </a:p>
          <a:p>
            <a:pPr marL="914400" lvl="1" indent="-514350">
              <a:buAutoNum type="arabicPeriod"/>
            </a:pPr>
            <a:r>
              <a:rPr lang="en-US" dirty="0" err="1" smtClean="0"/>
              <a:t>Colwyn’s</a:t>
            </a:r>
            <a:r>
              <a:rPr lang="en-US" dirty="0" smtClean="0"/>
              <a:t> analytic model</a:t>
            </a:r>
          </a:p>
          <a:p>
            <a:pPr marL="914400" lvl="1" indent="-514350">
              <a:buAutoNum type="arabicPeriod"/>
            </a:pPr>
            <a:r>
              <a:rPr lang="en-US" dirty="0" smtClean="0"/>
              <a:t>Peter </a:t>
            </a:r>
            <a:r>
              <a:rPr lang="en-US" dirty="0" err="1" smtClean="0"/>
              <a:t>Thieberger’s</a:t>
            </a:r>
            <a:r>
              <a:rPr lang="en-US" dirty="0" smtClean="0"/>
              <a:t> analytic model</a:t>
            </a:r>
          </a:p>
          <a:p>
            <a:pPr marL="914400" lvl="1" indent="-514350">
              <a:buAutoNum type="arabicPeriod"/>
            </a:pPr>
            <a:r>
              <a:rPr lang="en-US" dirty="0" smtClean="0"/>
              <a:t>Poisson </a:t>
            </a:r>
            <a:r>
              <a:rPr lang="en-US" dirty="0" err="1" smtClean="0"/>
              <a:t>fieldmap</a:t>
            </a:r>
            <a:r>
              <a:rPr lang="en-US" dirty="0" smtClean="0"/>
              <a:t> lookup table (for oval pipe case only)</a:t>
            </a:r>
            <a:endParaRPr lang="en-US" dirty="0"/>
          </a:p>
        </p:txBody>
      </p:sp>
    </p:spTree>
    <p:extLst>
      <p:ext uri="{BB962C8B-B14F-4D97-AF65-F5344CB8AC3E}">
        <p14:creationId xmlns:p14="http://schemas.microsoft.com/office/powerpoint/2010/main" val="434820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different BPMs</a:t>
            </a:r>
            <a:endParaRPr lang="en-US" dirty="0"/>
          </a:p>
        </p:txBody>
      </p:sp>
      <p:sp>
        <p:nvSpPr>
          <p:cNvPr id="3" name="Content Placeholder 2"/>
          <p:cNvSpPr>
            <a:spLocks noGrp="1"/>
          </p:cNvSpPr>
          <p:nvPr>
            <p:ph idx="1"/>
          </p:nvPr>
        </p:nvSpPr>
        <p:spPr/>
        <p:txBody>
          <a:bodyPr/>
          <a:lstStyle/>
          <a:p>
            <a:pPr marL="0" indent="0">
              <a:buNone/>
            </a:pPr>
            <a:r>
              <a:rPr lang="en-US" dirty="0" smtClean="0"/>
              <a:t>Three different BPMs were used for this analysis, each with a different design</a:t>
            </a:r>
          </a:p>
          <a:p>
            <a:pPr marL="0" indent="0">
              <a:buNone/>
            </a:pPr>
            <a:endParaRPr lang="en-US" sz="800" dirty="0" smtClean="0"/>
          </a:p>
          <a:p>
            <a:pPr marL="400050" lvl="1" indent="0">
              <a:buNone/>
            </a:pPr>
            <a:r>
              <a:rPr lang="en-US" b="1" dirty="0" smtClean="0"/>
              <a:t>IS1BPM01</a:t>
            </a:r>
            <a:r>
              <a:rPr lang="en-US" dirty="0" smtClean="0"/>
              <a:t> </a:t>
            </a:r>
            <a:r>
              <a:rPr lang="mr-IN" dirty="0" smtClean="0"/>
              <a:t>–</a:t>
            </a:r>
            <a:r>
              <a:rPr lang="en-US" dirty="0" smtClean="0"/>
              <a:t> V301 BNL electronics, buttons, oval pipe, in the splitter </a:t>
            </a:r>
          </a:p>
          <a:p>
            <a:pPr marL="400050" lvl="1" indent="0">
              <a:buNone/>
            </a:pPr>
            <a:r>
              <a:rPr lang="en-US" b="1" dirty="0" smtClean="0"/>
              <a:t>ID1BPC01</a:t>
            </a:r>
            <a:r>
              <a:rPr lang="en-US" dirty="0" smtClean="0"/>
              <a:t> - CU electronics, </a:t>
            </a:r>
            <a:r>
              <a:rPr lang="en-US" dirty="0" err="1" smtClean="0"/>
              <a:t>striplines</a:t>
            </a:r>
            <a:r>
              <a:rPr lang="en-US" dirty="0" smtClean="0"/>
              <a:t>, round pipe, right after the MLC</a:t>
            </a:r>
          </a:p>
          <a:p>
            <a:pPr marL="400050" lvl="1" indent="0">
              <a:buNone/>
            </a:pPr>
            <a:r>
              <a:rPr lang="en-US" b="1" dirty="0" smtClean="0"/>
              <a:t>IB1BPC03</a:t>
            </a:r>
            <a:r>
              <a:rPr lang="en-US" dirty="0" smtClean="0"/>
              <a:t> - CU electronics, buttons, round pipe, right before the MLC</a:t>
            </a:r>
            <a:endParaRPr lang="en-US" dirty="0"/>
          </a:p>
        </p:txBody>
      </p:sp>
    </p:spTree>
    <p:extLst>
      <p:ext uri="{BB962C8B-B14F-4D97-AF65-F5344CB8AC3E}">
        <p14:creationId xmlns:p14="http://schemas.microsoft.com/office/powerpoint/2010/main" val="2594507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IB1BPC03</a:t>
            </a:r>
            <a:endParaRPr lang="en-US" dirty="0"/>
          </a:p>
        </p:txBody>
      </p:sp>
      <p:pic>
        <p:nvPicPr>
          <p:cNvPr id="4" name="Picture 3" descr="fig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90721"/>
            <a:ext cx="3166588" cy="2374036"/>
          </a:xfrm>
          <a:prstGeom prst="rect">
            <a:avLst/>
          </a:prstGeom>
        </p:spPr>
      </p:pic>
      <p:pic>
        <p:nvPicPr>
          <p:cNvPr id="6" name="Picture 5" descr="fig_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4358" y="1355108"/>
            <a:ext cx="3279642" cy="2458794"/>
          </a:xfrm>
          <a:prstGeom prst="rect">
            <a:avLst/>
          </a:prstGeom>
        </p:spPr>
      </p:pic>
      <p:pic>
        <p:nvPicPr>
          <p:cNvPr id="7" name="Picture 6" descr="fig_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5517" y="4481427"/>
            <a:ext cx="3169972" cy="2376573"/>
          </a:xfrm>
          <a:prstGeom prst="rect">
            <a:avLst/>
          </a:prstGeom>
        </p:spPr>
      </p:pic>
      <p:pic>
        <p:nvPicPr>
          <p:cNvPr id="8" name="Picture 7" descr="fig_7.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55333"/>
            <a:ext cx="3204777" cy="2402667"/>
          </a:xfrm>
          <a:prstGeom prst="rect">
            <a:avLst/>
          </a:prstGeom>
        </p:spPr>
      </p:pic>
      <p:pic>
        <p:nvPicPr>
          <p:cNvPr id="9" name="Picture 8" descr="fig_9.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39223" y="4455332"/>
            <a:ext cx="3204777" cy="2402667"/>
          </a:xfrm>
          <a:prstGeom prst="rect">
            <a:avLst/>
          </a:prstGeom>
        </p:spPr>
      </p:pic>
      <p:pic>
        <p:nvPicPr>
          <p:cNvPr id="10" name="Picture 9" descr="fig_3.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08247" y="1390721"/>
            <a:ext cx="3166587" cy="2374036"/>
          </a:xfrm>
          <a:prstGeom prst="rect">
            <a:avLst/>
          </a:prstGeom>
        </p:spPr>
      </p:pic>
    </p:spTree>
    <p:extLst>
      <p:ext uri="{BB962C8B-B14F-4D97-AF65-F5344CB8AC3E}">
        <p14:creationId xmlns:p14="http://schemas.microsoft.com/office/powerpoint/2010/main" val="55723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ID1BPC01</a:t>
            </a:r>
            <a:endParaRPr lang="en-US" dirty="0"/>
          </a:p>
        </p:txBody>
      </p:sp>
      <p:pic>
        <p:nvPicPr>
          <p:cNvPr id="5" name="Picture 4" descr="fig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2" y="1417638"/>
            <a:ext cx="3155405" cy="2365652"/>
          </a:xfrm>
          <a:prstGeom prst="rect">
            <a:avLst/>
          </a:prstGeom>
        </p:spPr>
      </p:pic>
      <p:pic>
        <p:nvPicPr>
          <p:cNvPr id="6" name="Picture 5" descr="fig_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8978" y="1417638"/>
            <a:ext cx="3178020" cy="2382607"/>
          </a:xfrm>
          <a:prstGeom prst="rect">
            <a:avLst/>
          </a:prstGeom>
        </p:spPr>
      </p:pic>
      <p:pic>
        <p:nvPicPr>
          <p:cNvPr id="7" name="Picture 6" descr="fig_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8596" y="1417639"/>
            <a:ext cx="3155404" cy="2365652"/>
          </a:xfrm>
          <a:prstGeom prst="rect">
            <a:avLst/>
          </a:prstGeom>
        </p:spPr>
      </p:pic>
      <p:pic>
        <p:nvPicPr>
          <p:cNvPr id="8" name="Picture 7" descr="fig_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4680" y="4368229"/>
            <a:ext cx="3146356" cy="2358868"/>
          </a:xfrm>
          <a:prstGeom prst="rect">
            <a:avLst/>
          </a:prstGeom>
        </p:spPr>
      </p:pic>
      <p:pic>
        <p:nvPicPr>
          <p:cNvPr id="9" name="Picture 8" descr="fig_7.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14" y="4368229"/>
            <a:ext cx="3146356" cy="2358868"/>
          </a:xfrm>
          <a:prstGeom prst="rect">
            <a:avLst/>
          </a:prstGeom>
        </p:spPr>
      </p:pic>
      <p:pic>
        <p:nvPicPr>
          <p:cNvPr id="10" name="Picture 9" descr="fig_9.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07761" y="4368228"/>
            <a:ext cx="3136239" cy="2351283"/>
          </a:xfrm>
          <a:prstGeom prst="rect">
            <a:avLst/>
          </a:prstGeom>
        </p:spPr>
      </p:pic>
    </p:spTree>
    <p:extLst>
      <p:ext uri="{BB962C8B-B14F-4D97-AF65-F5344CB8AC3E}">
        <p14:creationId xmlns:p14="http://schemas.microsoft.com/office/powerpoint/2010/main" val="563662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IS1BPM01</a:t>
            </a:r>
            <a:endParaRPr lang="en-US" dirty="0"/>
          </a:p>
        </p:txBody>
      </p:sp>
      <p:pic>
        <p:nvPicPr>
          <p:cNvPr id="4" name="Picture 3" descr="fig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7638"/>
            <a:ext cx="3209688" cy="2406349"/>
          </a:xfrm>
          <a:prstGeom prst="rect">
            <a:avLst/>
          </a:prstGeom>
        </p:spPr>
      </p:pic>
      <p:pic>
        <p:nvPicPr>
          <p:cNvPr id="6" name="Picture 5" descr="fig_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8572" y="1417638"/>
            <a:ext cx="3217978" cy="2412564"/>
          </a:xfrm>
          <a:prstGeom prst="rect">
            <a:avLst/>
          </a:prstGeom>
        </p:spPr>
      </p:pic>
      <p:pic>
        <p:nvPicPr>
          <p:cNvPr id="7" name="Picture 6" descr="fig_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9885" y="1417638"/>
            <a:ext cx="3217977" cy="2412563"/>
          </a:xfrm>
          <a:prstGeom prst="rect">
            <a:avLst/>
          </a:prstGeom>
        </p:spPr>
      </p:pic>
      <p:pic>
        <p:nvPicPr>
          <p:cNvPr id="9" name="Picture 8" descr="fig_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9727" y="4395048"/>
            <a:ext cx="3046823" cy="2284246"/>
          </a:xfrm>
          <a:prstGeom prst="rect">
            <a:avLst/>
          </a:prstGeom>
        </p:spPr>
      </p:pic>
      <p:pic>
        <p:nvPicPr>
          <p:cNvPr id="10" name="Picture 9" descr="fig_7.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4395048"/>
            <a:ext cx="3089726" cy="2316412"/>
          </a:xfrm>
          <a:prstGeom prst="rect">
            <a:avLst/>
          </a:prstGeom>
        </p:spPr>
      </p:pic>
      <p:pic>
        <p:nvPicPr>
          <p:cNvPr id="11" name="Picture 10" descr="fig_8.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54275" y="4395048"/>
            <a:ext cx="3089726" cy="2316412"/>
          </a:xfrm>
          <a:prstGeom prst="rect">
            <a:avLst/>
          </a:prstGeom>
        </p:spPr>
      </p:pic>
    </p:spTree>
    <p:extLst>
      <p:ext uri="{BB962C8B-B14F-4D97-AF65-F5344CB8AC3E}">
        <p14:creationId xmlns:p14="http://schemas.microsoft.com/office/powerpoint/2010/main" val="217114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IS1BPM01</a:t>
            </a:r>
            <a:endParaRPr lang="en-US" dirty="0"/>
          </a:p>
        </p:txBody>
      </p:sp>
      <p:pic>
        <p:nvPicPr>
          <p:cNvPr id="6" name="Picture 5" descr="fig_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85472"/>
            <a:ext cx="3217978" cy="2412564"/>
          </a:xfrm>
          <a:prstGeom prst="rect">
            <a:avLst/>
          </a:prstGeom>
        </p:spPr>
      </p:pic>
      <p:pic>
        <p:nvPicPr>
          <p:cNvPr id="7" name="Picture 6" descr="fig_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1313" y="1385472"/>
            <a:ext cx="3217977" cy="2412563"/>
          </a:xfrm>
          <a:prstGeom prst="rect">
            <a:avLst/>
          </a:prstGeom>
        </p:spPr>
      </p:pic>
      <p:pic>
        <p:nvPicPr>
          <p:cNvPr id="8" name="Picture 7" descr="fig_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6023" y="1385472"/>
            <a:ext cx="3217977" cy="2412563"/>
          </a:xfrm>
          <a:prstGeom prst="rect">
            <a:avLst/>
          </a:prstGeom>
        </p:spPr>
      </p:pic>
      <p:pic>
        <p:nvPicPr>
          <p:cNvPr id="9" name="Picture 8" descr="fig_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155" y="4362882"/>
            <a:ext cx="3046823" cy="2284246"/>
          </a:xfrm>
          <a:prstGeom prst="rect">
            <a:avLst/>
          </a:prstGeom>
        </p:spPr>
      </p:pic>
      <p:pic>
        <p:nvPicPr>
          <p:cNvPr id="11" name="Picture 10" descr="fig_8.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35703" y="4362882"/>
            <a:ext cx="3089726" cy="2316412"/>
          </a:xfrm>
          <a:prstGeom prst="rect">
            <a:avLst/>
          </a:prstGeom>
        </p:spPr>
      </p:pic>
      <p:pic>
        <p:nvPicPr>
          <p:cNvPr id="3" name="Picture 2" descr="fig_9.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03136" y="4362881"/>
            <a:ext cx="3040864" cy="2279779"/>
          </a:xfrm>
          <a:prstGeom prst="rect">
            <a:avLst/>
          </a:prstGeom>
        </p:spPr>
      </p:pic>
    </p:spTree>
    <p:extLst>
      <p:ext uri="{BB962C8B-B14F-4D97-AF65-F5344CB8AC3E}">
        <p14:creationId xmlns:p14="http://schemas.microsoft.com/office/powerpoint/2010/main" val="2984781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457200" y="1600200"/>
            <a:ext cx="8229600" cy="5007754"/>
          </a:xfrm>
        </p:spPr>
        <p:txBody>
          <a:bodyPr>
            <a:normAutofit fontScale="77500" lnSpcReduction="20000"/>
          </a:bodyPr>
          <a:lstStyle/>
          <a:p>
            <a:r>
              <a:rPr lang="en-US" dirty="0" smtClean="0"/>
              <a:t>The diff/sum method can not be used for beams far off center as will be the case in the CBETA FFA</a:t>
            </a:r>
          </a:p>
          <a:p>
            <a:r>
              <a:rPr lang="en-US" dirty="0" smtClean="0"/>
              <a:t>The Poisson model produces the most accurate results</a:t>
            </a:r>
          </a:p>
          <a:p>
            <a:r>
              <a:rPr lang="en-US" dirty="0" err="1" smtClean="0"/>
              <a:t>Colwyn’s</a:t>
            </a:r>
            <a:r>
              <a:rPr lang="en-US" dirty="0" smtClean="0"/>
              <a:t> analytic model and Peter </a:t>
            </a:r>
            <a:r>
              <a:rPr lang="en-US" dirty="0" err="1" smtClean="0"/>
              <a:t>Thieberger’s</a:t>
            </a:r>
            <a:r>
              <a:rPr lang="en-US" dirty="0" smtClean="0"/>
              <a:t> analytic model produce similar results</a:t>
            </a:r>
          </a:p>
          <a:p>
            <a:r>
              <a:rPr lang="en-US" dirty="0" smtClean="0"/>
              <a:t>Peter </a:t>
            </a:r>
            <a:r>
              <a:rPr lang="en-US" dirty="0" err="1" smtClean="0"/>
              <a:t>Thieberger’s</a:t>
            </a:r>
            <a:r>
              <a:rPr lang="en-US" dirty="0" smtClean="0"/>
              <a:t> method has the advantage that it is a direct formula and can be incorporated into gate array code for real-time processing, including for fast equipment protection requirements</a:t>
            </a:r>
          </a:p>
          <a:p>
            <a:r>
              <a:rPr lang="en-US" dirty="0" smtClean="0"/>
              <a:t>The Poisson, </a:t>
            </a:r>
            <a:r>
              <a:rPr lang="en-US" dirty="0" err="1" smtClean="0"/>
              <a:t>Colwyn</a:t>
            </a:r>
            <a:r>
              <a:rPr lang="en-US" dirty="0"/>
              <a:t> </a:t>
            </a:r>
            <a:r>
              <a:rPr lang="en-US" dirty="0" smtClean="0"/>
              <a:t>and </a:t>
            </a:r>
            <a:r>
              <a:rPr lang="en-US" dirty="0" err="1" smtClean="0"/>
              <a:t>Thieberger</a:t>
            </a:r>
            <a:r>
              <a:rPr lang="en-US" dirty="0" smtClean="0"/>
              <a:t> models all have “fudge factors” to give some freedom in best fitting the nonlinearity, and the fudge factors depend on the geometry and have already been chosen to make the data look as good as possible</a:t>
            </a:r>
            <a:endParaRPr lang="en-US" dirty="0"/>
          </a:p>
        </p:txBody>
      </p:sp>
    </p:spTree>
    <p:extLst>
      <p:ext uri="{BB962C8B-B14F-4D97-AF65-F5344CB8AC3E}">
        <p14:creationId xmlns:p14="http://schemas.microsoft.com/office/powerpoint/2010/main" val="4212198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Notes</a:t>
            </a:r>
            <a:endParaRPr lang="en-US" dirty="0"/>
          </a:p>
        </p:txBody>
      </p:sp>
      <p:sp>
        <p:nvSpPr>
          <p:cNvPr id="3" name="Content Placeholder 2"/>
          <p:cNvSpPr>
            <a:spLocks noGrp="1"/>
          </p:cNvSpPr>
          <p:nvPr>
            <p:ph idx="1"/>
          </p:nvPr>
        </p:nvSpPr>
        <p:spPr/>
        <p:txBody>
          <a:bodyPr/>
          <a:lstStyle/>
          <a:p>
            <a:r>
              <a:rPr lang="en-US" dirty="0" smtClean="0"/>
              <a:t>A pincushion measurement on the FFA style round pipe with buttons has not yet been performed, but is hoped to be done at some point.</a:t>
            </a:r>
          </a:p>
          <a:p>
            <a:r>
              <a:rPr lang="en-US" dirty="0" smtClean="0"/>
              <a:t>Regarding the fudge factors for the FFA style BPM, values used for IB1BPC03 are recommended since they are very close to a scaled up version of that BPM.</a:t>
            </a:r>
            <a:endParaRPr lang="en-US" dirty="0"/>
          </a:p>
        </p:txBody>
      </p:sp>
    </p:spTree>
    <p:extLst>
      <p:ext uri="{BB962C8B-B14F-4D97-AF65-F5344CB8AC3E}">
        <p14:creationId xmlns:p14="http://schemas.microsoft.com/office/powerpoint/2010/main" val="3476620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2951</TotalTime>
  <Words>354</Words>
  <Application>Microsoft Macintosh PowerPoint</Application>
  <PresentationFormat>On-screen Show (4:3)</PresentationFormat>
  <Paragraphs>33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CBETA BPM  Comparison of different  non-linear correction methods </vt:lpstr>
      <vt:lpstr>The correction methods</vt:lpstr>
      <vt:lpstr>The different BPMs</vt:lpstr>
      <vt:lpstr>IB1BPC03</vt:lpstr>
      <vt:lpstr>ID1BPC01</vt:lpstr>
      <vt:lpstr>IS1BPM01</vt:lpstr>
      <vt:lpstr>IS1BPM01</vt:lpstr>
      <vt:lpstr>Conclusions</vt:lpstr>
      <vt:lpstr>Other Notes</vt:lpstr>
      <vt:lpstr>Plans</vt:lpstr>
    </vt:vector>
  </TitlesOfParts>
  <Company>BNL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CBETA BPM  Comparison of different  non-linear correction methods </dc:title>
  <dc:creator>Rob Michnoff</dc:creator>
  <cp:lastModifiedBy>Rob Michnoff</cp:lastModifiedBy>
  <cp:revision>10</cp:revision>
  <dcterms:created xsi:type="dcterms:W3CDTF">2018-12-15T15:33:28Z</dcterms:created>
  <dcterms:modified xsi:type="dcterms:W3CDTF">2018-12-17T16:45:08Z</dcterms:modified>
</cp:coreProperties>
</file>