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8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0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4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5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6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3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2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6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8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DC6D1-30AF-4ACE-A36E-3806BD9EE186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2D8A-05C9-4C5F-AB12-A8B28AA6F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20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ERL Master Oscillator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The existing ERL Master Oscillator produces a number of frequencies:</a:t>
            </a:r>
          </a:p>
          <a:p>
            <a:endParaRPr lang="en-US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1300 MHz – for RF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1287.5 MHz – local oscillator signal for LLRF system mixers ( 12.5 MHz IF</a:t>
            </a:r>
            <a:r>
              <a:rPr lang="en-US" dirty="0" smtClean="0"/>
              <a:t>) and Cornell styl</a:t>
            </a:r>
            <a:r>
              <a:rPr lang="en-US" dirty="0" smtClean="0"/>
              <a:t>e ERL BPM system</a:t>
            </a:r>
            <a:endParaRPr lang="en-US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50 MHz and 12.5 MHz for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 LLRF system data acquisition ADC clock 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BPM system data acquisition ADC clock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 smtClean="0"/>
              <a:t>timing system clock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These signals are all derived from a single reference (frequencies are phased locked)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To accommodate the tuning range of the MLC the RF frequency has been changed from 1300 MHz to 1299.9 </a:t>
            </a:r>
            <a:r>
              <a:rPr lang="en-US" dirty="0" err="1" smtClean="0"/>
              <a:t>MHz.</a:t>
            </a:r>
            <a:r>
              <a:rPr lang="en-US" dirty="0" smtClean="0"/>
              <a:t>  The reference signal (previously 10 MHz crystal) is now a signal generator at 9.99923 </a:t>
            </a:r>
            <a:r>
              <a:rPr lang="en-US" dirty="0" err="1" smtClean="0"/>
              <a:t>MHz.</a:t>
            </a:r>
            <a:r>
              <a:rPr lang="en-US" dirty="0" smtClean="0"/>
              <a:t>  Where 1300 MHz appears I the following it is actually 1299.9 </a:t>
            </a:r>
            <a:r>
              <a:rPr lang="en-US" dirty="0" err="1" smtClean="0"/>
              <a:t>MHz.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9029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CBETA ERL style BPMs:</a:t>
            </a:r>
          </a:p>
          <a:p>
            <a:endParaRPr lang="en-US" dirty="0" smtClean="0"/>
          </a:p>
          <a:p>
            <a:r>
              <a:rPr lang="en-US" dirty="0" smtClean="0"/>
              <a:t>The Cornell designed ERL style BPMs are similar to the CBETA BAMs. They include a mixer and data acquisition module. These too would need to be converted to run with a new local oscillator frequency and new data acquisition clock.</a:t>
            </a:r>
          </a:p>
          <a:p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Initial tests indicate that this hardware will work with either: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IF ≈ 10.48  MHz,  ADC clock ≈ 41.93 MHz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IF ≈ 20.97  MHz,  ADC clock ≈ 2 * 41.93 MHz ≈  83.87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Note that specifics of the hardware require construction of a new clock encoder module. This module provides a signal combining both clock and control data for the BPM module.</a:t>
            </a:r>
          </a:p>
          <a:p>
            <a:endParaRPr lang="en-US" dirty="0"/>
          </a:p>
          <a:p>
            <a:r>
              <a:rPr lang="en-US" dirty="0" smtClean="0"/>
              <a:t>There are nine ERL style BPMs in use. There are no spares. I would hope in the future to reduce the number on these in use so that one module could become a spare.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0427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Still need to: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verify that existing ERL Master Oscillator can go as low as 1300 – 21 </a:t>
            </a:r>
            <a:r>
              <a:rPr lang="en-US" dirty="0" err="1" smtClean="0"/>
              <a:t>MHz.</a:t>
            </a:r>
            <a:r>
              <a:rPr lang="en-US" dirty="0" smtClean="0"/>
              <a:t>  ( depends on installed VCO )</a:t>
            </a:r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Perform phase noise measurement on new arrangement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Design and build ERL style BPM clock encoder module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Design and build  laser pattern generator (details covered elsewhere).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Design both clock and local oscillator distribution (with some attention to cable delay vs. temperature)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52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9" y="1937471"/>
            <a:ext cx="6096000" cy="4572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73161" y="843633"/>
            <a:ext cx="955695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Measured phase noise of Master Oscillator (2007)   ~ 0.3 </a:t>
            </a:r>
            <a:r>
              <a:rPr lang="en-US" dirty="0" err="1" smtClean="0"/>
              <a:t>pS</a:t>
            </a:r>
            <a:r>
              <a:rPr lang="en-US" dirty="0" smtClean="0"/>
              <a:t> 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(10 Hz to </a:t>
            </a:r>
            <a:r>
              <a:rPr lang="en-US" dirty="0" smtClean="0"/>
              <a:t>100kHz ? using built-in </a:t>
            </a:r>
            <a:r>
              <a:rPr lang="en-US" dirty="0" smtClean="0"/>
              <a:t>10 MHz reference)</a:t>
            </a:r>
          </a:p>
        </p:txBody>
      </p:sp>
    </p:spTree>
    <p:extLst>
      <p:ext uri="{BB962C8B-B14F-4D97-AF65-F5344CB8AC3E}">
        <p14:creationId xmlns:p14="http://schemas.microsoft.com/office/powerpoint/2010/main" val="151120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ERL Master Oscillator and Laser:</a:t>
            </a:r>
          </a:p>
          <a:p>
            <a:endParaRPr lang="en-US" dirty="0"/>
          </a:p>
          <a:p>
            <a:r>
              <a:rPr lang="en-US" dirty="0" smtClean="0"/>
              <a:t>In ERL and FAT operation the laser pulse repetition rate was either 1300 MHz or 50 </a:t>
            </a:r>
            <a:r>
              <a:rPr lang="en-US" dirty="0" err="1" smtClean="0"/>
              <a:t>MHz.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Laser was phased locked to 1300 </a:t>
            </a:r>
            <a:r>
              <a:rPr lang="en-US" dirty="0" err="1" smtClean="0"/>
              <a:t>MHz.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 the case of the 50 MHz laser the phase between the laser 50 MHz and the Master Oscillator 50 MHz was subject to change when laser lost phase-lock (the relative phase shifts by a random number of 1300 MHz cycles).</a:t>
            </a:r>
          </a:p>
        </p:txBody>
      </p:sp>
    </p:spTree>
    <p:extLst>
      <p:ext uri="{BB962C8B-B14F-4D97-AF65-F5344CB8AC3E}">
        <p14:creationId xmlns:p14="http://schemas.microsoft.com/office/powerpoint/2010/main" val="1228213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CBETA Laser:</a:t>
            </a:r>
          </a:p>
          <a:p>
            <a:endParaRPr lang="en-US" dirty="0" smtClean="0"/>
          </a:p>
          <a:p>
            <a:r>
              <a:rPr lang="en-US" dirty="0" smtClean="0"/>
              <a:t>The CBETA laser operates at 1300/31 ≈  41.935 MHz  </a:t>
            </a:r>
            <a:r>
              <a:rPr lang="en-US" dirty="0" smtClean="0"/>
              <a:t>(frequency chosen to </a:t>
            </a:r>
            <a:r>
              <a:rPr lang="en-US" dirty="0" smtClean="0"/>
              <a:t>produce </a:t>
            </a:r>
            <a:r>
              <a:rPr lang="en-US" dirty="0" smtClean="0"/>
              <a:t>desired ‘pyramids’)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Laser is phase locked to 1300 </a:t>
            </a:r>
            <a:r>
              <a:rPr lang="en-US" dirty="0" err="1" smtClean="0"/>
              <a:t>MHz.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b="1" dirty="0" smtClean="0"/>
              <a:t>N.B.  The LLRF data acquisition system will continue to use the original master oscillator signals at  1300 MHz, 1287.5 MHz (local oscillator), 50 MHz and 12.5 MHz ( ADC clocks)</a:t>
            </a:r>
          </a:p>
          <a:p>
            <a:endParaRPr lang="en-US" b="1" dirty="0"/>
          </a:p>
          <a:p>
            <a:r>
              <a:rPr lang="en-US" b="1" dirty="0" smtClean="0"/>
              <a:t>A consequence of this is that LLRF system events can only be timed to an accuracy ~ one 50 MHz clock cycle.  </a:t>
            </a:r>
          </a:p>
          <a:p>
            <a:endParaRPr lang="en-US" b="1" dirty="0"/>
          </a:p>
          <a:p>
            <a:pPr>
              <a:spcAft>
                <a:spcPts val="600"/>
              </a:spcAft>
            </a:pPr>
            <a:r>
              <a:rPr lang="en-US" b="1" dirty="0" smtClean="0"/>
              <a:t>Affects: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feed-forward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50 MHz data buffers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2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CBETA BPMs:</a:t>
            </a:r>
          </a:p>
          <a:p>
            <a:endParaRPr lang="en-US" dirty="0"/>
          </a:p>
          <a:p>
            <a:r>
              <a:rPr lang="en-US" dirty="0" smtClean="0"/>
              <a:t>The CBETA BPM data acquisition electronics (BNL V301 board) require a new timing source matched to the new laser repetition rate. </a:t>
            </a:r>
            <a:endParaRPr lang="en-US" dirty="0"/>
          </a:p>
          <a:p>
            <a:r>
              <a:rPr lang="en-US" dirty="0" smtClean="0"/>
              <a:t>CBETA BPMs will receive a 41.935 MHz clock  which will be multiplied by 19/4 to ≈ 398.4 MHz</a:t>
            </a:r>
          </a:p>
          <a:p>
            <a:endParaRPr lang="en-US" dirty="0"/>
          </a:p>
          <a:p>
            <a:r>
              <a:rPr lang="en-US" dirty="0" smtClean="0"/>
              <a:t>The V301 board applies a delay to this clock as needed to position the ADC sample at the peak of the BPM signal waveform.</a:t>
            </a:r>
          </a:p>
          <a:p>
            <a:endParaRPr lang="en-US" dirty="0"/>
          </a:p>
          <a:p>
            <a:r>
              <a:rPr lang="en-US" dirty="0" smtClean="0"/>
              <a:t>Note that this delay is specific to beam species, e.g. 42 MeV accelerating bunch. Hence data acquisition is for one species at a time.  When there are multiple species the BPM electronics divides its acquisition time between the various species.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5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CBETA BAMs:</a:t>
            </a:r>
          </a:p>
          <a:p>
            <a:endParaRPr lang="en-US" dirty="0"/>
          </a:p>
          <a:p>
            <a:r>
              <a:rPr lang="en-US" dirty="0" smtClean="0"/>
              <a:t>The CBETA BAMs are essentially RF BPMs. The signal from the pick-up is mixed with a local oscillator signal to produce an RF signal at a lower frequency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642" y="2256908"/>
            <a:ext cx="5992065" cy="275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9154" y="3767150"/>
            <a:ext cx="3848872" cy="276781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5932344" y="2793789"/>
            <a:ext cx="1337187" cy="973361"/>
          </a:xfrm>
          <a:prstGeom prst="straightConnector1">
            <a:avLst/>
          </a:prstGeom>
          <a:ln w="158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26630" y="3250613"/>
            <a:ext cx="9504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Local </a:t>
            </a:r>
            <a:r>
              <a:rPr lang="en-US" sz="1200" dirty="0" err="1" smtClean="0"/>
              <a:t>Osc</a:t>
            </a:r>
            <a:r>
              <a:rPr lang="en-US" sz="1200" dirty="0" smtClean="0"/>
              <a:t> 1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526630" y="4521317"/>
            <a:ext cx="95049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Local </a:t>
            </a:r>
            <a:r>
              <a:rPr lang="en-US" sz="1200" dirty="0" err="1" smtClean="0"/>
              <a:t>Osc</a:t>
            </a:r>
            <a:r>
              <a:rPr lang="en-US" sz="1200" dirty="0" smtClean="0"/>
              <a:t> 2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037707" y="2516688"/>
            <a:ext cx="615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V301 board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56424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CBETA BAMs:</a:t>
            </a:r>
          </a:p>
          <a:p>
            <a:endParaRPr lang="en-US" dirty="0" smtClean="0"/>
          </a:p>
          <a:p>
            <a:r>
              <a:rPr lang="en-US" dirty="0" smtClean="0"/>
              <a:t>We need to generate a local </a:t>
            </a:r>
            <a:r>
              <a:rPr lang="en-US" dirty="0"/>
              <a:t>o</a:t>
            </a:r>
            <a:r>
              <a:rPr lang="en-US" dirty="0" smtClean="0"/>
              <a:t>scillator for the 1300 MHz mixer and a local </a:t>
            </a:r>
            <a:r>
              <a:rPr lang="en-US" dirty="0"/>
              <a:t>o</a:t>
            </a:r>
            <a:r>
              <a:rPr lang="en-US" dirty="0" smtClean="0"/>
              <a:t>scillator for the 2600 MHz mixer so that the resulting intermediate frequency works with the V301 board ADC timing. One choice for intermediate frequency is 41.935/2 ≈ 20.97 </a:t>
            </a:r>
            <a:r>
              <a:rPr lang="en-US" dirty="0" err="1" smtClean="0"/>
              <a:t>MHz.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2050" name="Picture 2" descr="https://attachment.outlook.office.net/owa/john.dobbins@cornell.edu/service.svc/s/GetFileAttachment?id=AAMkADg0OWUyNjkxLWIzZmItNDZiOS05ZjNiLTY3ZDQ2NTNjYzk5MwBGAAAAAACR22D6dJpzRb4lcGkRKj9OBwBa9MWd7RXiQarn4ds8iiOBABzNpF%2FOAACk28Yz8EKQRYuQZCsKBDjxAASRoCsvAAABEgAQAI8cdLo%2BGV9MqA4UluN7ChY%3D&amp;X-OWA-CANARY=n28KciUX7Em21EXdCu53DDACRPPMRNYYGbMz8W-8oaboYWFCEz_B34fFpiDxSoFSOhDiQ5IqHYk.&amp;token=eyJhbGciOiJSUzI1NiIsImtpZCI6IjA2MDBGOUY2NzQ2MjA3MzdFNzM0MDRFMjg3QzQ1QTgxOENCN0NFQjgiLCJ4NXQiOiJCZ0Q1OW5SaUJ6Zm5OQVRpaDhSYWdZeTN6cmciLCJ0eXAiOiJKV1QifQ.eyJ2ZXIiOiJFeGNoYW5nZS5DYWxsYmFjay5WMSIsImFwcGN0eHNlbmRlciI6Ik93YURvd25sb2FkQDVkN2U0MzY2LTFiOWItNDVjZi04ZTc5LWIxNGIyN2RmNDZlMSIsImFwcGN0eCI6IntcIm1zZXhjaHByb3RcIjpcIm93YVwiLFwicHJpbWFyeXNpZFwiOlwiUy0xLTUtMjEtMzgzNTMyNTgzOC0xNjIyOTMzNDc3LTE1NTUzOTA1NjctMTUxOTM1MTZcIixcInB1aWRcIjpcIjExNTM4MzYyOTYxNzY1NDgzNjRcIixcIm9pZFwiOlwiODVkYTA4MDQtNWQ4NC00YmIxLTg3OTctNTcyOGEzMWU5ZDYzXCIsXCJzY29wZVwiOlwiT3dhRG93bmxvYWRcIn0iLCJuYmYiOjE1NDE2MDc0MDUsImV4cCI6MTU0MTYwODAwNSwiaXNzIjoiMDAwMDAwMDItMDAwMC0wZmYxLWNlMDAtMDAwMDAwMDAwMDAwQDVkN2U0MzY2LTFiOWItNDVjZi04ZTc5LWIxNGIyN2RmNDZlMSIsImF1ZCI6IjAwMDAwMDAyLTAwMDAtMGZmMS1jZTAwLTAwMDAwMDAwMDAwMC9hdHRhY2htZW50Lm91dGxvb2sub2ZmaWNlLm5ldEA1ZDdlNDM2Ni0xYjliLTQ1Y2YtOGU3OS1iMTRiMjdkZjQ2ZTEifQ.TJykHWH-5GL-13I-ulI_fNwbenvqnz5otV9jqOOqHJTFfhaV93P8OlvP1FYK9ZJo5M4ZgzMhdyjYq1FjtKmLMAkkeWi2NktRBbw63CzmyhUwTYDui5_RCrdaG8cYkQRKqMmSNzBssrQK5FUPxM-y3WqEirDAt3mG9NL9aCWIXe9uif8vGipkxaOuhvVbQIBiAB28RNL17TTuDzGwvGpD2Acfk-ZVBQ0xFZOdpQcBvMIXQiQiMzDlipuqod4_jyQO_A3cGUxNizVvCCUQdd8soyVCj8_Y7-tc1_hqHxTaWcpRW9o5ClAjj8fTOmE3hKcIAlHirogtK6jVX2xtFPbSQQ&amp;owa=outlook.office.com&amp;isImagePreview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39" y="2714960"/>
            <a:ext cx="6459835" cy="349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245642" y="3491970"/>
            <a:ext cx="3052011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The required local oscillator frequencies are then: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1300 – 20.97 ≈  1279 MHz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2600 – 20.97 ≈  2579 MHz</a:t>
            </a:r>
          </a:p>
        </p:txBody>
      </p:sp>
    </p:spTree>
    <p:extLst>
      <p:ext uri="{BB962C8B-B14F-4D97-AF65-F5344CB8AC3E}">
        <p14:creationId xmlns:p14="http://schemas.microsoft.com/office/powerpoint/2010/main" val="4155316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CBETA BAMs:</a:t>
            </a:r>
          </a:p>
          <a:p>
            <a:endParaRPr lang="en-US" dirty="0" smtClean="0"/>
          </a:p>
          <a:p>
            <a:r>
              <a:rPr lang="en-US" dirty="0" smtClean="0"/>
              <a:t>Proposed scheme for generating local oscillator signals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7639" y="2049379"/>
            <a:ext cx="8343900" cy="30480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2117558" y="4186989"/>
            <a:ext cx="372979" cy="91039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67639" y="5281863"/>
            <a:ext cx="1336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ERL Master Oscillator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239375" y="5281863"/>
            <a:ext cx="1918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Reprogrammed spare ERL Master Oscillator</a:t>
            </a:r>
            <a:endParaRPr lang="en-US" sz="14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6497053" y="4054642"/>
            <a:ext cx="324852" cy="95049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79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4839" y="924232"/>
            <a:ext cx="9360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CBETA BAMs:</a:t>
            </a:r>
          </a:p>
          <a:p>
            <a:endParaRPr lang="en-US" dirty="0" smtClean="0"/>
          </a:p>
          <a:p>
            <a:r>
              <a:rPr lang="en-US" dirty="0" smtClean="0"/>
              <a:t>Frequency </a:t>
            </a:r>
            <a:r>
              <a:rPr lang="en-US" dirty="0" err="1" smtClean="0"/>
              <a:t>Doubler</a:t>
            </a:r>
            <a:r>
              <a:rPr lang="en-US" dirty="0" smtClean="0"/>
              <a:t>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004" y="2294773"/>
            <a:ext cx="65436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1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794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CLASSE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A. Dobbins</dc:creator>
  <cp:lastModifiedBy>John A. Dobbins</cp:lastModifiedBy>
  <cp:revision>24</cp:revision>
  <dcterms:created xsi:type="dcterms:W3CDTF">2018-11-07T13:44:13Z</dcterms:created>
  <dcterms:modified xsi:type="dcterms:W3CDTF">2018-11-07T20:39:36Z</dcterms:modified>
</cp:coreProperties>
</file>