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2" autoAdjust="0"/>
    <p:restoredTop sz="94660"/>
  </p:normalViewPr>
  <p:slideViewPr>
    <p:cSldViewPr snapToGrid="0">
      <p:cViewPr varScale="1">
        <p:scale>
          <a:sx n="143" d="100"/>
          <a:sy n="143" d="100"/>
        </p:scale>
        <p:origin x="-112" y="-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2F6A-57D9-4EF5-AA60-C31C4AD49108}" type="datetimeFigureOut">
              <a:rPr lang="en-US" smtClean="0"/>
              <a:t>1/26/19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3B4FD-0381-4F0B-9F24-14BC8894F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168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2F6A-57D9-4EF5-AA60-C31C4AD49108}" type="datetimeFigureOut">
              <a:rPr lang="en-US" smtClean="0"/>
              <a:t>1/26/19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3B4FD-0381-4F0B-9F24-14BC8894F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068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2F6A-57D9-4EF5-AA60-C31C4AD49108}" type="datetimeFigureOut">
              <a:rPr lang="en-US" smtClean="0"/>
              <a:t>1/26/19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3B4FD-0381-4F0B-9F24-14BC8894F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726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2F6A-57D9-4EF5-AA60-C31C4AD49108}" type="datetimeFigureOut">
              <a:rPr lang="en-US" smtClean="0"/>
              <a:t>1/26/19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3B4FD-0381-4F0B-9F24-14BC8894F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48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2F6A-57D9-4EF5-AA60-C31C4AD49108}" type="datetimeFigureOut">
              <a:rPr lang="en-US" smtClean="0"/>
              <a:t>1/26/19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3B4FD-0381-4F0B-9F24-14BC8894F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92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2F6A-57D9-4EF5-AA60-C31C4AD49108}" type="datetimeFigureOut">
              <a:rPr lang="en-US" smtClean="0"/>
              <a:t>1/26/19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3B4FD-0381-4F0B-9F24-14BC8894F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644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2F6A-57D9-4EF5-AA60-C31C4AD49108}" type="datetimeFigureOut">
              <a:rPr lang="en-US" smtClean="0"/>
              <a:t>1/26/19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3B4FD-0381-4F0B-9F24-14BC8894F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776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2F6A-57D9-4EF5-AA60-C31C4AD49108}" type="datetimeFigureOut">
              <a:rPr lang="en-US" smtClean="0"/>
              <a:t>1/26/19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3B4FD-0381-4F0B-9F24-14BC8894F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439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2F6A-57D9-4EF5-AA60-C31C4AD49108}" type="datetimeFigureOut">
              <a:rPr lang="en-US" smtClean="0"/>
              <a:t>1/26/19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3B4FD-0381-4F0B-9F24-14BC8894F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796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2F6A-57D9-4EF5-AA60-C31C4AD49108}" type="datetimeFigureOut">
              <a:rPr lang="en-US" smtClean="0"/>
              <a:t>1/26/19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3B4FD-0381-4F0B-9F24-14BC8894F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605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2F6A-57D9-4EF5-AA60-C31C4AD49108}" type="datetimeFigureOut">
              <a:rPr lang="en-US" smtClean="0"/>
              <a:t>1/26/19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3B4FD-0381-4F0B-9F24-14BC8894F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943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62F6A-57D9-4EF5-AA60-C31C4AD49108}" type="datetimeFigureOut">
              <a:rPr lang="en-US" smtClean="0"/>
              <a:t>1/26/19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D3B4FD-0381-4F0B-9F24-14BC8894F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904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ti.com/lit/ds/symlink/cdclvc1112.pdf" TargetMode="External"/><Relationship Id="rId3" Type="http://schemas.openxmlformats.org/officeDocument/2006/relationships/hyperlink" Target="http://www.ti.com/lit/ug/scau042/scau042.pdf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47019" y="609600"/>
            <a:ext cx="898668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CBETA clock/trigger fan-out</a:t>
            </a:r>
          </a:p>
          <a:p>
            <a:endParaRPr lang="en-US" dirty="0"/>
          </a:p>
          <a:p>
            <a:r>
              <a:rPr lang="en-US" dirty="0"/>
              <a:t>Texas Instruments CDCLVC1112 is a 1:12 LVCMOS Clock Buffer with low skew and low jitter.</a:t>
            </a:r>
          </a:p>
          <a:p>
            <a:endParaRPr lang="en-US" dirty="0"/>
          </a:p>
          <a:p>
            <a:r>
              <a:rPr lang="en-US" dirty="0"/>
              <a:t>This IC is available on an evaluation board CDCLVC1112_EVM</a:t>
            </a:r>
          </a:p>
          <a:p>
            <a:endParaRPr lang="en-US" dirty="0"/>
          </a:p>
          <a:p>
            <a:r>
              <a:rPr lang="en-US" dirty="0"/>
              <a:t>Would like to construct a digital fan-out based on this evaluation board.</a:t>
            </a:r>
          </a:p>
          <a:p>
            <a:endParaRPr lang="en-US" dirty="0"/>
          </a:p>
          <a:p>
            <a:r>
              <a:rPr lang="en-US" dirty="0"/>
              <a:t>CDCLVC1112 Data-sheet:</a:t>
            </a:r>
          </a:p>
          <a:p>
            <a:pPr lvl="1"/>
            <a:r>
              <a:rPr lang="en-US" dirty="0">
                <a:hlinkClick r:id="rId2"/>
              </a:rPr>
              <a:t>http://www.ti.com/lit/ds/symlink/cdclvc1112.pdf</a:t>
            </a:r>
            <a:endParaRPr lang="en-US" dirty="0"/>
          </a:p>
          <a:p>
            <a:endParaRPr lang="en-US" dirty="0"/>
          </a:p>
          <a:p>
            <a:r>
              <a:rPr lang="en-US" dirty="0"/>
              <a:t>CDCLVC1112 User-guide:</a:t>
            </a:r>
          </a:p>
          <a:p>
            <a:pPr lvl="1"/>
            <a:r>
              <a:rPr lang="en-US" dirty="0">
                <a:hlinkClick r:id="rId3"/>
              </a:rPr>
              <a:t>http://www.ti.com/lit/ug/scau042/scau042.pdf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527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G_156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341" y="0"/>
            <a:ext cx="5141338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067953" y="941337"/>
            <a:ext cx="2673314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Add SMA connectors to the following locations: connectors:</a:t>
            </a:r>
          </a:p>
          <a:p>
            <a:r>
              <a:rPr lang="en-US" dirty="0" smtClean="0"/>
              <a:t>  J10</a:t>
            </a:r>
          </a:p>
          <a:p>
            <a:r>
              <a:rPr lang="en-US" dirty="0" smtClean="0"/>
              <a:t>  J5</a:t>
            </a:r>
          </a:p>
          <a:p>
            <a:r>
              <a:rPr lang="en-US" dirty="0"/>
              <a:t> </a:t>
            </a:r>
            <a:r>
              <a:rPr lang="en-US" dirty="0" smtClean="0"/>
              <a:t> J13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7886721" y="2264539"/>
            <a:ext cx="941433" cy="994621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4779632" y="5756023"/>
            <a:ext cx="362723" cy="566924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8828154" y="2273419"/>
            <a:ext cx="293087" cy="1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8847333" y="2550147"/>
            <a:ext cx="293087" cy="1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8535066" y="2542698"/>
            <a:ext cx="322565" cy="3744727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5134889" y="6287425"/>
            <a:ext cx="3417940" cy="36954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8882858" y="1972912"/>
            <a:ext cx="293087" cy="1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3072979" y="657162"/>
            <a:ext cx="155233" cy="2371103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3090742" y="3028265"/>
            <a:ext cx="799329" cy="239776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3226794" y="657160"/>
            <a:ext cx="5112880" cy="2062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 flipV="1">
            <a:off x="8339674" y="648280"/>
            <a:ext cx="559532" cy="1332082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42103" y="97685"/>
            <a:ext cx="2824299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CDCLVC1112_EVM Board Modifications</a:t>
            </a:r>
            <a:endParaRPr lang="en-US" sz="2400" dirty="0"/>
          </a:p>
        </p:txBody>
      </p:sp>
      <p:sp>
        <p:nvSpPr>
          <p:cNvPr id="36" name="TextBox 35"/>
          <p:cNvSpPr txBox="1"/>
          <p:nvPr/>
        </p:nvSpPr>
        <p:spPr>
          <a:xfrm>
            <a:off x="9264760" y="4068719"/>
            <a:ext cx="2673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Remove VDD and GND banana plugs, and solder wires to power supply.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2271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9-01-26 at 1.02.3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908" y="1322680"/>
            <a:ext cx="6135151" cy="48220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12484" y="1394245"/>
            <a:ext cx="31973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Remove the following resistors (identified by red circles):</a:t>
            </a:r>
          </a:p>
          <a:p>
            <a:r>
              <a:rPr lang="en-US" dirty="0" smtClean="0"/>
              <a:t>  R11</a:t>
            </a:r>
          </a:p>
          <a:p>
            <a:r>
              <a:rPr lang="en-US" dirty="0" smtClean="0"/>
              <a:t>  R41</a:t>
            </a:r>
          </a:p>
          <a:p>
            <a:r>
              <a:rPr lang="en-US" dirty="0"/>
              <a:t> </a:t>
            </a:r>
            <a:r>
              <a:rPr lang="en-US" dirty="0" smtClean="0"/>
              <a:t> R35</a:t>
            </a:r>
          </a:p>
          <a:p>
            <a:r>
              <a:rPr lang="en-US" dirty="0"/>
              <a:t> </a:t>
            </a:r>
            <a:r>
              <a:rPr lang="en-US" dirty="0" smtClean="0"/>
              <a:t> R23</a:t>
            </a:r>
          </a:p>
          <a:p>
            <a:r>
              <a:rPr lang="en-US" dirty="0"/>
              <a:t> </a:t>
            </a:r>
            <a:r>
              <a:rPr lang="en-US" dirty="0" smtClean="0"/>
              <a:t> R17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9636364" y="3845275"/>
            <a:ext cx="532887" cy="230894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141896">
            <a:off x="7488470" y="4894611"/>
            <a:ext cx="532887" cy="230894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097687" y="4148644"/>
            <a:ext cx="532887" cy="230894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107984" y="3119932"/>
            <a:ext cx="532887" cy="230894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 rot="19141896">
            <a:off x="9443803" y="2995606"/>
            <a:ext cx="532887" cy="230894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907321" y="3598050"/>
            <a:ext cx="413733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Add jumper wires between each of the following resistor pairs on the U1 connection side. (identified by yellow lines):</a:t>
            </a:r>
          </a:p>
          <a:p>
            <a:r>
              <a:rPr lang="en-US" dirty="0" smtClean="0"/>
              <a:t>  R11</a:t>
            </a:r>
          </a:p>
          <a:p>
            <a:r>
              <a:rPr lang="en-US" dirty="0" smtClean="0"/>
              <a:t>  R41</a:t>
            </a:r>
          </a:p>
          <a:p>
            <a:r>
              <a:rPr lang="en-US" dirty="0"/>
              <a:t> </a:t>
            </a:r>
            <a:r>
              <a:rPr lang="en-US" dirty="0" smtClean="0"/>
              <a:t> R35</a:t>
            </a:r>
          </a:p>
          <a:p>
            <a:r>
              <a:rPr lang="en-US" dirty="0"/>
              <a:t> </a:t>
            </a:r>
            <a:r>
              <a:rPr lang="en-US" dirty="0" smtClean="0"/>
              <a:t> R23</a:t>
            </a:r>
          </a:p>
          <a:p>
            <a:r>
              <a:rPr lang="en-US" dirty="0"/>
              <a:t> </a:t>
            </a:r>
            <a:r>
              <a:rPr lang="en-US" dirty="0" smtClean="0"/>
              <a:t> R17</a:t>
            </a:r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7550642" y="3251710"/>
            <a:ext cx="7465" cy="185060"/>
          </a:xfrm>
          <a:prstGeom prst="line">
            <a:avLst/>
          </a:prstGeom>
          <a:ln w="57150" cmpd="sng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7534295" y="4087912"/>
            <a:ext cx="7465" cy="185060"/>
          </a:xfrm>
          <a:prstGeom prst="line">
            <a:avLst/>
          </a:prstGeom>
          <a:ln w="57150" cmpd="sng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7704458" y="4746503"/>
            <a:ext cx="137856" cy="199960"/>
          </a:xfrm>
          <a:prstGeom prst="line">
            <a:avLst/>
          </a:prstGeom>
          <a:ln w="57150" cmpd="sng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9606502" y="2900780"/>
            <a:ext cx="47625" cy="305096"/>
          </a:xfrm>
          <a:prstGeom prst="line">
            <a:avLst/>
          </a:prstGeom>
          <a:ln w="57150" cmpd="sng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9736892" y="3759332"/>
            <a:ext cx="7465" cy="185060"/>
          </a:xfrm>
          <a:prstGeom prst="line">
            <a:avLst/>
          </a:prstGeom>
          <a:ln w="57150" cmpd="sng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42103" y="97685"/>
            <a:ext cx="2842062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CDCLVC1112_EVM Board Modifications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480020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21701" y="1021263"/>
            <a:ext cx="9538669" cy="270856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77292" y="3903481"/>
            <a:ext cx="347264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 smtClean="0"/>
              <a:t>Board to front panel connections</a:t>
            </a:r>
          </a:p>
          <a:p>
            <a:endParaRPr lang="en-US" sz="800" dirty="0" smtClean="0"/>
          </a:p>
          <a:p>
            <a:r>
              <a:rPr lang="en-US" sz="1600" dirty="0" smtClean="0"/>
              <a:t>  Input: J1</a:t>
            </a:r>
          </a:p>
          <a:p>
            <a:endParaRPr lang="en-US" sz="800" dirty="0" smtClean="0"/>
          </a:p>
          <a:p>
            <a:r>
              <a:rPr lang="en-US" sz="1600" dirty="0" smtClean="0"/>
              <a:t>  Output 1:  J9	Output 6:  J10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Output 2:  J11	Output 7:  J3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Output 3:  J13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Output 4:  J7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Output 5:  J5</a:t>
            </a:r>
          </a:p>
          <a:p>
            <a:endParaRPr lang="en-US" sz="800" dirty="0" smtClean="0"/>
          </a:p>
          <a:p>
            <a:r>
              <a:rPr lang="en-US" sz="1600" dirty="0" smtClean="0"/>
              <a:t>Outputs 1-5 are high level outputs</a:t>
            </a:r>
          </a:p>
          <a:p>
            <a:r>
              <a:rPr lang="en-US" sz="1600" dirty="0" smtClean="0"/>
              <a:t>Outputs 6-7 are low level outputs</a:t>
            </a:r>
            <a:endParaRPr lang="en-US" sz="1600" dirty="0"/>
          </a:p>
        </p:txBody>
      </p:sp>
      <p:sp>
        <p:nvSpPr>
          <p:cNvPr id="6" name="Oval 5"/>
          <p:cNvSpPr/>
          <p:nvPr/>
        </p:nvSpPr>
        <p:spPr>
          <a:xfrm>
            <a:off x="1429889" y="2095799"/>
            <a:ext cx="319732" cy="310819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124052" y="1830813"/>
            <a:ext cx="319732" cy="310819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125467" y="2391718"/>
            <a:ext cx="319732" cy="310819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720517" y="1832244"/>
            <a:ext cx="319732" cy="310819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721932" y="2393149"/>
            <a:ext cx="319732" cy="310819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315564" y="1832243"/>
            <a:ext cx="319732" cy="310819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912029" y="1833674"/>
            <a:ext cx="319732" cy="310819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913444" y="2394579"/>
            <a:ext cx="319732" cy="310819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305564" y="1580727"/>
            <a:ext cx="6039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Input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2152133" y="1548065"/>
            <a:ext cx="3613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2162431" y="2695087"/>
            <a:ext cx="3613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757484" y="1513970"/>
            <a:ext cx="3613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3</a:t>
            </a:r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3353956" y="1524280"/>
            <a:ext cx="3613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5</a:t>
            </a:r>
            <a:endParaRPr lang="en-US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3923783" y="1507951"/>
            <a:ext cx="3613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6</a:t>
            </a:r>
            <a:endParaRPr lang="en-US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2750015" y="2687633"/>
            <a:ext cx="3613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4</a:t>
            </a:r>
            <a:endParaRPr lang="en-US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3916314" y="2681614"/>
            <a:ext cx="3613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7</a:t>
            </a:r>
            <a:endParaRPr lang="en-US" sz="1400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971672" y="3108181"/>
            <a:ext cx="1758526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3739079" y="2788482"/>
            <a:ext cx="0" cy="32858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 flipV="1">
            <a:off x="1971675" y="2797362"/>
            <a:ext cx="1416" cy="31225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3829309" y="2789912"/>
            <a:ext cx="0" cy="32858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4363611" y="2791343"/>
            <a:ext cx="0" cy="32858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3827893" y="3117062"/>
            <a:ext cx="541768" cy="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2815409" y="3118494"/>
            <a:ext cx="1416" cy="122905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2371337" y="3262011"/>
            <a:ext cx="987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High Level Outputs</a:t>
            </a:r>
            <a:endParaRPr lang="en-US" sz="1400" dirty="0"/>
          </a:p>
        </p:txBody>
      </p:sp>
      <p:sp>
        <p:nvSpPr>
          <p:cNvPr id="51" name="TextBox 50"/>
          <p:cNvSpPr txBox="1"/>
          <p:nvPr/>
        </p:nvSpPr>
        <p:spPr>
          <a:xfrm>
            <a:off x="3642799" y="3245680"/>
            <a:ext cx="987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Low Level Outputs</a:t>
            </a:r>
            <a:endParaRPr lang="en-US" sz="1400" dirty="0"/>
          </a:p>
        </p:txBody>
      </p:sp>
      <p:cxnSp>
        <p:nvCxnSpPr>
          <p:cNvPr id="52" name="Straight Connector 51"/>
          <p:cNvCxnSpPr/>
          <p:nvPr/>
        </p:nvCxnSpPr>
        <p:spPr>
          <a:xfrm flipV="1">
            <a:off x="4051345" y="3128805"/>
            <a:ext cx="1416" cy="122905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5836500" y="2114991"/>
            <a:ext cx="319732" cy="310819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6530663" y="1850005"/>
            <a:ext cx="319732" cy="310819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6532078" y="2410910"/>
            <a:ext cx="319732" cy="310819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7127128" y="1851436"/>
            <a:ext cx="319732" cy="310819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7128543" y="2412341"/>
            <a:ext cx="319732" cy="310819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7722175" y="1851435"/>
            <a:ext cx="319732" cy="310819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8318640" y="1852866"/>
            <a:ext cx="319732" cy="310819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8320055" y="2413771"/>
            <a:ext cx="319732" cy="310819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5712175" y="1599919"/>
            <a:ext cx="6039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Input</a:t>
            </a:r>
            <a:endParaRPr lang="en-US" sz="1400" dirty="0"/>
          </a:p>
        </p:txBody>
      </p:sp>
      <p:sp>
        <p:nvSpPr>
          <p:cNvPr id="62" name="TextBox 61"/>
          <p:cNvSpPr txBox="1"/>
          <p:nvPr/>
        </p:nvSpPr>
        <p:spPr>
          <a:xfrm>
            <a:off x="3019692" y="1077398"/>
            <a:ext cx="51601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CBETA Clock and Trigger </a:t>
            </a:r>
            <a:r>
              <a:rPr lang="en-US" sz="2400" dirty="0" err="1" smtClean="0"/>
              <a:t>Fanout</a:t>
            </a:r>
            <a:endParaRPr lang="en-US" sz="2400" dirty="0"/>
          </a:p>
        </p:txBody>
      </p:sp>
      <p:sp>
        <p:nvSpPr>
          <p:cNvPr id="63" name="TextBox 62"/>
          <p:cNvSpPr txBox="1"/>
          <p:nvPr/>
        </p:nvSpPr>
        <p:spPr>
          <a:xfrm>
            <a:off x="6558744" y="1567257"/>
            <a:ext cx="3613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</a:t>
            </a:r>
            <a:endParaRPr lang="en-US" sz="1400" dirty="0"/>
          </a:p>
        </p:txBody>
      </p:sp>
      <p:sp>
        <p:nvSpPr>
          <p:cNvPr id="64" name="TextBox 63"/>
          <p:cNvSpPr txBox="1"/>
          <p:nvPr/>
        </p:nvSpPr>
        <p:spPr>
          <a:xfrm>
            <a:off x="6569042" y="2714279"/>
            <a:ext cx="3613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2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164095" y="1533162"/>
            <a:ext cx="3613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3</a:t>
            </a:r>
            <a:endParaRPr lang="en-US" sz="1400" dirty="0"/>
          </a:p>
        </p:txBody>
      </p:sp>
      <p:sp>
        <p:nvSpPr>
          <p:cNvPr id="66" name="TextBox 65"/>
          <p:cNvSpPr txBox="1"/>
          <p:nvPr/>
        </p:nvSpPr>
        <p:spPr>
          <a:xfrm>
            <a:off x="7760567" y="1543472"/>
            <a:ext cx="3613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5</a:t>
            </a:r>
            <a:endParaRPr lang="en-US" sz="1400" dirty="0"/>
          </a:p>
        </p:txBody>
      </p:sp>
      <p:sp>
        <p:nvSpPr>
          <p:cNvPr id="67" name="TextBox 66"/>
          <p:cNvSpPr txBox="1"/>
          <p:nvPr/>
        </p:nvSpPr>
        <p:spPr>
          <a:xfrm>
            <a:off x="8330394" y="1527143"/>
            <a:ext cx="3613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6</a:t>
            </a:r>
            <a:endParaRPr lang="en-US" sz="1400" dirty="0"/>
          </a:p>
        </p:txBody>
      </p:sp>
      <p:sp>
        <p:nvSpPr>
          <p:cNvPr id="68" name="TextBox 67"/>
          <p:cNvSpPr txBox="1"/>
          <p:nvPr/>
        </p:nvSpPr>
        <p:spPr>
          <a:xfrm>
            <a:off x="7156626" y="2706825"/>
            <a:ext cx="3613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4</a:t>
            </a:r>
            <a:endParaRPr lang="en-US" sz="1400" dirty="0"/>
          </a:p>
        </p:txBody>
      </p:sp>
      <p:sp>
        <p:nvSpPr>
          <p:cNvPr id="69" name="TextBox 68"/>
          <p:cNvSpPr txBox="1"/>
          <p:nvPr/>
        </p:nvSpPr>
        <p:spPr>
          <a:xfrm>
            <a:off x="8322925" y="2700806"/>
            <a:ext cx="3613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7</a:t>
            </a:r>
            <a:endParaRPr lang="en-US" sz="1400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6378283" y="3127373"/>
            <a:ext cx="1758526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V="1">
            <a:off x="8145690" y="2807674"/>
            <a:ext cx="0" cy="32858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 flipV="1">
            <a:off x="6378286" y="2816554"/>
            <a:ext cx="1416" cy="31225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V="1">
            <a:off x="8235920" y="2809104"/>
            <a:ext cx="0" cy="32858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V="1">
            <a:off x="8770222" y="2810535"/>
            <a:ext cx="0" cy="32858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8234504" y="3136254"/>
            <a:ext cx="541768" cy="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V="1">
            <a:off x="7222020" y="3137686"/>
            <a:ext cx="1416" cy="122905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6777948" y="3245679"/>
            <a:ext cx="987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High Level Outputs</a:t>
            </a:r>
            <a:endParaRPr lang="en-US" sz="1400" dirty="0"/>
          </a:p>
        </p:txBody>
      </p:sp>
      <p:sp>
        <p:nvSpPr>
          <p:cNvPr id="78" name="TextBox 77"/>
          <p:cNvSpPr txBox="1"/>
          <p:nvPr/>
        </p:nvSpPr>
        <p:spPr>
          <a:xfrm>
            <a:off x="8049410" y="3238229"/>
            <a:ext cx="987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Low Level Outputs</a:t>
            </a:r>
            <a:endParaRPr lang="en-US" sz="1400" dirty="0"/>
          </a:p>
        </p:txBody>
      </p:sp>
      <p:cxnSp>
        <p:nvCxnSpPr>
          <p:cNvPr id="79" name="Straight Connector 78"/>
          <p:cNvCxnSpPr/>
          <p:nvPr/>
        </p:nvCxnSpPr>
        <p:spPr>
          <a:xfrm flipV="1">
            <a:off x="8457956" y="3147997"/>
            <a:ext cx="1416" cy="122905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861499" y="275296"/>
            <a:ext cx="10178133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CBETA Clock and Trigger </a:t>
            </a:r>
            <a:r>
              <a:rPr lang="en-US" sz="3600" dirty="0" err="1" smtClean="0"/>
              <a:t>Fanout</a:t>
            </a:r>
            <a:r>
              <a:rPr lang="en-US" sz="3600" dirty="0" smtClean="0"/>
              <a:t> Front Panel Layout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78239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47019" y="609600"/>
            <a:ext cx="89866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CBETA clock/trigger fan-out</a:t>
            </a:r>
          </a:p>
          <a:p>
            <a:endParaRPr lang="en-US" dirty="0"/>
          </a:p>
          <a:p>
            <a:r>
              <a:rPr lang="en-US" dirty="0"/>
              <a:t>CDCLVC1112_EVM: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603" y="1625263"/>
            <a:ext cx="4319516" cy="43360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603226" y="3529781"/>
            <a:ext cx="26055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Note: the boards comes with two banana jacks installed. These have been removed.</a:t>
            </a:r>
          </a:p>
        </p:txBody>
      </p:sp>
    </p:spTree>
    <p:extLst>
      <p:ext uri="{BB962C8B-B14F-4D97-AF65-F5344CB8AC3E}">
        <p14:creationId xmlns:p14="http://schemas.microsoft.com/office/powerpoint/2010/main" val="1094779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47019" y="609600"/>
            <a:ext cx="89866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CBETA clock/trigger fan-out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CDCLVC1112 is intended to drive a termination of 50 </a:t>
            </a:r>
            <a:r>
              <a:rPr lang="el-GR" dirty="0"/>
              <a:t>Ω</a:t>
            </a:r>
            <a:r>
              <a:rPr lang="en-US" dirty="0"/>
              <a:t> to VDD/2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0771" y="2511066"/>
            <a:ext cx="6686901" cy="2788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739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47019" y="609600"/>
            <a:ext cx="898668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CBETA clock/trigger fan-out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CDCLVC1112 can source and sink 12 mA producing logic levels at the termination load of</a:t>
            </a:r>
          </a:p>
          <a:p>
            <a:endParaRPr lang="en-US" dirty="0"/>
          </a:p>
          <a:p>
            <a:pPr algn="ctr"/>
            <a:r>
              <a:rPr lang="en-US" dirty="0"/>
              <a:t> VDD/2 ± 12 mA* 50 </a:t>
            </a:r>
            <a:r>
              <a:rPr lang="el-GR" dirty="0"/>
              <a:t>Ω</a:t>
            </a:r>
            <a:r>
              <a:rPr lang="en-US" dirty="0"/>
              <a:t>  = VDD/2 ± 600 mV</a:t>
            </a:r>
          </a:p>
          <a:p>
            <a:pPr algn="ctr"/>
            <a:endParaRPr lang="en-US" dirty="0"/>
          </a:p>
          <a:p>
            <a:r>
              <a:rPr lang="en-US" dirty="0"/>
              <a:t>Receivers differ in their input logic levels</a:t>
            </a:r>
          </a:p>
          <a:p>
            <a:endParaRPr lang="en-US" dirty="0"/>
          </a:p>
          <a:p>
            <a:pPr lvl="1"/>
            <a:r>
              <a:rPr lang="en-US" dirty="0"/>
              <a:t>The CDCLVC1112 has logic thresholds of VDD/2 ± 600 mV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The SN65LVDS104, the clock receiver at the BPM electronics rack will use this, has logic thresholds of  VDD/2 ± 100 mV </a:t>
            </a:r>
          </a:p>
        </p:txBody>
      </p:sp>
    </p:spTree>
    <p:extLst>
      <p:ext uri="{BB962C8B-B14F-4D97-AF65-F5344CB8AC3E}">
        <p14:creationId xmlns:p14="http://schemas.microsoft.com/office/powerpoint/2010/main" val="2360081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47019" y="609600"/>
            <a:ext cx="89866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CBETA clock/trigger fan-out</a:t>
            </a:r>
          </a:p>
          <a:p>
            <a:endParaRPr lang="en-US" dirty="0"/>
          </a:p>
          <a:p>
            <a:r>
              <a:rPr lang="en-US" dirty="0"/>
              <a:t>Note:</a:t>
            </a:r>
          </a:p>
          <a:p>
            <a:endParaRPr lang="en-US" dirty="0"/>
          </a:p>
          <a:p>
            <a:r>
              <a:rPr lang="en-US" dirty="0"/>
              <a:t>The output drive of the CDCLVC1112 can be increased by connecting two outputs in parallel: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019" y="2438401"/>
            <a:ext cx="4255065" cy="30381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361" y="2438401"/>
            <a:ext cx="4050891" cy="30641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74541" y="5923935"/>
            <a:ext cx="2782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Parallel Outputs, 50 </a:t>
            </a:r>
            <a:r>
              <a:rPr lang="el-GR" dirty="0"/>
              <a:t>Ω</a:t>
            </a:r>
            <a:r>
              <a:rPr lang="en-US" dirty="0"/>
              <a:t> load</a:t>
            </a:r>
            <a:endParaRPr lang="el-GR" dirty="0"/>
          </a:p>
        </p:txBody>
      </p:sp>
      <p:sp>
        <p:nvSpPr>
          <p:cNvPr id="6" name="TextBox 5"/>
          <p:cNvSpPr txBox="1"/>
          <p:nvPr/>
        </p:nvSpPr>
        <p:spPr>
          <a:xfrm>
            <a:off x="2246671" y="5923935"/>
            <a:ext cx="2536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Single Output, 50 </a:t>
            </a:r>
            <a:r>
              <a:rPr lang="el-GR" dirty="0"/>
              <a:t>Ω</a:t>
            </a:r>
            <a:r>
              <a:rPr lang="en-US" dirty="0"/>
              <a:t> load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0749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47019" y="609600"/>
            <a:ext cx="89866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CBETA clock/trigger fan-out</a:t>
            </a:r>
          </a:p>
          <a:p>
            <a:endParaRPr lang="en-US" dirty="0"/>
          </a:p>
          <a:p>
            <a:r>
              <a:rPr lang="en-US" dirty="0"/>
              <a:t>Plan to create a 1:5 fan-out by connecting CDCLVC1112 outputs in parallel.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255" y="1913398"/>
            <a:ext cx="4475726" cy="450247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666271" y="1986116"/>
            <a:ext cx="4336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image shows the zero </a:t>
            </a:r>
            <a:r>
              <a:rPr lang="el-GR" dirty="0"/>
              <a:t>Ω</a:t>
            </a:r>
            <a:r>
              <a:rPr lang="en-US" dirty="0"/>
              <a:t> resistor R17 removed and the connection of Y11 and Y9</a:t>
            </a:r>
            <a:endParaRPr lang="el-GR" dirty="0"/>
          </a:p>
        </p:txBody>
      </p:sp>
      <p:sp>
        <p:nvSpPr>
          <p:cNvPr id="10" name="TextBox 9"/>
          <p:cNvSpPr txBox="1"/>
          <p:nvPr/>
        </p:nvSpPr>
        <p:spPr>
          <a:xfrm>
            <a:off x="6764593" y="2851355"/>
            <a:ext cx="431636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Similarly join:</a:t>
            </a:r>
          </a:p>
          <a:p>
            <a:endParaRPr lang="en-US" dirty="0"/>
          </a:p>
          <a:p>
            <a:r>
              <a:rPr lang="en-US" dirty="0"/>
              <a:t>Y6, Y4</a:t>
            </a:r>
          </a:p>
          <a:p>
            <a:endParaRPr lang="en-US" dirty="0"/>
          </a:p>
          <a:p>
            <a:r>
              <a:rPr lang="en-US" dirty="0"/>
              <a:t>Y3, Y1</a:t>
            </a:r>
          </a:p>
          <a:p>
            <a:endParaRPr lang="en-US" dirty="0"/>
          </a:p>
          <a:p>
            <a:r>
              <a:rPr lang="en-US" dirty="0"/>
              <a:t>Y5, Y2</a:t>
            </a:r>
          </a:p>
          <a:p>
            <a:endParaRPr lang="en-US" dirty="0"/>
          </a:p>
          <a:p>
            <a:r>
              <a:rPr lang="en-US" dirty="0"/>
              <a:t>Y8, Y10</a:t>
            </a:r>
          </a:p>
          <a:p>
            <a:endParaRPr lang="en-US" dirty="0"/>
          </a:p>
          <a:p>
            <a:r>
              <a:rPr lang="en-US" dirty="0"/>
              <a:t>(pairings based on pinout of CDCLVC1112)</a:t>
            </a:r>
          </a:p>
        </p:txBody>
      </p:sp>
    </p:spTree>
    <p:extLst>
      <p:ext uri="{BB962C8B-B14F-4D97-AF65-F5344CB8AC3E}">
        <p14:creationId xmlns:p14="http://schemas.microsoft.com/office/powerpoint/2010/main" val="1169286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47019" y="609600"/>
            <a:ext cx="898668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CBETA clock/trigger fan-out</a:t>
            </a:r>
          </a:p>
          <a:p>
            <a:endParaRPr lang="en-US" dirty="0"/>
          </a:p>
          <a:p>
            <a:r>
              <a:rPr lang="en-US" dirty="0"/>
              <a:t>Note:</a:t>
            </a:r>
          </a:p>
          <a:p>
            <a:endParaRPr lang="en-US" dirty="0"/>
          </a:p>
          <a:p>
            <a:r>
              <a:rPr lang="en-US" dirty="0"/>
              <a:t>CDCLVC1112 ships with SMA connectors on outputs Y0 (J3), Y5 (J11), Y8 (J9), and Y11 (J7)</a:t>
            </a:r>
          </a:p>
          <a:p>
            <a:endParaRPr lang="en-US" dirty="0"/>
          </a:p>
          <a:p>
            <a:r>
              <a:rPr lang="en-US" dirty="0"/>
              <a:t>We will need to add an SMA connector on output Y3 (J13) </a:t>
            </a:r>
          </a:p>
        </p:txBody>
      </p:sp>
    </p:spTree>
    <p:extLst>
      <p:ext uri="{BB962C8B-B14F-4D97-AF65-F5344CB8AC3E}">
        <p14:creationId xmlns:p14="http://schemas.microsoft.com/office/powerpoint/2010/main" val="984437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47019" y="609600"/>
            <a:ext cx="898668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CBETA clock/trigger fan-out</a:t>
            </a:r>
          </a:p>
          <a:p>
            <a:endParaRPr lang="en-US" dirty="0"/>
          </a:p>
          <a:p>
            <a:r>
              <a:rPr lang="en-US" dirty="0"/>
              <a:t>Packaging plan:</a:t>
            </a:r>
          </a:p>
          <a:p>
            <a:endParaRPr lang="en-US" dirty="0"/>
          </a:p>
          <a:p>
            <a:r>
              <a:rPr lang="en-US" dirty="0"/>
              <a:t>Mount </a:t>
            </a:r>
            <a:r>
              <a:rPr lang="en-US" u="sng" dirty="0"/>
              <a:t>two</a:t>
            </a:r>
            <a:r>
              <a:rPr lang="en-US" dirty="0"/>
              <a:t> CDCLVC1112_EVM in a 1U chassis  (to create dual 1:5 fan-out)</a:t>
            </a:r>
          </a:p>
          <a:p>
            <a:endParaRPr lang="en-US" dirty="0"/>
          </a:p>
          <a:p>
            <a:r>
              <a:rPr lang="en-US" dirty="0"/>
              <a:t>Connect CDCLVC1112_EVM input and outputs to front panel using SMA cables, e.g.</a:t>
            </a:r>
          </a:p>
        </p:txBody>
      </p:sp>
      <p:pic>
        <p:nvPicPr>
          <p:cNvPr id="1026" name="Picture 2" descr="https://media.digikey.com/Photos/Emerson%20Network%20Photos/4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754" y="2912418"/>
            <a:ext cx="2925763" cy="292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30777" y="6017341"/>
            <a:ext cx="2595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Digikey</a:t>
            </a:r>
            <a:r>
              <a:rPr lang="en-US" dirty="0"/>
              <a:t> P/N J3912-ND</a:t>
            </a:r>
          </a:p>
        </p:txBody>
      </p:sp>
    </p:spTree>
    <p:extLst>
      <p:ext uri="{BB962C8B-B14F-4D97-AF65-F5344CB8AC3E}">
        <p14:creationId xmlns:p14="http://schemas.microsoft.com/office/powerpoint/2010/main" val="85626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47019" y="609600"/>
            <a:ext cx="89866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CBETA clock/trigger fan-out</a:t>
            </a:r>
          </a:p>
          <a:p>
            <a:endParaRPr lang="en-US" dirty="0"/>
          </a:p>
          <a:p>
            <a:r>
              <a:rPr lang="en-US" dirty="0"/>
              <a:t>Packaging plan:</a:t>
            </a:r>
          </a:p>
          <a:p>
            <a:endParaRPr lang="en-US" dirty="0"/>
          </a:p>
          <a:p>
            <a:r>
              <a:rPr lang="en-US" dirty="0"/>
              <a:t>Supply power through panel mount barrel connector, e.g.</a:t>
            </a:r>
          </a:p>
        </p:txBody>
      </p:sp>
      <p:sp>
        <p:nvSpPr>
          <p:cNvPr id="5" name="AutoShape 4" descr="https://media.digikey.com/Photos/CUI%20Photos/PJ-064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https://media.digikey.com/Photos/CUI%20Photos/PJ-064A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AutoShape 2" descr="https://media.digikey.com/Photos/CUI%20Photos/PJ-064A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https://media.digikey.com/Photos/Tensility%20Intl/MFG_54-00064_A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820" y="2249510"/>
            <a:ext cx="3293425" cy="32934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82065" y="5542935"/>
            <a:ext cx="2812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Digikey</a:t>
            </a:r>
            <a:r>
              <a:rPr lang="en-US" dirty="0"/>
              <a:t> P/N 839-1292-ND</a:t>
            </a:r>
          </a:p>
        </p:txBody>
      </p:sp>
    </p:spTree>
    <p:extLst>
      <p:ext uri="{BB962C8B-B14F-4D97-AF65-F5344CB8AC3E}">
        <p14:creationId xmlns:p14="http://schemas.microsoft.com/office/powerpoint/2010/main" val="41175362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593</Words>
  <Application>Microsoft Macintosh PowerPoint</Application>
  <PresentationFormat>Custom</PresentationFormat>
  <Paragraphs>130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CLASSE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Dobbins</dc:creator>
  <cp:lastModifiedBy>Rob Michnoff</cp:lastModifiedBy>
  <cp:revision>20</cp:revision>
  <dcterms:created xsi:type="dcterms:W3CDTF">2019-01-09T14:37:45Z</dcterms:created>
  <dcterms:modified xsi:type="dcterms:W3CDTF">2019-01-26T19:34:17Z</dcterms:modified>
</cp:coreProperties>
</file>