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My Name, Building# 924, Fall under Rob Michnoff, Project start date: Oct 2019, 4 months later received the 1st Live Test date: Jan 29th 2020.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Speak Slow-Medium and Clear</a:t>
            </a:r>
            <a:endParaRPr>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g7f784d2f6b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7f784d2f6b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PMT is a Hamamatsu R11558 with a spectral response of 300nm to 650nm</a:t>
            </a:r>
            <a:endParaRPr/>
          </a:p>
          <a:p>
            <a:pPr indent="0" lvl="0" marL="0" rtl="0" algn="l">
              <a:spcBef>
                <a:spcPts val="0"/>
              </a:spcBef>
              <a:spcAft>
                <a:spcPts val="0"/>
              </a:spcAft>
              <a:buNone/>
            </a:pPr>
            <a:r>
              <a:rPr lang="en"/>
              <a:t>The Anode to Cathode max voltage is 1250V</a:t>
            </a:r>
            <a:endParaRPr/>
          </a:p>
          <a:p>
            <a:pPr indent="0" lvl="0" marL="0" rtl="0" algn="l">
              <a:spcBef>
                <a:spcPts val="0"/>
              </a:spcBef>
              <a:spcAft>
                <a:spcPts val="0"/>
              </a:spcAft>
              <a:buNone/>
            </a:pPr>
            <a:r>
              <a:rPr lang="en"/>
              <a:t>The Anode to Cathode max current is 0.1mA (100uA)</a:t>
            </a:r>
            <a:endParaRPr/>
          </a:p>
          <a:p>
            <a:pPr indent="0" lvl="0" marL="0" rtl="0" algn="l">
              <a:spcBef>
                <a:spcPts val="0"/>
              </a:spcBef>
              <a:spcAft>
                <a:spcPts val="0"/>
              </a:spcAft>
              <a:buNone/>
            </a:pPr>
            <a:r>
              <a:rPr lang="en"/>
              <a:t>This is the same one used in LEREC</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Extra info If asked ***</a:t>
            </a:r>
            <a:endParaRPr/>
          </a:p>
          <a:p>
            <a:pPr indent="0" lvl="0" marL="0" rtl="0" algn="l">
              <a:spcBef>
                <a:spcPts val="0"/>
              </a:spcBef>
              <a:spcAft>
                <a:spcPts val="0"/>
              </a:spcAft>
              <a:buNone/>
            </a:pPr>
            <a:r>
              <a:rPr lang="en"/>
              <a:t>This PMT has 9 Dynode stages</a:t>
            </a:r>
            <a:endParaRPr/>
          </a:p>
          <a:p>
            <a:pPr indent="0" lvl="0" marL="0" rtl="0" algn="l">
              <a:spcBef>
                <a:spcPts val="0"/>
              </a:spcBef>
              <a:spcAft>
                <a:spcPts val="0"/>
              </a:spcAft>
              <a:buNone/>
            </a:pPr>
            <a:r>
              <a:rPr lang="en"/>
              <a:t>Anode Pulse Rise Time: 2.2ns</a:t>
            </a:r>
            <a:endParaRPr/>
          </a:p>
          <a:p>
            <a:pPr indent="0" lvl="0" marL="0" rtl="0" algn="l">
              <a:spcBef>
                <a:spcPts val="0"/>
              </a:spcBef>
              <a:spcAft>
                <a:spcPts val="0"/>
              </a:spcAft>
              <a:buNone/>
            </a:pPr>
            <a:r>
              <a:rPr lang="en"/>
              <a:t>Electron Transit Time: 22ns</a:t>
            </a:r>
            <a:endParaRPr/>
          </a:p>
          <a:p>
            <a:pPr indent="0" lvl="0" marL="0" rtl="0" algn="l">
              <a:spcBef>
                <a:spcPts val="0"/>
              </a:spcBef>
              <a:spcAft>
                <a:spcPts val="0"/>
              </a:spcAft>
              <a:buNone/>
            </a:pPr>
            <a:r>
              <a:rPr lang="en"/>
              <a:t>Anode Dark Current(After 30 minutes in dark storage): 1 to 10nA</a:t>
            </a:r>
            <a:endParaRPr/>
          </a:p>
          <a:p>
            <a:pPr indent="0" lvl="0" marL="0" rtl="0" algn="l">
              <a:spcBef>
                <a:spcPts val="0"/>
              </a:spcBef>
              <a:spcAft>
                <a:spcPts val="0"/>
              </a:spcAft>
              <a:buNone/>
            </a:pPr>
            <a:r>
              <a:rPr lang="en"/>
              <a:t>Gain of 10^7</a:t>
            </a:r>
            <a:endParaRPr/>
          </a:p>
          <a:p>
            <a:pPr indent="0" lvl="0" marL="0" rtl="0" algn="l">
              <a:spcBef>
                <a:spcPts val="0"/>
              </a:spcBef>
              <a:spcAft>
                <a:spcPts val="0"/>
              </a:spcAft>
              <a:buNone/>
            </a:pPr>
            <a:r>
              <a:rPr lang="en"/>
              <a:t>Quantum Efficiency is 18.6% at 400nm</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7f784d2f6b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7f784d2f6b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FPGA: </a:t>
            </a:r>
            <a:endParaRPr/>
          </a:p>
          <a:p>
            <a:pPr indent="0" lvl="0" marL="0" rtl="0" algn="l">
              <a:spcBef>
                <a:spcPts val="0"/>
              </a:spcBef>
              <a:spcAft>
                <a:spcPts val="0"/>
              </a:spcAft>
              <a:buNone/>
            </a:pPr>
            <a:r>
              <a:rPr lang="en"/>
              <a:t>Zynq 7000 Series FPGA, Dual ARM Cortex-A9 (Artix with 28K Logic Cells)</a:t>
            </a:r>
            <a:endParaRPr/>
          </a:p>
          <a:p>
            <a:pPr indent="0" lvl="0" marL="0" rtl="0" algn="l">
              <a:spcBef>
                <a:spcPts val="0"/>
              </a:spcBef>
              <a:spcAft>
                <a:spcPts val="0"/>
              </a:spcAft>
              <a:buNone/>
            </a:pPr>
            <a:r>
              <a:rPr lang="en"/>
              <a:t>RAM: 256KB, 86 I/O’s, CPU Freq up to 1 GHz, 1V operating voltage, Dimensions 17 x 17 mm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Red Pitaya: </a:t>
            </a:r>
            <a:endParaRPr/>
          </a:p>
          <a:p>
            <a:pPr indent="0" lvl="0" marL="0" rtl="0" algn="l">
              <a:spcBef>
                <a:spcPts val="0"/>
              </a:spcBef>
              <a:spcAft>
                <a:spcPts val="0"/>
              </a:spcAft>
              <a:buNone/>
            </a:pPr>
            <a:r>
              <a:rPr lang="en"/>
              <a:t>Inputs: +/-1V or +/-20V </a:t>
            </a:r>
            <a:endParaRPr/>
          </a:p>
          <a:p>
            <a:pPr indent="0" lvl="0" marL="0" rtl="0" algn="l">
              <a:spcBef>
                <a:spcPts val="0"/>
              </a:spcBef>
              <a:spcAft>
                <a:spcPts val="0"/>
              </a:spcAft>
              <a:buNone/>
            </a:pPr>
            <a:r>
              <a:rPr lang="en"/>
              <a:t>DAC: Only +/-1V</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Expansion Board:</a:t>
            </a:r>
            <a:endParaRPr/>
          </a:p>
          <a:p>
            <a:pPr indent="0" lvl="0" marL="0" rtl="0" algn="l">
              <a:spcBef>
                <a:spcPts val="0"/>
              </a:spcBef>
              <a:spcAft>
                <a:spcPts val="0"/>
              </a:spcAft>
              <a:buNone/>
            </a:pPr>
            <a:r>
              <a:rPr lang="en"/>
              <a:t>Designed by John Dobbins from Cornell University</a:t>
            </a:r>
            <a:endParaRPr/>
          </a:p>
          <a:p>
            <a:pPr indent="0" lvl="0" marL="0" rtl="0" algn="l">
              <a:spcBef>
                <a:spcPts val="0"/>
              </a:spcBef>
              <a:spcAft>
                <a:spcPts val="0"/>
              </a:spcAft>
              <a:buNone/>
            </a:pPr>
            <a:r>
              <a:rPr lang="en"/>
              <a:t>It has a 16BIT dual DAC, P/N: AD5689</a:t>
            </a:r>
            <a:endParaRPr/>
          </a:p>
          <a:p>
            <a:pPr indent="0" lvl="0" marL="0" rtl="0" algn="l">
              <a:spcBef>
                <a:spcPts val="0"/>
              </a:spcBef>
              <a:spcAft>
                <a:spcPts val="0"/>
              </a:spcAft>
              <a:buNone/>
            </a:pPr>
            <a:r>
              <a:rPr lang="en"/>
              <a:t>I/Os: Able to connect to the Red Pitaya’s I/O pins with BNC Cables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Extra Info if Needed ***</a:t>
            </a:r>
            <a:endParaRPr/>
          </a:p>
          <a:p>
            <a:pPr indent="0" lvl="0" marL="0" rtl="0" algn="l">
              <a:spcBef>
                <a:spcPts val="0"/>
              </a:spcBef>
              <a:spcAft>
                <a:spcPts val="0"/>
              </a:spcAft>
              <a:buNone/>
            </a:pPr>
            <a:r>
              <a:rPr lang="en"/>
              <a:t>RP’s Bandwidth is 40MHz</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g726b11b346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726b11b346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Firmware development for the FPGA was done using Vivado 2019.</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illustration shows the interconnectivity of some of the preconfigured logic functions for the ZYNQ processing system and how it connects to my True Dual Port Block Ram and Register Memory via the Advanced eXtensible Interface (AXI) BUS.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There is a block called “FirmwareNumber” which is used to keep track of the version number and translates that out in Binary Code to some LEDs found on the Red Pitaya with LED0 being the Least significant bit.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g7f784d2f6b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7f784d2f6b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picture on top is the Address Editor.</a:t>
            </a:r>
            <a:endParaRPr/>
          </a:p>
          <a:p>
            <a:pPr indent="0" lvl="0" marL="0" rtl="0" algn="l">
              <a:spcBef>
                <a:spcPts val="0"/>
              </a:spcBef>
              <a:spcAft>
                <a:spcPts val="0"/>
              </a:spcAft>
              <a:buNone/>
            </a:pPr>
            <a:r>
              <a:rPr lang="en"/>
              <a:t>The Address Editor provides the Base and High Addresses so that we can access the data from memory.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data can then be viewed with the EPICS IOC or CS-Studio App discussed later.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Limit Handler, shown in the image below, is responsible for taking in the 14-bit ADC sample from the PMT every 8 nanoseconds.</a:t>
            </a:r>
            <a:endParaRPr/>
          </a:p>
          <a:p>
            <a:pPr indent="0" lvl="0" marL="0" rtl="0" algn="l">
              <a:spcBef>
                <a:spcPts val="0"/>
              </a:spcBef>
              <a:spcAft>
                <a:spcPts val="0"/>
              </a:spcAft>
              <a:buNone/>
            </a:pPr>
            <a:r>
              <a:rPr lang="en"/>
              <a:t>Each ADC sample is sent to the buffer while at the same time compared to a user-defined limit.</a:t>
            </a:r>
            <a:endParaRPr/>
          </a:p>
          <a:p>
            <a:pPr indent="0" lvl="0" marL="0" rtl="0" algn="l">
              <a:spcBef>
                <a:spcPts val="0"/>
              </a:spcBef>
              <a:spcAft>
                <a:spcPts val="0"/>
              </a:spcAft>
              <a:buNone/>
            </a:pPr>
            <a:r>
              <a:rPr lang="en"/>
              <a:t>A counter starts every time a sample is equal to or greater than the LIMIT. </a:t>
            </a:r>
            <a:endParaRPr/>
          </a:p>
          <a:p>
            <a:pPr indent="0" lvl="0" marL="0" rtl="0" algn="l">
              <a:spcBef>
                <a:spcPts val="0"/>
              </a:spcBef>
              <a:spcAft>
                <a:spcPts val="0"/>
              </a:spcAft>
              <a:buNone/>
            </a:pPr>
            <a:r>
              <a:rPr lang="en"/>
              <a:t>The counter is compared to a user-defined limit window and latches the Output to a low level as soon as the condition is met. </a:t>
            </a:r>
            <a:endParaRPr/>
          </a:p>
          <a:p>
            <a:pPr indent="0" lvl="0" marL="0" rtl="0" algn="l">
              <a:spcBef>
                <a:spcPts val="0"/>
              </a:spcBef>
              <a:spcAft>
                <a:spcPts val="0"/>
              </a:spcAft>
              <a:buNone/>
            </a:pPr>
            <a:r>
              <a:rPr lang="en"/>
              <a:t>It is at this time that a limitExceeded signal is sent to the buffer which tells it to finish filling up and lock it so we can use the data for post mortem analysis.</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g726b11b346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726b11b346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Software was developed for the following five sections: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For Network, </a:t>
            </a:r>
            <a:endParaRPr/>
          </a:p>
          <a:p>
            <a:pPr indent="-298450" lvl="0" marL="457200" rtl="0" algn="l">
              <a:spcBef>
                <a:spcPts val="0"/>
              </a:spcBef>
              <a:spcAft>
                <a:spcPts val="0"/>
              </a:spcAft>
              <a:buSzPts val="1100"/>
              <a:buChar char="-"/>
            </a:pPr>
            <a:r>
              <a:rPr lang="en"/>
              <a:t>It became problematic to load the hostname and IP address over DHCP on the Red Pitaya so it was just manually set for each SD Card since there were a small quantity of Red Pitaya’s in this project.</a:t>
            </a:r>
            <a:endParaRPr/>
          </a:p>
          <a:p>
            <a:pPr indent="0" lvl="0" marL="457200" rtl="0" algn="l">
              <a:spcBef>
                <a:spcPts val="0"/>
              </a:spcBef>
              <a:spcAft>
                <a:spcPts val="0"/>
              </a:spcAft>
              <a:buNone/>
            </a:pPr>
            <a:r>
              <a:t/>
            </a:r>
            <a:endParaRPr/>
          </a:p>
          <a:p>
            <a:pPr indent="-298450" lvl="0" marL="457200" rtl="0" algn="l">
              <a:spcBef>
                <a:spcPts val="0"/>
              </a:spcBef>
              <a:spcAft>
                <a:spcPts val="0"/>
              </a:spcAft>
              <a:buSzPts val="1100"/>
              <a:buChar char="-"/>
            </a:pPr>
            <a:r>
              <a:rPr lang="en">
                <a:solidFill>
                  <a:schemeClr val="dk1"/>
                </a:solidFill>
              </a:rPr>
              <a:t>All of the files necessary to start the EPICS IOC was loaded </a:t>
            </a:r>
            <a:r>
              <a:rPr lang="en"/>
              <a:t>as soon as the </a:t>
            </a:r>
            <a:r>
              <a:rPr lang="en"/>
              <a:t>SSH Protocol on the Red Pitaya was up and running.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EPICS IOC</a:t>
            </a:r>
            <a:endParaRPr/>
          </a:p>
          <a:p>
            <a:pPr indent="-298450" lvl="0" marL="457200" rtl="0" algn="l">
              <a:spcBef>
                <a:spcPts val="0"/>
              </a:spcBef>
              <a:spcAft>
                <a:spcPts val="0"/>
              </a:spcAft>
              <a:buSzPts val="1100"/>
              <a:buChar char="-"/>
            </a:pPr>
            <a:r>
              <a:rPr lang="en"/>
              <a:t>EPICS which stand for Experimental Physics and Industrial Control System contains an Input/Output Controller that handles data structures, records and devices. </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An example of those records within the database, for this project, are shown in the image with the black background and include High Voltage Setpoint, Limit and the Buffers.</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These records are also used in the FBLM APP made with CS-Studio which provides a clean plot of the data stored in the buffers.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DAC &amp; Memory</a:t>
            </a:r>
            <a:endParaRPr/>
          </a:p>
          <a:p>
            <a:pPr indent="-298450" lvl="0" marL="457200" rtl="0" algn="l">
              <a:spcBef>
                <a:spcPts val="0"/>
              </a:spcBef>
              <a:spcAft>
                <a:spcPts val="0"/>
              </a:spcAft>
              <a:buSzPts val="1100"/>
              <a:buChar char="-"/>
            </a:pPr>
            <a:r>
              <a:rPr lang="en"/>
              <a:t>The Code for the Dual DAC on the Expansion Board was developed as well as the code that accesses all memory from the Block Ram and Register Memory discussed earlier.</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g7f784d2f6b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7f784d2f6b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dual DAC on the Expansion board: P/N: </a:t>
            </a:r>
            <a:r>
              <a:rPr lang="en">
                <a:solidFill>
                  <a:schemeClr val="dk1"/>
                </a:solidFill>
              </a:rPr>
              <a:t>AD5689 uses SPI communication and takes 24 Bits on its input shift register.</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The Most Significant 4 bits set the Command</a:t>
            </a:r>
            <a:endParaRPr>
              <a:solidFill>
                <a:schemeClr val="dk1"/>
              </a:solidFill>
            </a:endParaRPr>
          </a:p>
          <a:p>
            <a:pPr indent="0" lvl="0" marL="0" rtl="0" algn="l">
              <a:spcBef>
                <a:spcPts val="0"/>
              </a:spcBef>
              <a:spcAft>
                <a:spcPts val="0"/>
              </a:spcAft>
              <a:buNone/>
            </a:pPr>
            <a:r>
              <a:rPr lang="en">
                <a:solidFill>
                  <a:schemeClr val="dk1"/>
                </a:solidFill>
              </a:rPr>
              <a:t>For this case, the Command was set to 0001 which writes to both internal registers.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The 4 Address Bits were set to 1001 so that both channels A and B in this Dual DAC receive the same Data found in the Least Significant 16 bits.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g726b11b346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726b11b346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are some pictures from when I was testing the DACs</a:t>
            </a:r>
            <a:endParaRPr/>
          </a:p>
          <a:p>
            <a:pPr indent="-298450" lvl="0" marL="457200" rtl="0" algn="l">
              <a:spcBef>
                <a:spcPts val="0"/>
              </a:spcBef>
              <a:spcAft>
                <a:spcPts val="0"/>
              </a:spcAft>
              <a:buSzPts val="1100"/>
              <a:buChar char="-"/>
            </a:pPr>
            <a:r>
              <a:rPr lang="en"/>
              <a:t>The two images in black are taken from an Oscope during that time</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It may be a little hard to see but the Scope was set to 1V per division.</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The Yellow and Blue Traces are DAC 1 and 2 respectively</a:t>
            </a:r>
            <a:endParaRPr/>
          </a:p>
          <a:p>
            <a:pPr indent="0" lvl="0" marL="457200" rtl="0" algn="l">
              <a:spcBef>
                <a:spcPts val="0"/>
              </a:spcBef>
              <a:spcAft>
                <a:spcPts val="0"/>
              </a:spcAft>
              <a:buNone/>
            </a:pPr>
            <a:r>
              <a:t/>
            </a:r>
            <a:endParaRPr/>
          </a:p>
          <a:p>
            <a:pPr indent="-298450" lvl="0" marL="457200" rtl="0" algn="l">
              <a:spcBef>
                <a:spcPts val="0"/>
              </a:spcBef>
              <a:spcAft>
                <a:spcPts val="0"/>
              </a:spcAft>
              <a:buSzPts val="1100"/>
              <a:buChar char="-"/>
            </a:pPr>
            <a:r>
              <a:rPr lang="en"/>
              <a:t>Above the scope traces is a snapshot of a command from the EPICS IOC. All the user needs to do is enter the prefered output Voltage they want the PMT to turn ON at and the software will send the appropriate Control Voltage signal.</a:t>
            </a:r>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Google Shape;190;g7f784d2f6b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7f784d2f6b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plot above was real data from CBETA on the 29th of January</a:t>
            </a:r>
            <a:endParaRPr/>
          </a:p>
          <a:p>
            <a:pPr indent="0" lvl="0" marL="0" rtl="0" algn="l">
              <a:spcBef>
                <a:spcPts val="0"/>
              </a:spcBef>
              <a:spcAft>
                <a:spcPts val="0"/>
              </a:spcAft>
              <a:buNone/>
            </a:pPr>
            <a:r>
              <a:rPr lang="en"/>
              <a:t>This was before I designed the FBLM App on CS-Studio shown below.</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Top left plot</a:t>
            </a:r>
            <a:endParaRPr/>
          </a:p>
          <a:p>
            <a:pPr indent="-298450" lvl="0" marL="457200" rtl="0" algn="l">
              <a:spcBef>
                <a:spcPts val="0"/>
              </a:spcBef>
              <a:spcAft>
                <a:spcPts val="0"/>
              </a:spcAft>
              <a:buSzPts val="1100"/>
              <a:buChar char="-"/>
            </a:pPr>
            <a:r>
              <a:rPr lang="en"/>
              <a:t>I set a triangle wave on a Function Generator to sweep from around 100mV to 800mV at 62.5KHz for testing purposes. You can see the triangle wave on the top left plot.</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There are roughly 2000 samples per period 2000 samples * 1/125MHz(sampling frequency) = 2000 * 8ns = 16us,  1/16us = 62.5KHz (Input Frequency)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Red Light</a:t>
            </a:r>
            <a:endParaRPr/>
          </a:p>
          <a:p>
            <a:pPr indent="-298450" lvl="0" marL="457200" rtl="0" algn="l">
              <a:spcBef>
                <a:spcPts val="0"/>
              </a:spcBef>
              <a:spcAft>
                <a:spcPts val="0"/>
              </a:spcAft>
              <a:buSzPts val="1100"/>
              <a:buChar char="-"/>
            </a:pPr>
            <a:r>
              <a:rPr lang="en"/>
              <a:t>The graph on the bottom right has a red light on the top corner which indicates that a Limit has been exceeded. </a:t>
            </a:r>
            <a:endParaRPr/>
          </a:p>
          <a:p>
            <a:pPr indent="0" lvl="0" marL="457200" rtl="0" algn="l">
              <a:spcBef>
                <a:spcPts val="0"/>
              </a:spcBef>
              <a:spcAft>
                <a:spcPts val="0"/>
              </a:spcAft>
              <a:buNone/>
            </a:pPr>
            <a:r>
              <a:t/>
            </a:r>
            <a:endParaRPr/>
          </a:p>
          <a:p>
            <a:pPr indent="-298450" lvl="0" marL="457200" rtl="0" algn="l">
              <a:spcBef>
                <a:spcPts val="0"/>
              </a:spcBef>
              <a:spcAft>
                <a:spcPts val="0"/>
              </a:spcAft>
              <a:buSzPts val="1100"/>
              <a:buChar char="-"/>
            </a:pPr>
            <a:r>
              <a:rPr lang="en"/>
              <a:t>When this happens, the buffer is locked and can be displayed here for postmortem analysis.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g7273b5a9b0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7273b5a9b0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g726b11b346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726b11b346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Google Shape;58;g7f558b87ac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7f558b87ac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g726b11b346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726b11b346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g726b11b346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726b11b346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g7f558b87ac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7f558b87ac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The FBLM Chassis is designed to provide a fast shutdown system for the protection of accelerator system components.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726b11b346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726b11b346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Red PItaya is a low cost alternative for laboratory equipment. It is used for measuring and controlling instrumentation. You can connect 2 PMT’s to the Red PItaya.</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Expansion Board:</a:t>
            </a:r>
            <a:endParaRPr/>
          </a:p>
          <a:p>
            <a:pPr indent="0" lvl="0" marL="0" rtl="0" algn="l">
              <a:spcBef>
                <a:spcPts val="0"/>
              </a:spcBef>
              <a:spcAft>
                <a:spcPts val="0"/>
              </a:spcAft>
              <a:buNone/>
            </a:pPr>
            <a:r>
              <a:rPr lang="en"/>
              <a:t>Extends the I/O’s from the RP to the Front panel of the chassis via BNC connection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FBLM chassis is able to connect to 4 PMT’s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7f784d2f6b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7f784d2f6b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scintillating fiber is used to detect beam loss.</a:t>
            </a:r>
            <a:endParaRPr/>
          </a:p>
          <a:p>
            <a:pPr indent="0" lvl="0" marL="0" rtl="0" algn="l">
              <a:spcBef>
                <a:spcPts val="0"/>
              </a:spcBef>
              <a:spcAft>
                <a:spcPts val="0"/>
              </a:spcAft>
              <a:buNone/>
            </a:pPr>
            <a:r>
              <a:rPr lang="en"/>
              <a:t>This fiber is protected within a black plastic tubing.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is a picture of one of the FFA Girders in Cornell with a scintillating fiber dressed across 8 magnet assemblies. There is another fiber on the other side and both fibers are connected to 1 PMT strapped to the bottom of the Girder.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Hard to see but there are 3 connections to the PMT Socket. High Voltage Set Point, Operating Voltage and the Signal Out.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7f784d2f6b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7f784d2f6b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a bird’s eye view of CBETA</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scintillating fibers discussed in the previous slide cover the regions from FA on the right, down and around to FB on the left.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There are 7 racks that contain an FBLM Chassis. </a:t>
            </a:r>
            <a:endParaRPr/>
          </a:p>
          <a:p>
            <a:pPr indent="0" lvl="0" marL="0" rtl="0" algn="l">
              <a:spcBef>
                <a:spcPts val="0"/>
              </a:spcBef>
              <a:spcAft>
                <a:spcPts val="0"/>
              </a:spcAft>
              <a:buNone/>
            </a:pPr>
            <a:r>
              <a:rPr lang="en"/>
              <a:t>Each rack is located in the small gray squares in this picture. They are in the same rack as the BPM Chassis.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Additional PMTs will be added in the future for the splitter beam pipe RX and SX sections.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g726b11b34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726b11b34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chassis has a vertical line on the center of the front panel. The connections on the left are mirrored on the right. Each of these sections go to its own Red Pitaya.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Output signals of the FBLM Chassis get connected to another instrument which is called: The Fast Shut-Down (FSD) FAN IN Chassis shown in the bottom right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Clk/Trg:</a:t>
            </a:r>
            <a:endParaRPr/>
          </a:p>
          <a:p>
            <a:pPr indent="0" lvl="0" marL="0" rtl="0" algn="l">
              <a:spcBef>
                <a:spcPts val="0"/>
              </a:spcBef>
              <a:spcAft>
                <a:spcPts val="0"/>
              </a:spcAft>
              <a:buNone/>
            </a:pPr>
            <a:r>
              <a:rPr lang="en"/>
              <a:t>BPM Clock and trigger gets connected to the clk/trg port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OUT2, Stop and Enable are currently for debugging but can be available for extended future functionalities.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g726b11b346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726b11b346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Scintillating Fiber we use is the same one in LEREC. (Saint Gobain BCF-60)</a:t>
            </a:r>
            <a:endParaRPr/>
          </a:p>
          <a:p>
            <a:pPr indent="0" lvl="0" marL="0" rtl="0" algn="l">
              <a:spcBef>
                <a:spcPts val="0"/>
              </a:spcBef>
              <a:spcAft>
                <a:spcPts val="0"/>
              </a:spcAft>
              <a:buNone/>
            </a:pPr>
            <a:r>
              <a:rPr lang="en"/>
              <a:t>The Emission Spectra peaks at around 535nm.</a:t>
            </a:r>
            <a:endParaRPr/>
          </a:p>
          <a:p>
            <a:pPr indent="0" lvl="0" marL="0" rtl="0" algn="l">
              <a:spcBef>
                <a:spcPts val="0"/>
              </a:spcBef>
              <a:spcAft>
                <a:spcPts val="0"/>
              </a:spcAft>
              <a:buNone/>
            </a:pPr>
            <a:r>
              <a:rPr lang="en"/>
              <a:t>This fiber is 1mm in diameter and is a multiclad type with a black sheath. </a:t>
            </a:r>
            <a:endParaRPr/>
          </a:p>
          <a:p>
            <a:pPr indent="0" lvl="0" marL="0" rtl="0" algn="l">
              <a:spcBef>
                <a:spcPts val="0"/>
              </a:spcBef>
              <a:spcAft>
                <a:spcPts val="0"/>
              </a:spcAft>
              <a:buNone/>
            </a:pPr>
            <a:r>
              <a:rPr lang="en"/>
              <a:t>The Multi-cladding is made with Acrylic and Fluor-acrylic to help guide more photons down the fiber (as opposed to Single Cladding)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fiber is kept within a black tube for protection.</a:t>
            </a:r>
            <a:endParaRPr/>
          </a:p>
          <a:p>
            <a:pPr indent="0" lvl="0" marL="0" rtl="0" algn="l">
              <a:spcBef>
                <a:spcPts val="0"/>
              </a:spcBef>
              <a:spcAft>
                <a:spcPts val="0"/>
              </a:spcAft>
              <a:buNone/>
            </a:pPr>
            <a:r>
              <a:rPr lang="en"/>
              <a:t>The tube is a crack-resistant polypropylene tube with an ID of ⅛” and OD of ¼”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Extra info if asked ***</a:t>
            </a:r>
            <a:endParaRPr/>
          </a:p>
          <a:p>
            <a:pPr indent="0" lvl="0" marL="0" rtl="0" algn="l">
              <a:spcBef>
                <a:spcPts val="0"/>
              </a:spcBef>
              <a:spcAft>
                <a:spcPts val="0"/>
              </a:spcAft>
              <a:buNone/>
            </a:pPr>
            <a:r>
              <a:rPr lang="en"/>
              <a:t>Trapping efficiency (5.6% min)</a:t>
            </a:r>
            <a:endParaRPr/>
          </a:p>
          <a:p>
            <a:pPr indent="0" lvl="0" marL="0" rtl="0" algn="l">
              <a:spcBef>
                <a:spcPts val="0"/>
              </a:spcBef>
              <a:spcAft>
                <a:spcPts val="0"/>
              </a:spcAft>
              <a:buNone/>
            </a:pPr>
            <a:r>
              <a:rPr lang="en"/>
              <a:t>Fluor as in </a:t>
            </a:r>
            <a:r>
              <a:rPr lang="en"/>
              <a:t>Fluorescent</a:t>
            </a:r>
            <a:endParaRPr/>
          </a:p>
          <a:p>
            <a:pPr indent="0" lvl="0" marL="0" rtl="0" algn="l">
              <a:spcBef>
                <a:spcPts val="0"/>
              </a:spcBef>
              <a:spcAft>
                <a:spcPts val="0"/>
              </a:spcAft>
              <a:buNone/>
            </a:pPr>
            <a:r>
              <a:t/>
            </a:r>
            <a:endParaRPr/>
          </a:p>
          <a:p>
            <a:pPr indent="0" lvl="0" marL="0" rtl="0" algn="l">
              <a:lnSpc>
                <a:spcPct val="115000"/>
              </a:lnSpc>
              <a:spcBef>
                <a:spcPts val="1200"/>
              </a:spcBef>
              <a:spcAft>
                <a:spcPts val="0"/>
              </a:spcAft>
              <a:buClr>
                <a:schemeClr val="dk1"/>
              </a:buClr>
              <a:buSzPts val="1100"/>
              <a:buFont typeface="Arial"/>
              <a:buNone/>
            </a:pPr>
            <a:r>
              <a:t/>
            </a:r>
            <a:endParaRPr sz="1200">
              <a:solidFill>
                <a:schemeClr val="dk1"/>
              </a:solidFill>
            </a:endParaRPr>
          </a:p>
          <a:p>
            <a:pPr indent="0" lvl="0" marL="0" rtl="0" algn="l">
              <a:spcBef>
                <a:spcPts val="1200"/>
              </a:spcBef>
              <a:spcAft>
                <a:spcPts val="0"/>
              </a:spcAft>
              <a:buNone/>
            </a:pPr>
            <a:r>
              <a:rPr lang="en"/>
              <a:t>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g7f784d2f6b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7f784d2f6b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PMT socket assembly has its own power supply.</a:t>
            </a:r>
            <a:endParaRPr/>
          </a:p>
          <a:p>
            <a:pPr indent="0" lvl="0" marL="0" rtl="0" algn="l">
              <a:spcBef>
                <a:spcPts val="0"/>
              </a:spcBef>
              <a:spcAft>
                <a:spcPts val="0"/>
              </a:spcAft>
              <a:buNone/>
            </a:pPr>
            <a:r>
              <a:rPr lang="en"/>
              <a:t>The High voltage setpoint from the FBLM Chassis goes into this socket to provide the control voltage</a:t>
            </a:r>
            <a:endParaRPr/>
          </a:p>
          <a:p>
            <a:pPr indent="0" lvl="0" marL="0" rtl="0" algn="l">
              <a:spcBef>
                <a:spcPts val="0"/>
              </a:spcBef>
              <a:spcAft>
                <a:spcPts val="0"/>
              </a:spcAft>
              <a:buNone/>
            </a:pPr>
            <a:r>
              <a:rPr lang="en"/>
              <a:t>Since the PMT’s max voltage is -1250V, having a 5V DAC as the High Voltage Setpoint prevents overvoltage</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9.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16.png"/><Relationship Id="rId5"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4.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32.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23.png"/><Relationship Id="rId4" Type="http://schemas.openxmlformats.org/officeDocument/2006/relationships/image" Target="../media/image34.png"/><Relationship Id="rId5"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27.png"/><Relationship Id="rId4" Type="http://schemas.openxmlformats.org/officeDocument/2006/relationships/image" Target="../media/image33.png"/><Relationship Id="rId5" Type="http://schemas.openxmlformats.org/officeDocument/2006/relationships/image" Target="../media/image3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29.png"/><Relationship Id="rId4" Type="http://schemas.openxmlformats.org/officeDocument/2006/relationships/image" Target="../media/image10.png"/><Relationship Id="rId5" Type="http://schemas.openxmlformats.org/officeDocument/2006/relationships/image" Target="../media/image3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29.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hyperlink" Target="https://gitlab.pbn.bnl.gov/Instrumentation_System_Integration_Group/CBETA_FBLM_SOFTWARE/" TargetMode="External"/><Relationship Id="rId4" Type="http://schemas.openxmlformats.org/officeDocument/2006/relationships/hyperlink" Target="http://corvette.ags.bnl.gov/cgi-bin/IP/ipForm.pl" TargetMode="External"/><Relationship Id="rId11" Type="http://schemas.openxmlformats.org/officeDocument/2006/relationships/hyperlink" Target="https://www.hamamatsu.com/jp/en/product/type/R11558/index.html" TargetMode="External"/><Relationship Id="rId10" Type="http://schemas.openxmlformats.org/officeDocument/2006/relationships/hyperlink" Target="https://www.mcmaster.com/9349t1" TargetMode="External"/><Relationship Id="rId12" Type="http://schemas.openxmlformats.org/officeDocument/2006/relationships/hyperlink" Target="https://www.avnet.com/shop/us/products/xilinx/xc7z010-1clg400c-3074457345625988368/" TargetMode="External"/><Relationship Id="rId9" Type="http://schemas.openxmlformats.org/officeDocument/2006/relationships/hyperlink" Target="https://www.crystals.saint-gobain.com/sites/imdf.crystals.com/files/documents/fiber-product-sheet.pdf" TargetMode="External"/><Relationship Id="rId5" Type="http://schemas.openxmlformats.org/officeDocument/2006/relationships/hyperlink" Target="https://gitlab.pbn.bnl.gov/Instrumentation_System_Integration_Group/CBETA_FBLM_SOFTWARE/-/blob/master/rp_spi.c" TargetMode="External"/><Relationship Id="rId6" Type="http://schemas.openxmlformats.org/officeDocument/2006/relationships/hyperlink" Target="https://gitlab.pbn.bnl.gov/Instrumentation_System_Integration_Group/CBETA_FBLM_SOFTWARE/-/blob/master/ReadData.c" TargetMode="External"/><Relationship Id="rId7" Type="http://schemas.openxmlformats.org/officeDocument/2006/relationships/hyperlink" Target="https://epics.anl.gov/EpicsDocumentation/AppDevManuals/RecordRef/Recordref.pdf" TargetMode="External"/><Relationship Id="rId8" Type="http://schemas.openxmlformats.org/officeDocument/2006/relationships/hyperlink" Target="https://gitlab.pbn.bnl.gov/Instrumentation_System_Integration_Group/CBeTA-Fast_BLM"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8.png"/><Relationship Id="rId5"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36.png"/><Relationship Id="rId4" Type="http://schemas.openxmlformats.org/officeDocument/2006/relationships/image" Target="../media/image5.png"/><Relationship Id="rId5"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9.png"/><Relationship Id="rId5"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3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22.png"/><Relationship Id="rId5" Type="http://schemas.openxmlformats.org/officeDocument/2006/relationships/image" Target="../media/image1.png"/><Relationship Id="rId6"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12.png"/><Relationship Id="rId5"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CBETA </a:t>
            </a:r>
            <a:endParaRPr/>
          </a:p>
          <a:p>
            <a:pPr indent="0" lvl="0" marL="0" rtl="0" algn="ctr">
              <a:spcBef>
                <a:spcPts val="0"/>
              </a:spcBef>
              <a:spcAft>
                <a:spcPts val="0"/>
              </a:spcAft>
              <a:buNone/>
            </a:pPr>
            <a:r>
              <a:rPr lang="en"/>
              <a:t>Fast Beam Loss Monitor</a:t>
            </a:r>
            <a:endParaRPr/>
          </a:p>
        </p:txBody>
      </p:sp>
      <p:sp>
        <p:nvSpPr>
          <p:cNvPr id="55" name="Google Shape;55;p13"/>
          <p:cNvSpPr txBox="1"/>
          <p:nvPr>
            <p:ph idx="1" type="subTitle"/>
          </p:nvPr>
        </p:nvSpPr>
        <p:spPr>
          <a:xfrm>
            <a:off x="311700" y="4489850"/>
            <a:ext cx="8520600" cy="4548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Julio C. Renta</a:t>
            </a:r>
            <a:endParaRPr/>
          </a:p>
        </p:txBody>
      </p:sp>
      <p:pic>
        <p:nvPicPr>
          <p:cNvPr id="56" name="Google Shape;56;p13"/>
          <p:cNvPicPr preferRelativeResize="0"/>
          <p:nvPr/>
        </p:nvPicPr>
        <p:blipFill>
          <a:blip r:embed="rId3">
            <a:alphaModFix/>
          </a:blip>
          <a:stretch>
            <a:fillRect/>
          </a:stretch>
        </p:blipFill>
        <p:spPr>
          <a:xfrm>
            <a:off x="364325" y="4304700"/>
            <a:ext cx="2250278" cy="8250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Google Shape;133;p22"/>
          <p:cNvSpPr txBox="1"/>
          <p:nvPr>
            <p:ph idx="4294967295" type="title"/>
          </p:nvPr>
        </p:nvSpPr>
        <p:spPr>
          <a:xfrm>
            <a:off x="215075" y="90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Subsystem Design - Hardware (PMT)</a:t>
            </a:r>
            <a:endParaRPr/>
          </a:p>
        </p:txBody>
      </p:sp>
      <p:pic>
        <p:nvPicPr>
          <p:cNvPr id="134" name="Google Shape;134;p22"/>
          <p:cNvPicPr preferRelativeResize="0"/>
          <p:nvPr/>
        </p:nvPicPr>
        <p:blipFill>
          <a:blip r:embed="rId3">
            <a:alphaModFix/>
          </a:blip>
          <a:stretch>
            <a:fillRect/>
          </a:stretch>
        </p:blipFill>
        <p:spPr>
          <a:xfrm>
            <a:off x="3215075" y="1033450"/>
            <a:ext cx="1685925" cy="3076575"/>
          </a:xfrm>
          <a:prstGeom prst="rect">
            <a:avLst/>
          </a:prstGeom>
          <a:noFill/>
          <a:ln>
            <a:noFill/>
          </a:ln>
        </p:spPr>
      </p:pic>
      <p:pic>
        <p:nvPicPr>
          <p:cNvPr id="135" name="Google Shape;135;p22"/>
          <p:cNvPicPr preferRelativeResize="0"/>
          <p:nvPr/>
        </p:nvPicPr>
        <p:blipFill>
          <a:blip r:embed="rId4">
            <a:alphaModFix/>
          </a:blip>
          <a:stretch>
            <a:fillRect/>
          </a:stretch>
        </p:blipFill>
        <p:spPr>
          <a:xfrm>
            <a:off x="4993250" y="739650"/>
            <a:ext cx="3460627" cy="4175250"/>
          </a:xfrm>
          <a:prstGeom prst="rect">
            <a:avLst/>
          </a:prstGeom>
          <a:noFill/>
          <a:ln>
            <a:noFill/>
          </a:ln>
        </p:spPr>
      </p:pic>
      <p:sp>
        <p:nvSpPr>
          <p:cNvPr id="136" name="Google Shape;136;p22"/>
          <p:cNvSpPr txBox="1"/>
          <p:nvPr/>
        </p:nvSpPr>
        <p:spPr>
          <a:xfrm>
            <a:off x="215075" y="1685321"/>
            <a:ext cx="3000000" cy="21315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Clr>
                <a:schemeClr val="dk1"/>
              </a:buClr>
              <a:buSzPts val="1600"/>
              <a:buChar char="●"/>
            </a:pPr>
            <a:r>
              <a:rPr lang="en" sz="1600">
                <a:solidFill>
                  <a:schemeClr val="dk1"/>
                </a:solidFill>
              </a:rPr>
              <a:t>Hamamatsu R11558</a:t>
            </a:r>
            <a:endParaRPr sz="1600">
              <a:solidFill>
                <a:schemeClr val="dk1"/>
              </a:solidFill>
            </a:endParaRPr>
          </a:p>
          <a:p>
            <a:pPr indent="0" lvl="0" marL="457200" rtl="0" algn="l">
              <a:spcBef>
                <a:spcPts val="0"/>
              </a:spcBef>
              <a:spcAft>
                <a:spcPts val="0"/>
              </a:spcAft>
              <a:buNone/>
            </a:pPr>
            <a:r>
              <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Same one used in LEReC</a:t>
            </a:r>
            <a:endParaRPr sz="1600">
              <a:solidFill>
                <a:schemeClr val="dk1"/>
              </a:solidFill>
            </a:endParaRPr>
          </a:p>
          <a:p>
            <a:pPr indent="0" lvl="0" marL="457200" rtl="0" algn="l">
              <a:spcBef>
                <a:spcPts val="0"/>
              </a:spcBef>
              <a:spcAft>
                <a:spcPts val="0"/>
              </a:spcAft>
              <a:buNone/>
            </a:pPr>
            <a:r>
              <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Spectral Response</a:t>
            </a:r>
            <a:endParaRPr sz="1600">
              <a:solidFill>
                <a:schemeClr val="dk1"/>
              </a:solidFill>
            </a:endParaRPr>
          </a:p>
          <a:p>
            <a:pPr indent="-330200" lvl="1" marL="914400" rtl="0" algn="l">
              <a:spcBef>
                <a:spcPts val="0"/>
              </a:spcBef>
              <a:spcAft>
                <a:spcPts val="0"/>
              </a:spcAft>
              <a:buClr>
                <a:schemeClr val="dk1"/>
              </a:buClr>
              <a:buSzPts val="1600"/>
              <a:buChar char="○"/>
            </a:pPr>
            <a:r>
              <a:rPr lang="en" sz="1600">
                <a:solidFill>
                  <a:schemeClr val="dk1"/>
                </a:solidFill>
              </a:rPr>
              <a:t>300 - 600 nm</a:t>
            </a:r>
            <a:endParaRPr sz="1600">
              <a:solidFill>
                <a:schemeClr val="dk1"/>
              </a:solidFill>
            </a:endParaRPr>
          </a:p>
          <a:p>
            <a:pPr indent="0" lvl="0" marL="0" rtl="0" algn="l">
              <a:spcBef>
                <a:spcPts val="0"/>
              </a:spcBef>
              <a:spcAft>
                <a:spcPts val="0"/>
              </a:spcAft>
              <a:buNone/>
            </a:pPr>
            <a:r>
              <a:t/>
            </a:r>
            <a:endParaRPr sz="16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pic>
        <p:nvPicPr>
          <p:cNvPr id="141" name="Google Shape;141;p23"/>
          <p:cNvPicPr preferRelativeResize="0"/>
          <p:nvPr/>
        </p:nvPicPr>
        <p:blipFill>
          <a:blip r:embed="rId3">
            <a:alphaModFix/>
          </a:blip>
          <a:stretch>
            <a:fillRect/>
          </a:stretch>
        </p:blipFill>
        <p:spPr>
          <a:xfrm>
            <a:off x="5953438" y="1941100"/>
            <a:ext cx="2371725" cy="1438275"/>
          </a:xfrm>
          <a:prstGeom prst="rect">
            <a:avLst/>
          </a:prstGeom>
          <a:noFill/>
          <a:ln>
            <a:noFill/>
          </a:ln>
        </p:spPr>
      </p:pic>
      <p:sp>
        <p:nvSpPr>
          <p:cNvPr id="142" name="Google Shape;142;p23"/>
          <p:cNvSpPr txBox="1"/>
          <p:nvPr>
            <p:ph idx="4294967295" type="title"/>
          </p:nvPr>
        </p:nvSpPr>
        <p:spPr>
          <a:xfrm>
            <a:off x="215075" y="90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Subsystem Design - Hardware (Detail)</a:t>
            </a:r>
            <a:endParaRPr/>
          </a:p>
        </p:txBody>
      </p:sp>
      <p:pic>
        <p:nvPicPr>
          <p:cNvPr id="143" name="Google Shape;143;p23"/>
          <p:cNvPicPr preferRelativeResize="0"/>
          <p:nvPr/>
        </p:nvPicPr>
        <p:blipFill>
          <a:blip r:embed="rId4">
            <a:alphaModFix/>
          </a:blip>
          <a:stretch>
            <a:fillRect/>
          </a:stretch>
        </p:blipFill>
        <p:spPr>
          <a:xfrm>
            <a:off x="5720075" y="3512875"/>
            <a:ext cx="2838450" cy="1409700"/>
          </a:xfrm>
          <a:prstGeom prst="rect">
            <a:avLst/>
          </a:prstGeom>
          <a:noFill/>
          <a:ln>
            <a:noFill/>
          </a:ln>
        </p:spPr>
      </p:pic>
      <p:pic>
        <p:nvPicPr>
          <p:cNvPr id="144" name="Google Shape;144;p23"/>
          <p:cNvPicPr preferRelativeResize="0"/>
          <p:nvPr/>
        </p:nvPicPr>
        <p:blipFill>
          <a:blip r:embed="rId5">
            <a:alphaModFix/>
          </a:blip>
          <a:stretch>
            <a:fillRect/>
          </a:stretch>
        </p:blipFill>
        <p:spPr>
          <a:xfrm>
            <a:off x="6375000" y="90750"/>
            <a:ext cx="1833423" cy="1850350"/>
          </a:xfrm>
          <a:prstGeom prst="rect">
            <a:avLst/>
          </a:prstGeom>
          <a:noFill/>
          <a:ln>
            <a:noFill/>
          </a:ln>
        </p:spPr>
      </p:pic>
      <p:sp>
        <p:nvSpPr>
          <p:cNvPr id="145" name="Google Shape;145;p23"/>
          <p:cNvSpPr txBox="1"/>
          <p:nvPr>
            <p:ph idx="4294967295" type="body"/>
          </p:nvPr>
        </p:nvSpPr>
        <p:spPr>
          <a:xfrm>
            <a:off x="150025" y="786925"/>
            <a:ext cx="5003100" cy="43563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rgbClr val="000000"/>
              </a:buClr>
              <a:buSzPts val="1600"/>
              <a:buChar char="●"/>
            </a:pPr>
            <a:r>
              <a:rPr lang="en" sz="1600">
                <a:solidFill>
                  <a:srgbClr val="000000"/>
                </a:solidFill>
              </a:rPr>
              <a:t>FPGA</a:t>
            </a:r>
            <a:endParaRPr sz="1600">
              <a:solidFill>
                <a:srgbClr val="000000"/>
              </a:solidFill>
            </a:endParaRPr>
          </a:p>
          <a:p>
            <a:pPr indent="-330200" lvl="1" marL="914400" rtl="0" algn="l">
              <a:spcBef>
                <a:spcPts val="0"/>
              </a:spcBef>
              <a:spcAft>
                <a:spcPts val="0"/>
              </a:spcAft>
              <a:buClr>
                <a:srgbClr val="000000"/>
              </a:buClr>
              <a:buSzPts val="1600"/>
              <a:buChar char="○"/>
            </a:pPr>
            <a:r>
              <a:rPr lang="en" sz="1600">
                <a:solidFill>
                  <a:srgbClr val="000000"/>
                </a:solidFill>
              </a:rPr>
              <a:t>Series: Zynq 7000</a:t>
            </a:r>
            <a:endParaRPr sz="1600">
              <a:solidFill>
                <a:srgbClr val="000000"/>
              </a:solidFill>
            </a:endParaRPr>
          </a:p>
          <a:p>
            <a:pPr indent="-330200" lvl="1" marL="914400" rtl="0" algn="l">
              <a:spcBef>
                <a:spcPts val="0"/>
              </a:spcBef>
              <a:spcAft>
                <a:spcPts val="0"/>
              </a:spcAft>
              <a:buClr>
                <a:srgbClr val="000000"/>
              </a:buClr>
              <a:buSzPts val="1600"/>
              <a:buChar char="○"/>
            </a:pPr>
            <a:r>
              <a:rPr lang="en" sz="1600">
                <a:solidFill>
                  <a:srgbClr val="000000"/>
                </a:solidFill>
              </a:rPr>
              <a:t>Core Processor: Dual ARM Cortex-A9</a:t>
            </a:r>
            <a:endParaRPr sz="1600">
              <a:solidFill>
                <a:srgbClr val="000000"/>
              </a:solidFill>
            </a:endParaRPr>
          </a:p>
          <a:p>
            <a:pPr indent="-330200" lvl="1" marL="914400" rtl="0" algn="l">
              <a:spcBef>
                <a:spcPts val="0"/>
              </a:spcBef>
              <a:spcAft>
                <a:spcPts val="0"/>
              </a:spcAft>
              <a:buClr>
                <a:srgbClr val="000000"/>
              </a:buClr>
              <a:buSzPts val="1600"/>
              <a:buChar char="○"/>
            </a:pPr>
            <a:r>
              <a:rPr lang="en" sz="1600">
                <a:solidFill>
                  <a:srgbClr val="000000"/>
                </a:solidFill>
              </a:rPr>
              <a:t>400 Pin BGA</a:t>
            </a:r>
            <a:endParaRPr sz="1600">
              <a:solidFill>
                <a:srgbClr val="000000"/>
              </a:solidFill>
            </a:endParaRPr>
          </a:p>
          <a:p>
            <a:pPr indent="0" lvl="0" marL="0" rtl="0" algn="l">
              <a:spcBef>
                <a:spcPts val="0"/>
              </a:spcBef>
              <a:spcAft>
                <a:spcPts val="0"/>
              </a:spcAft>
              <a:buNone/>
            </a:pPr>
            <a:r>
              <a:t/>
            </a:r>
            <a:endParaRPr sz="1600">
              <a:solidFill>
                <a:srgbClr val="000000"/>
              </a:solidFill>
            </a:endParaRPr>
          </a:p>
          <a:p>
            <a:pPr indent="-330200" lvl="0" marL="457200" rtl="0" algn="l">
              <a:spcBef>
                <a:spcPts val="0"/>
              </a:spcBef>
              <a:spcAft>
                <a:spcPts val="0"/>
              </a:spcAft>
              <a:buClr>
                <a:srgbClr val="000000"/>
              </a:buClr>
              <a:buSzPts val="1600"/>
              <a:buChar char="●"/>
            </a:pPr>
            <a:r>
              <a:rPr lang="en" sz="1600">
                <a:solidFill>
                  <a:srgbClr val="000000"/>
                </a:solidFill>
              </a:rPr>
              <a:t>Red Pitaya (14 Bit Resolution)</a:t>
            </a:r>
            <a:endParaRPr sz="1600">
              <a:solidFill>
                <a:srgbClr val="000000"/>
              </a:solidFill>
            </a:endParaRPr>
          </a:p>
          <a:p>
            <a:pPr indent="-330200" lvl="1" marL="914400" rtl="0" algn="l">
              <a:spcBef>
                <a:spcPts val="0"/>
              </a:spcBef>
              <a:spcAft>
                <a:spcPts val="0"/>
              </a:spcAft>
              <a:buClr>
                <a:srgbClr val="000000"/>
              </a:buClr>
              <a:buSzPts val="1600"/>
              <a:buChar char="○"/>
            </a:pPr>
            <a:r>
              <a:rPr lang="en" sz="1600">
                <a:solidFill>
                  <a:srgbClr val="000000"/>
                </a:solidFill>
              </a:rPr>
              <a:t>2 Input &amp; 2 Output Channels</a:t>
            </a:r>
            <a:endParaRPr sz="1600">
              <a:solidFill>
                <a:srgbClr val="000000"/>
              </a:solidFill>
            </a:endParaRPr>
          </a:p>
          <a:p>
            <a:pPr indent="-330200" lvl="1" marL="914400" rtl="0" algn="l">
              <a:spcBef>
                <a:spcPts val="0"/>
              </a:spcBef>
              <a:spcAft>
                <a:spcPts val="0"/>
              </a:spcAft>
              <a:buClr>
                <a:srgbClr val="000000"/>
              </a:buClr>
              <a:buSzPts val="1600"/>
              <a:buChar char="○"/>
            </a:pPr>
            <a:r>
              <a:rPr lang="en" sz="1600">
                <a:solidFill>
                  <a:srgbClr val="000000"/>
                </a:solidFill>
              </a:rPr>
              <a:t>ADC Sample Rate: 125 MS/s</a:t>
            </a:r>
            <a:endParaRPr sz="1600">
              <a:solidFill>
                <a:srgbClr val="000000"/>
              </a:solidFill>
            </a:endParaRPr>
          </a:p>
          <a:p>
            <a:pPr indent="-330200" lvl="1" marL="914400" rtl="0" algn="l">
              <a:spcBef>
                <a:spcPts val="0"/>
              </a:spcBef>
              <a:spcAft>
                <a:spcPts val="0"/>
              </a:spcAft>
              <a:buClr>
                <a:srgbClr val="000000"/>
              </a:buClr>
              <a:buSzPts val="1600"/>
              <a:buChar char="○"/>
            </a:pPr>
            <a:r>
              <a:rPr lang="en" sz="1600">
                <a:solidFill>
                  <a:srgbClr val="000000"/>
                </a:solidFill>
              </a:rPr>
              <a:t>Downside: 1V DAC</a:t>
            </a:r>
            <a:endParaRPr sz="1600">
              <a:solidFill>
                <a:srgbClr val="000000"/>
              </a:solidFill>
            </a:endParaRPr>
          </a:p>
          <a:p>
            <a:pPr indent="0" lvl="0" marL="914400" rtl="0" algn="l">
              <a:spcBef>
                <a:spcPts val="0"/>
              </a:spcBef>
              <a:spcAft>
                <a:spcPts val="0"/>
              </a:spcAft>
              <a:buNone/>
            </a:pPr>
            <a:r>
              <a:t/>
            </a:r>
            <a:endParaRPr sz="1600">
              <a:solidFill>
                <a:srgbClr val="000000"/>
              </a:solidFill>
            </a:endParaRPr>
          </a:p>
          <a:p>
            <a:pPr indent="-330200" lvl="0" marL="457200" rtl="0" algn="l">
              <a:spcBef>
                <a:spcPts val="0"/>
              </a:spcBef>
              <a:spcAft>
                <a:spcPts val="0"/>
              </a:spcAft>
              <a:buClr>
                <a:srgbClr val="000000"/>
              </a:buClr>
              <a:buSzPts val="1600"/>
              <a:buChar char="●"/>
            </a:pPr>
            <a:r>
              <a:rPr lang="en" sz="1600">
                <a:solidFill>
                  <a:srgbClr val="000000"/>
                </a:solidFill>
              </a:rPr>
              <a:t>Expansion Board</a:t>
            </a:r>
            <a:endParaRPr sz="1600">
              <a:solidFill>
                <a:srgbClr val="000000"/>
              </a:solidFill>
            </a:endParaRPr>
          </a:p>
          <a:p>
            <a:pPr indent="-330200" lvl="1" marL="914400" rtl="0" algn="l">
              <a:spcBef>
                <a:spcPts val="0"/>
              </a:spcBef>
              <a:spcAft>
                <a:spcPts val="0"/>
              </a:spcAft>
              <a:buClr>
                <a:srgbClr val="000000"/>
              </a:buClr>
              <a:buSzPts val="1600"/>
              <a:buChar char="○"/>
            </a:pPr>
            <a:r>
              <a:rPr lang="en" sz="1600">
                <a:solidFill>
                  <a:srgbClr val="000000"/>
                </a:solidFill>
              </a:rPr>
              <a:t>Dual 5V DAC (16 Bits with SPI Interface)</a:t>
            </a:r>
            <a:endParaRPr sz="1600">
              <a:solidFill>
                <a:srgbClr val="000000"/>
              </a:solidFill>
            </a:endParaRPr>
          </a:p>
          <a:p>
            <a:pPr indent="-330200" lvl="1" marL="914400" rtl="0" algn="l">
              <a:spcBef>
                <a:spcPts val="0"/>
              </a:spcBef>
              <a:spcAft>
                <a:spcPts val="0"/>
              </a:spcAft>
              <a:buClr>
                <a:srgbClr val="000000"/>
              </a:buClr>
              <a:buSzPts val="1600"/>
              <a:buChar char="○"/>
            </a:pPr>
            <a:r>
              <a:rPr lang="en" sz="1600">
                <a:solidFill>
                  <a:srgbClr val="000000"/>
                </a:solidFill>
              </a:rPr>
              <a:t>Connections: 2x 26 pin headers to BNC</a:t>
            </a:r>
            <a:endParaRPr sz="1600">
              <a:solidFill>
                <a:srgbClr val="000000"/>
              </a:solidFill>
            </a:endParaRPr>
          </a:p>
          <a:p>
            <a:pPr indent="-330200" lvl="1" marL="914400" rtl="0" algn="l">
              <a:spcBef>
                <a:spcPts val="0"/>
              </a:spcBef>
              <a:spcAft>
                <a:spcPts val="0"/>
              </a:spcAft>
              <a:buClr>
                <a:srgbClr val="000000"/>
              </a:buClr>
              <a:buSzPts val="1600"/>
              <a:buChar char="○"/>
            </a:pPr>
            <a:r>
              <a:rPr lang="en" sz="1600">
                <a:solidFill>
                  <a:srgbClr val="000000"/>
                </a:solidFill>
              </a:rPr>
              <a:t>Provides FPGA Cooling</a:t>
            </a:r>
            <a:endParaRPr sz="1600">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Google Shape;150;p24"/>
          <p:cNvSpPr txBox="1"/>
          <p:nvPr>
            <p:ph idx="4294967295" type="title"/>
          </p:nvPr>
        </p:nvSpPr>
        <p:spPr>
          <a:xfrm>
            <a:off x="215075" y="90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Subsystem Design - Firmware</a:t>
            </a:r>
            <a:endParaRPr/>
          </a:p>
        </p:txBody>
      </p:sp>
      <p:pic>
        <p:nvPicPr>
          <p:cNvPr id="151" name="Google Shape;151;p24"/>
          <p:cNvPicPr preferRelativeResize="0"/>
          <p:nvPr/>
        </p:nvPicPr>
        <p:blipFill rotWithShape="1">
          <a:blip r:embed="rId3">
            <a:alphaModFix/>
          </a:blip>
          <a:srcRect b="1293" l="3629" r="-3630" t="0"/>
          <a:stretch/>
        </p:blipFill>
        <p:spPr>
          <a:xfrm>
            <a:off x="2860100" y="898800"/>
            <a:ext cx="6283900" cy="3856950"/>
          </a:xfrm>
          <a:prstGeom prst="rect">
            <a:avLst/>
          </a:prstGeom>
          <a:noFill/>
          <a:ln>
            <a:noFill/>
          </a:ln>
        </p:spPr>
      </p:pic>
      <p:sp>
        <p:nvSpPr>
          <p:cNvPr id="152" name="Google Shape;152;p24"/>
          <p:cNvSpPr txBox="1"/>
          <p:nvPr/>
        </p:nvSpPr>
        <p:spPr>
          <a:xfrm>
            <a:off x="-13525" y="1761521"/>
            <a:ext cx="3000000" cy="21315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Clr>
                <a:schemeClr val="dk1"/>
              </a:buClr>
              <a:buSzPts val="1600"/>
              <a:buChar char="●"/>
            </a:pPr>
            <a:r>
              <a:rPr lang="en" sz="1600">
                <a:solidFill>
                  <a:schemeClr val="dk1"/>
                </a:solidFill>
              </a:rPr>
              <a:t>Vivado (2019)</a:t>
            </a:r>
            <a:endParaRPr sz="1600">
              <a:solidFill>
                <a:schemeClr val="dk1"/>
              </a:solidFill>
            </a:endParaRPr>
          </a:p>
          <a:p>
            <a:pPr indent="0" lvl="0" marL="457200" rtl="0" algn="l">
              <a:spcBef>
                <a:spcPts val="0"/>
              </a:spcBef>
              <a:spcAft>
                <a:spcPts val="0"/>
              </a:spcAft>
              <a:buNone/>
            </a:pPr>
            <a:r>
              <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ZYNQ Processing System</a:t>
            </a:r>
            <a:endParaRPr sz="1600">
              <a:solidFill>
                <a:schemeClr val="dk1"/>
              </a:solidFill>
            </a:endParaRPr>
          </a:p>
          <a:p>
            <a:pPr indent="0" lvl="0" marL="457200" rtl="0" algn="l">
              <a:spcBef>
                <a:spcPts val="0"/>
              </a:spcBef>
              <a:spcAft>
                <a:spcPts val="0"/>
              </a:spcAft>
              <a:buNone/>
            </a:pPr>
            <a:r>
              <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True Dual Port Block Ram</a:t>
            </a:r>
            <a:endParaRPr sz="1600">
              <a:solidFill>
                <a:schemeClr val="dk1"/>
              </a:solidFill>
            </a:endParaRPr>
          </a:p>
          <a:p>
            <a:pPr indent="0" lvl="0" marL="457200" rtl="0" algn="l">
              <a:spcBef>
                <a:spcPts val="0"/>
              </a:spcBef>
              <a:spcAft>
                <a:spcPts val="0"/>
              </a:spcAft>
              <a:buNone/>
            </a:pPr>
            <a:r>
              <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Register Memory</a:t>
            </a:r>
            <a:endParaRPr sz="1600">
              <a:solidFill>
                <a:schemeClr val="dk1"/>
              </a:solidFill>
            </a:endParaRPr>
          </a:p>
          <a:p>
            <a:pPr indent="0" lvl="0" marL="0" rtl="0" algn="l">
              <a:spcBef>
                <a:spcPts val="0"/>
              </a:spcBef>
              <a:spcAft>
                <a:spcPts val="0"/>
              </a:spcAft>
              <a:buNone/>
            </a:pPr>
            <a:r>
              <a:t/>
            </a:r>
            <a:endParaRPr sz="16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p25"/>
          <p:cNvSpPr txBox="1"/>
          <p:nvPr>
            <p:ph idx="4294967295" type="title"/>
          </p:nvPr>
        </p:nvSpPr>
        <p:spPr>
          <a:xfrm>
            <a:off x="215075" y="90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Subsystem Design - Firmware</a:t>
            </a:r>
            <a:endParaRPr/>
          </a:p>
        </p:txBody>
      </p:sp>
      <p:pic>
        <p:nvPicPr>
          <p:cNvPr id="158" name="Google Shape;158;p25"/>
          <p:cNvPicPr preferRelativeResize="0"/>
          <p:nvPr/>
        </p:nvPicPr>
        <p:blipFill>
          <a:blip r:embed="rId3">
            <a:alphaModFix/>
          </a:blip>
          <a:stretch>
            <a:fillRect/>
          </a:stretch>
        </p:blipFill>
        <p:spPr>
          <a:xfrm>
            <a:off x="2925625" y="996538"/>
            <a:ext cx="5943600" cy="1857375"/>
          </a:xfrm>
          <a:prstGeom prst="rect">
            <a:avLst/>
          </a:prstGeom>
          <a:noFill/>
          <a:ln>
            <a:noFill/>
          </a:ln>
        </p:spPr>
      </p:pic>
      <p:pic>
        <p:nvPicPr>
          <p:cNvPr id="159" name="Google Shape;159;p25"/>
          <p:cNvPicPr preferRelativeResize="0"/>
          <p:nvPr/>
        </p:nvPicPr>
        <p:blipFill>
          <a:blip r:embed="rId4">
            <a:alphaModFix/>
          </a:blip>
          <a:stretch>
            <a:fillRect/>
          </a:stretch>
        </p:blipFill>
        <p:spPr>
          <a:xfrm>
            <a:off x="4886300" y="3187025"/>
            <a:ext cx="2022250" cy="1894529"/>
          </a:xfrm>
          <a:prstGeom prst="rect">
            <a:avLst/>
          </a:prstGeom>
          <a:noFill/>
          <a:ln>
            <a:noFill/>
          </a:ln>
        </p:spPr>
      </p:pic>
      <p:sp>
        <p:nvSpPr>
          <p:cNvPr id="160" name="Google Shape;160;p25"/>
          <p:cNvSpPr txBox="1"/>
          <p:nvPr/>
        </p:nvSpPr>
        <p:spPr>
          <a:xfrm>
            <a:off x="215075" y="1685327"/>
            <a:ext cx="3000000" cy="31446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Clr>
                <a:schemeClr val="dk1"/>
              </a:buClr>
              <a:buSzPts val="1600"/>
              <a:buChar char="●"/>
            </a:pPr>
            <a:r>
              <a:rPr lang="en" sz="1600">
                <a:solidFill>
                  <a:schemeClr val="dk1"/>
                </a:solidFill>
              </a:rPr>
              <a:t>Address Editor</a:t>
            </a:r>
            <a:endParaRPr sz="1600">
              <a:solidFill>
                <a:schemeClr val="dk1"/>
              </a:solidFill>
            </a:endParaRPr>
          </a:p>
          <a:p>
            <a:pPr indent="-330200" lvl="1" marL="914400" rtl="0" algn="l">
              <a:spcBef>
                <a:spcPts val="0"/>
              </a:spcBef>
              <a:spcAft>
                <a:spcPts val="0"/>
              </a:spcAft>
              <a:buClr>
                <a:schemeClr val="dk1"/>
              </a:buClr>
              <a:buSzPts val="1600"/>
              <a:buChar char="○"/>
            </a:pPr>
            <a:r>
              <a:rPr lang="en" sz="1600">
                <a:solidFill>
                  <a:schemeClr val="dk1"/>
                </a:solidFill>
              </a:rPr>
              <a:t>Base Address</a:t>
            </a:r>
            <a:endParaRPr sz="1600">
              <a:solidFill>
                <a:schemeClr val="dk1"/>
              </a:solidFill>
            </a:endParaRPr>
          </a:p>
          <a:p>
            <a:pPr indent="-330200" lvl="1" marL="914400" rtl="0" algn="l">
              <a:spcBef>
                <a:spcPts val="0"/>
              </a:spcBef>
              <a:spcAft>
                <a:spcPts val="0"/>
              </a:spcAft>
              <a:buClr>
                <a:schemeClr val="dk1"/>
              </a:buClr>
              <a:buSzPts val="1600"/>
              <a:buChar char="○"/>
            </a:pPr>
            <a:r>
              <a:rPr lang="en" sz="1600">
                <a:solidFill>
                  <a:schemeClr val="dk1"/>
                </a:solidFill>
              </a:rPr>
              <a:t>High Address</a:t>
            </a:r>
            <a:endParaRPr sz="1600">
              <a:solidFill>
                <a:schemeClr val="dk1"/>
              </a:solidFill>
            </a:endParaRPr>
          </a:p>
          <a:p>
            <a:pPr indent="0" lvl="0" marL="0" rtl="0" algn="l">
              <a:spcBef>
                <a:spcPts val="0"/>
              </a:spcBef>
              <a:spcAft>
                <a:spcPts val="0"/>
              </a:spcAft>
              <a:buNone/>
            </a:pPr>
            <a:r>
              <a:t/>
            </a:r>
            <a:endParaRPr sz="1600">
              <a:solidFill>
                <a:schemeClr val="dk1"/>
              </a:solidFill>
            </a:endParaRPr>
          </a:p>
          <a:p>
            <a:pPr indent="0" lvl="0" marL="457200" rtl="0" algn="l">
              <a:spcBef>
                <a:spcPts val="0"/>
              </a:spcBef>
              <a:spcAft>
                <a:spcPts val="0"/>
              </a:spcAft>
              <a:buNone/>
            </a:pPr>
            <a:r>
              <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Limit Handler</a:t>
            </a:r>
            <a:endParaRPr sz="1600">
              <a:solidFill>
                <a:schemeClr val="dk1"/>
              </a:solidFill>
            </a:endParaRPr>
          </a:p>
          <a:p>
            <a:pPr indent="-330200" lvl="1" marL="914400" rtl="0" algn="l">
              <a:spcBef>
                <a:spcPts val="0"/>
              </a:spcBef>
              <a:spcAft>
                <a:spcPts val="0"/>
              </a:spcAft>
              <a:buClr>
                <a:schemeClr val="dk1"/>
              </a:buClr>
              <a:buSzPts val="1600"/>
              <a:buChar char="○"/>
            </a:pPr>
            <a:r>
              <a:rPr lang="en" sz="1600">
                <a:solidFill>
                  <a:schemeClr val="dk1"/>
                </a:solidFill>
              </a:rPr>
              <a:t>2 Channel</a:t>
            </a:r>
            <a:endParaRPr sz="1600">
              <a:solidFill>
                <a:schemeClr val="dk1"/>
              </a:solidFill>
            </a:endParaRPr>
          </a:p>
          <a:p>
            <a:pPr indent="-330200" lvl="1" marL="914400" rtl="0" algn="l">
              <a:spcBef>
                <a:spcPts val="0"/>
              </a:spcBef>
              <a:spcAft>
                <a:spcPts val="0"/>
              </a:spcAft>
              <a:buClr>
                <a:schemeClr val="dk1"/>
              </a:buClr>
              <a:buSzPts val="1600"/>
              <a:buChar char="○"/>
            </a:pPr>
            <a:r>
              <a:rPr lang="en" sz="1600">
                <a:solidFill>
                  <a:schemeClr val="dk1"/>
                </a:solidFill>
              </a:rPr>
              <a:t>Limit</a:t>
            </a:r>
            <a:endParaRPr sz="1600">
              <a:solidFill>
                <a:schemeClr val="dk1"/>
              </a:solidFill>
            </a:endParaRPr>
          </a:p>
          <a:p>
            <a:pPr indent="-330200" lvl="1" marL="914400" rtl="0" algn="l">
              <a:spcBef>
                <a:spcPts val="0"/>
              </a:spcBef>
              <a:spcAft>
                <a:spcPts val="0"/>
              </a:spcAft>
              <a:buClr>
                <a:schemeClr val="dk1"/>
              </a:buClr>
              <a:buSzPts val="1600"/>
              <a:buChar char="○"/>
            </a:pPr>
            <a:r>
              <a:rPr lang="en" sz="1600">
                <a:solidFill>
                  <a:schemeClr val="dk1"/>
                </a:solidFill>
              </a:rPr>
              <a:t>ADC Num Delay</a:t>
            </a:r>
            <a:endParaRPr sz="1600">
              <a:solidFill>
                <a:schemeClr val="dk1"/>
              </a:solidFill>
            </a:endParaRPr>
          </a:p>
          <a:p>
            <a:pPr indent="-330200" lvl="1" marL="914400" rtl="0" algn="l">
              <a:spcBef>
                <a:spcPts val="0"/>
              </a:spcBef>
              <a:spcAft>
                <a:spcPts val="0"/>
              </a:spcAft>
              <a:buClr>
                <a:schemeClr val="dk1"/>
              </a:buClr>
              <a:buSzPts val="1600"/>
              <a:buChar char="○"/>
            </a:pPr>
            <a:r>
              <a:rPr lang="en" sz="1600">
                <a:solidFill>
                  <a:schemeClr val="dk1"/>
                </a:solidFill>
              </a:rPr>
              <a:t>ADC Output</a:t>
            </a:r>
            <a:endParaRPr sz="1600">
              <a:solidFill>
                <a:schemeClr val="dk1"/>
              </a:solidFill>
            </a:endParaRPr>
          </a:p>
          <a:p>
            <a:pPr indent="0" lvl="0" marL="0" rtl="0" algn="l">
              <a:spcBef>
                <a:spcPts val="0"/>
              </a:spcBef>
              <a:spcAft>
                <a:spcPts val="0"/>
              </a:spcAft>
              <a:buNone/>
            </a:pPr>
            <a:r>
              <a:t/>
            </a:r>
            <a:endParaRPr sz="1600">
              <a:solidFill>
                <a:schemeClr val="dk1"/>
              </a:solidFill>
            </a:endParaRPr>
          </a:p>
          <a:p>
            <a:pPr indent="0" lvl="0" marL="0" rtl="0" algn="l">
              <a:spcBef>
                <a:spcPts val="0"/>
              </a:spcBef>
              <a:spcAft>
                <a:spcPts val="0"/>
              </a:spcAft>
              <a:buNone/>
            </a:pPr>
            <a:r>
              <a:t/>
            </a:r>
            <a:endParaRPr sz="16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Google Shape;165;p26"/>
          <p:cNvSpPr txBox="1"/>
          <p:nvPr>
            <p:ph idx="4294967295" type="title"/>
          </p:nvPr>
        </p:nvSpPr>
        <p:spPr>
          <a:xfrm>
            <a:off x="215075" y="90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Subsystem Design - Software</a:t>
            </a:r>
            <a:endParaRPr/>
          </a:p>
        </p:txBody>
      </p:sp>
      <p:pic>
        <p:nvPicPr>
          <p:cNvPr id="166" name="Google Shape;166;p26"/>
          <p:cNvPicPr preferRelativeResize="0"/>
          <p:nvPr/>
        </p:nvPicPr>
        <p:blipFill>
          <a:blip r:embed="rId3">
            <a:alphaModFix/>
          </a:blip>
          <a:stretch>
            <a:fillRect/>
          </a:stretch>
        </p:blipFill>
        <p:spPr>
          <a:xfrm>
            <a:off x="3000000" y="1324425"/>
            <a:ext cx="5943600" cy="3543300"/>
          </a:xfrm>
          <a:prstGeom prst="rect">
            <a:avLst/>
          </a:prstGeom>
          <a:noFill/>
          <a:ln>
            <a:noFill/>
          </a:ln>
        </p:spPr>
      </p:pic>
      <p:sp>
        <p:nvSpPr>
          <p:cNvPr id="167" name="Google Shape;167;p26"/>
          <p:cNvSpPr txBox="1"/>
          <p:nvPr/>
        </p:nvSpPr>
        <p:spPr>
          <a:xfrm>
            <a:off x="76200" y="952500"/>
            <a:ext cx="3000000" cy="17301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Clr>
                <a:schemeClr val="dk1"/>
              </a:buClr>
              <a:buSzPts val="1600"/>
              <a:buChar char="●"/>
            </a:pPr>
            <a:r>
              <a:rPr lang="en" sz="1600">
                <a:solidFill>
                  <a:schemeClr val="dk1"/>
                </a:solidFill>
              </a:rPr>
              <a:t>Software Development</a:t>
            </a:r>
            <a:endParaRPr sz="1600">
              <a:solidFill>
                <a:schemeClr val="dk1"/>
              </a:solidFill>
            </a:endParaRPr>
          </a:p>
          <a:p>
            <a:pPr indent="-330200" lvl="1" marL="914400" rtl="0" algn="l">
              <a:spcBef>
                <a:spcPts val="0"/>
              </a:spcBef>
              <a:spcAft>
                <a:spcPts val="0"/>
              </a:spcAft>
              <a:buClr>
                <a:schemeClr val="dk1"/>
              </a:buClr>
              <a:buSzPts val="1600"/>
              <a:buChar char="○"/>
            </a:pPr>
            <a:r>
              <a:rPr lang="en" sz="1600">
                <a:solidFill>
                  <a:schemeClr val="dk1"/>
                </a:solidFill>
              </a:rPr>
              <a:t>Network</a:t>
            </a:r>
            <a:endParaRPr sz="1600">
              <a:solidFill>
                <a:schemeClr val="dk1"/>
              </a:solidFill>
            </a:endParaRPr>
          </a:p>
          <a:p>
            <a:pPr indent="-330200" lvl="1" marL="914400" rtl="0" algn="l">
              <a:spcBef>
                <a:spcPts val="0"/>
              </a:spcBef>
              <a:spcAft>
                <a:spcPts val="0"/>
              </a:spcAft>
              <a:buClr>
                <a:schemeClr val="dk1"/>
              </a:buClr>
              <a:buSzPts val="1600"/>
              <a:buChar char="○"/>
            </a:pPr>
            <a:r>
              <a:rPr lang="en" sz="1600">
                <a:solidFill>
                  <a:schemeClr val="dk1"/>
                </a:solidFill>
              </a:rPr>
              <a:t>EPICS IOC</a:t>
            </a:r>
            <a:endParaRPr sz="1600">
              <a:solidFill>
                <a:schemeClr val="dk1"/>
              </a:solidFill>
            </a:endParaRPr>
          </a:p>
          <a:p>
            <a:pPr indent="-330200" lvl="1" marL="914400" rtl="0" algn="l">
              <a:spcBef>
                <a:spcPts val="0"/>
              </a:spcBef>
              <a:spcAft>
                <a:spcPts val="0"/>
              </a:spcAft>
              <a:buClr>
                <a:schemeClr val="dk1"/>
              </a:buClr>
              <a:buSzPts val="1600"/>
              <a:buChar char="○"/>
            </a:pPr>
            <a:r>
              <a:rPr lang="en" sz="1600">
                <a:solidFill>
                  <a:schemeClr val="dk1"/>
                </a:solidFill>
              </a:rPr>
              <a:t>5V DAC</a:t>
            </a:r>
            <a:endParaRPr sz="1600">
              <a:solidFill>
                <a:schemeClr val="dk1"/>
              </a:solidFill>
            </a:endParaRPr>
          </a:p>
          <a:p>
            <a:pPr indent="-330200" lvl="1" marL="914400" rtl="0" algn="l">
              <a:spcBef>
                <a:spcPts val="0"/>
              </a:spcBef>
              <a:spcAft>
                <a:spcPts val="0"/>
              </a:spcAft>
              <a:buClr>
                <a:schemeClr val="dk1"/>
              </a:buClr>
              <a:buSzPts val="1600"/>
              <a:buChar char="○"/>
            </a:pPr>
            <a:r>
              <a:rPr lang="en" sz="1600">
                <a:solidFill>
                  <a:schemeClr val="dk1"/>
                </a:solidFill>
              </a:rPr>
              <a:t>CS-Studio</a:t>
            </a:r>
            <a:endParaRPr sz="1600">
              <a:solidFill>
                <a:schemeClr val="dk1"/>
              </a:solidFill>
            </a:endParaRPr>
          </a:p>
          <a:p>
            <a:pPr indent="-330200" lvl="1" marL="914400" rtl="0" algn="l">
              <a:spcBef>
                <a:spcPts val="0"/>
              </a:spcBef>
              <a:spcAft>
                <a:spcPts val="0"/>
              </a:spcAft>
              <a:buClr>
                <a:schemeClr val="dk1"/>
              </a:buClr>
              <a:buSzPts val="1600"/>
              <a:buChar char="○"/>
            </a:pPr>
            <a:r>
              <a:rPr lang="en" sz="1600">
                <a:solidFill>
                  <a:schemeClr val="dk1"/>
                </a:solidFill>
              </a:rPr>
              <a:t>Memory</a:t>
            </a:r>
            <a:endParaRPr sz="1600">
              <a:solidFill>
                <a:schemeClr val="dk1"/>
              </a:solidFill>
            </a:endParaRPr>
          </a:p>
          <a:p>
            <a:pPr indent="0" lvl="0" marL="0" rtl="0" algn="l">
              <a:spcBef>
                <a:spcPts val="0"/>
              </a:spcBef>
              <a:spcAft>
                <a:spcPts val="0"/>
              </a:spcAft>
              <a:buNone/>
            </a:pPr>
            <a:r>
              <a:t/>
            </a:r>
            <a:endParaRPr sz="1600">
              <a:solidFill>
                <a:schemeClr val="dk1"/>
              </a:solidFill>
            </a:endParaRPr>
          </a:p>
        </p:txBody>
      </p:sp>
      <p:pic>
        <p:nvPicPr>
          <p:cNvPr id="168" name="Google Shape;168;p26"/>
          <p:cNvPicPr preferRelativeResize="0"/>
          <p:nvPr/>
        </p:nvPicPr>
        <p:blipFill>
          <a:blip r:embed="rId4">
            <a:alphaModFix/>
          </a:blip>
          <a:stretch>
            <a:fillRect/>
          </a:stretch>
        </p:blipFill>
        <p:spPr>
          <a:xfrm>
            <a:off x="657038" y="2682725"/>
            <a:ext cx="1685925" cy="2286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p27"/>
          <p:cNvSpPr txBox="1"/>
          <p:nvPr>
            <p:ph idx="4294967295" type="title"/>
          </p:nvPr>
        </p:nvSpPr>
        <p:spPr>
          <a:xfrm>
            <a:off x="215075" y="90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Subsystem Design - Software (Dual DAC)</a:t>
            </a:r>
            <a:endParaRPr/>
          </a:p>
        </p:txBody>
      </p:sp>
      <p:pic>
        <p:nvPicPr>
          <p:cNvPr id="174" name="Google Shape;174;p27"/>
          <p:cNvPicPr preferRelativeResize="0"/>
          <p:nvPr/>
        </p:nvPicPr>
        <p:blipFill rotWithShape="1">
          <a:blip r:embed="rId3">
            <a:alphaModFix/>
          </a:blip>
          <a:srcRect b="67499" l="0" r="0" t="0"/>
          <a:stretch/>
        </p:blipFill>
        <p:spPr>
          <a:xfrm>
            <a:off x="129350" y="4468325"/>
            <a:ext cx="5257800" cy="572700"/>
          </a:xfrm>
          <a:prstGeom prst="rect">
            <a:avLst/>
          </a:prstGeom>
          <a:noFill/>
          <a:ln>
            <a:noFill/>
          </a:ln>
        </p:spPr>
      </p:pic>
      <p:pic>
        <p:nvPicPr>
          <p:cNvPr id="175" name="Google Shape;175;p27"/>
          <p:cNvPicPr preferRelativeResize="0"/>
          <p:nvPr/>
        </p:nvPicPr>
        <p:blipFill>
          <a:blip r:embed="rId4">
            <a:alphaModFix/>
          </a:blip>
          <a:stretch>
            <a:fillRect/>
          </a:stretch>
        </p:blipFill>
        <p:spPr>
          <a:xfrm>
            <a:off x="3669625" y="774550"/>
            <a:ext cx="5257269" cy="2326225"/>
          </a:xfrm>
          <a:prstGeom prst="rect">
            <a:avLst/>
          </a:prstGeom>
          <a:noFill/>
          <a:ln>
            <a:noFill/>
          </a:ln>
        </p:spPr>
      </p:pic>
      <p:pic>
        <p:nvPicPr>
          <p:cNvPr id="176" name="Google Shape;176;p27"/>
          <p:cNvPicPr preferRelativeResize="0"/>
          <p:nvPr/>
        </p:nvPicPr>
        <p:blipFill>
          <a:blip r:embed="rId5">
            <a:alphaModFix/>
          </a:blip>
          <a:stretch>
            <a:fillRect/>
          </a:stretch>
        </p:blipFill>
        <p:spPr>
          <a:xfrm>
            <a:off x="5955369" y="4117088"/>
            <a:ext cx="2971800" cy="781050"/>
          </a:xfrm>
          <a:prstGeom prst="rect">
            <a:avLst/>
          </a:prstGeom>
          <a:noFill/>
          <a:ln>
            <a:noFill/>
          </a:ln>
        </p:spPr>
      </p:pic>
      <p:sp>
        <p:nvSpPr>
          <p:cNvPr id="177" name="Google Shape;177;p27"/>
          <p:cNvSpPr txBox="1"/>
          <p:nvPr/>
        </p:nvSpPr>
        <p:spPr>
          <a:xfrm>
            <a:off x="215075" y="1596663"/>
            <a:ext cx="3000000" cy="17301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Clr>
                <a:schemeClr val="dk1"/>
              </a:buClr>
              <a:buSzPts val="1600"/>
              <a:buChar char="●"/>
            </a:pPr>
            <a:r>
              <a:rPr lang="en" sz="1600">
                <a:solidFill>
                  <a:schemeClr val="dk1"/>
                </a:solidFill>
              </a:rPr>
              <a:t>SPI Communication</a:t>
            </a:r>
            <a:endParaRPr sz="1600">
              <a:solidFill>
                <a:schemeClr val="dk1"/>
              </a:solidFill>
            </a:endParaRPr>
          </a:p>
          <a:p>
            <a:pPr indent="0" lvl="0" marL="457200" rtl="0" algn="l">
              <a:spcBef>
                <a:spcPts val="0"/>
              </a:spcBef>
              <a:spcAft>
                <a:spcPts val="0"/>
              </a:spcAft>
              <a:buNone/>
            </a:pPr>
            <a:r>
              <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24 Bit Input Shift Register</a:t>
            </a:r>
            <a:endParaRPr sz="1600">
              <a:solidFill>
                <a:schemeClr val="dk1"/>
              </a:solidFill>
            </a:endParaRPr>
          </a:p>
          <a:p>
            <a:pPr indent="-330200" lvl="1" marL="914400" rtl="0" algn="l">
              <a:spcBef>
                <a:spcPts val="0"/>
              </a:spcBef>
              <a:spcAft>
                <a:spcPts val="0"/>
              </a:spcAft>
              <a:buClr>
                <a:schemeClr val="dk1"/>
              </a:buClr>
              <a:buSzPts val="1600"/>
              <a:buChar char="○"/>
            </a:pPr>
            <a:r>
              <a:rPr lang="en" sz="1600">
                <a:solidFill>
                  <a:schemeClr val="dk1"/>
                </a:solidFill>
              </a:rPr>
              <a:t>Command Bits</a:t>
            </a:r>
            <a:endParaRPr sz="1600">
              <a:solidFill>
                <a:schemeClr val="dk1"/>
              </a:solidFill>
            </a:endParaRPr>
          </a:p>
          <a:p>
            <a:pPr indent="-330200" lvl="1" marL="914400" rtl="0" algn="l">
              <a:spcBef>
                <a:spcPts val="0"/>
              </a:spcBef>
              <a:spcAft>
                <a:spcPts val="0"/>
              </a:spcAft>
              <a:buClr>
                <a:schemeClr val="dk1"/>
              </a:buClr>
              <a:buSzPts val="1600"/>
              <a:buChar char="○"/>
            </a:pPr>
            <a:r>
              <a:rPr lang="en" sz="1600">
                <a:solidFill>
                  <a:schemeClr val="dk1"/>
                </a:solidFill>
              </a:rPr>
              <a:t>Address Bits</a:t>
            </a:r>
            <a:endParaRPr sz="1600">
              <a:solidFill>
                <a:schemeClr val="dk1"/>
              </a:solidFill>
            </a:endParaRPr>
          </a:p>
          <a:p>
            <a:pPr indent="-330200" lvl="1" marL="914400" rtl="0" algn="l">
              <a:spcBef>
                <a:spcPts val="0"/>
              </a:spcBef>
              <a:spcAft>
                <a:spcPts val="0"/>
              </a:spcAft>
              <a:buClr>
                <a:schemeClr val="dk1"/>
              </a:buClr>
              <a:buSzPts val="1600"/>
              <a:buChar char="○"/>
            </a:pPr>
            <a:r>
              <a:rPr lang="en" sz="1600">
                <a:solidFill>
                  <a:schemeClr val="dk1"/>
                </a:solidFill>
              </a:rPr>
              <a:t>Data Bits</a:t>
            </a:r>
            <a:endParaRPr sz="1600">
              <a:solidFill>
                <a:schemeClr val="dk1"/>
              </a:solidFill>
            </a:endParaRPr>
          </a:p>
          <a:p>
            <a:pPr indent="0" lvl="0" marL="914400" rtl="0" algn="l">
              <a:spcBef>
                <a:spcPts val="0"/>
              </a:spcBef>
              <a:spcAft>
                <a:spcPts val="0"/>
              </a:spcAft>
              <a:buNone/>
            </a:pPr>
            <a:r>
              <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Output voltage formula</a:t>
            </a:r>
            <a:endParaRPr sz="1600">
              <a:solidFill>
                <a:schemeClr val="dk1"/>
              </a:solidFill>
            </a:endParaRPr>
          </a:p>
          <a:p>
            <a:pPr indent="0" lvl="0" marL="0" rtl="0" algn="l">
              <a:spcBef>
                <a:spcPts val="0"/>
              </a:spcBef>
              <a:spcAft>
                <a:spcPts val="0"/>
              </a:spcAft>
              <a:buNone/>
            </a:pPr>
            <a:r>
              <a:t/>
            </a:r>
            <a:endParaRPr sz="1600">
              <a:solidFill>
                <a:schemeClr val="dk1"/>
              </a:solidFill>
            </a:endParaRPr>
          </a:p>
        </p:txBody>
      </p:sp>
      <p:pic>
        <p:nvPicPr>
          <p:cNvPr id="178" name="Google Shape;178;p27"/>
          <p:cNvPicPr preferRelativeResize="0"/>
          <p:nvPr/>
        </p:nvPicPr>
        <p:blipFill rotWithShape="1">
          <a:blip r:embed="rId3">
            <a:alphaModFix/>
          </a:blip>
          <a:srcRect b="0" l="0" r="0" t="39005"/>
          <a:stretch/>
        </p:blipFill>
        <p:spPr>
          <a:xfrm>
            <a:off x="3669375" y="3100775"/>
            <a:ext cx="5257800" cy="10747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Google Shape;183;p28"/>
          <p:cNvSpPr txBox="1"/>
          <p:nvPr>
            <p:ph idx="4294967295" type="title"/>
          </p:nvPr>
        </p:nvSpPr>
        <p:spPr>
          <a:xfrm>
            <a:off x="215075" y="90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Project Status </a:t>
            </a:r>
            <a:r>
              <a:rPr lang="en"/>
              <a:t>- DACs on Scope</a:t>
            </a:r>
            <a:endParaRPr/>
          </a:p>
        </p:txBody>
      </p:sp>
      <p:pic>
        <p:nvPicPr>
          <p:cNvPr id="184" name="Google Shape;184;p28"/>
          <p:cNvPicPr preferRelativeResize="0"/>
          <p:nvPr/>
        </p:nvPicPr>
        <p:blipFill>
          <a:blip r:embed="rId3">
            <a:alphaModFix/>
          </a:blip>
          <a:stretch>
            <a:fillRect/>
          </a:stretch>
        </p:blipFill>
        <p:spPr>
          <a:xfrm>
            <a:off x="138875" y="637250"/>
            <a:ext cx="4395025" cy="2702346"/>
          </a:xfrm>
          <a:prstGeom prst="rect">
            <a:avLst/>
          </a:prstGeom>
          <a:noFill/>
          <a:ln>
            <a:noFill/>
          </a:ln>
        </p:spPr>
      </p:pic>
      <p:pic>
        <p:nvPicPr>
          <p:cNvPr id="185" name="Google Shape;185;p28"/>
          <p:cNvPicPr preferRelativeResize="0"/>
          <p:nvPr/>
        </p:nvPicPr>
        <p:blipFill>
          <a:blip r:embed="rId4">
            <a:alphaModFix/>
          </a:blip>
          <a:stretch>
            <a:fillRect/>
          </a:stretch>
        </p:blipFill>
        <p:spPr>
          <a:xfrm>
            <a:off x="4596575" y="663450"/>
            <a:ext cx="4395024" cy="2693465"/>
          </a:xfrm>
          <a:prstGeom prst="rect">
            <a:avLst/>
          </a:prstGeom>
          <a:noFill/>
          <a:ln>
            <a:noFill/>
          </a:ln>
        </p:spPr>
      </p:pic>
      <p:pic>
        <p:nvPicPr>
          <p:cNvPr descr="HIGH VOLTAGE POWER SUPPLY &#10;SOCKET ASSEMBLY C12597-01 &#10;Figure 3: High voltage controlling characteristics &#10;o &#10;TACC80041 EB &#10;-1500 &#10;-1250 &#10;-1000 &#10;-750 &#10;-250 &#10;+2 &#10;CONTROL VOLTAGE (V) " id="186" name="Google Shape;186;p28"/>
          <p:cNvPicPr preferRelativeResize="0"/>
          <p:nvPr/>
        </p:nvPicPr>
        <p:blipFill rotWithShape="1">
          <a:blip r:embed="rId5">
            <a:alphaModFix/>
          </a:blip>
          <a:srcRect b="1647" l="5037" r="10573" t="34478"/>
          <a:stretch/>
        </p:blipFill>
        <p:spPr>
          <a:xfrm>
            <a:off x="3443777" y="3439975"/>
            <a:ext cx="2181124" cy="1634175"/>
          </a:xfrm>
          <a:prstGeom prst="rect">
            <a:avLst/>
          </a:prstGeom>
          <a:noFill/>
          <a:ln>
            <a:noFill/>
          </a:ln>
        </p:spPr>
      </p:pic>
      <p:sp>
        <p:nvSpPr>
          <p:cNvPr id="187" name="Google Shape;187;p28"/>
          <p:cNvSpPr txBox="1"/>
          <p:nvPr/>
        </p:nvSpPr>
        <p:spPr>
          <a:xfrm>
            <a:off x="1088875" y="3364050"/>
            <a:ext cx="2106000" cy="3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Both DACs are OFF</a:t>
            </a:r>
            <a:endParaRPr/>
          </a:p>
        </p:txBody>
      </p:sp>
      <p:sp>
        <p:nvSpPr>
          <p:cNvPr id="188" name="Google Shape;188;p28"/>
          <p:cNvSpPr txBox="1"/>
          <p:nvPr/>
        </p:nvSpPr>
        <p:spPr>
          <a:xfrm>
            <a:off x="6184200" y="3364050"/>
            <a:ext cx="2440800" cy="98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DAC 1 set to 4V (YELLOW)</a:t>
            </a:r>
            <a:endParaRPr/>
          </a:p>
          <a:p>
            <a:pPr indent="0" lvl="0" marL="0" rtl="0" algn="l">
              <a:spcBef>
                <a:spcPts val="0"/>
              </a:spcBef>
              <a:spcAft>
                <a:spcPts val="0"/>
              </a:spcAft>
              <a:buNone/>
            </a:pPr>
            <a:r>
              <a:rPr lang="en"/>
              <a:t>DAC 2 set to 5V (BLUE)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sp>
        <p:nvSpPr>
          <p:cNvPr id="193" name="Google Shape;193;p29"/>
          <p:cNvSpPr txBox="1"/>
          <p:nvPr>
            <p:ph idx="4294967295" type="title"/>
          </p:nvPr>
        </p:nvSpPr>
        <p:spPr>
          <a:xfrm>
            <a:off x="215075" y="90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Project Status </a:t>
            </a:r>
            <a:endParaRPr/>
          </a:p>
        </p:txBody>
      </p:sp>
      <p:grpSp>
        <p:nvGrpSpPr>
          <p:cNvPr id="194" name="Google Shape;194;p29"/>
          <p:cNvGrpSpPr/>
          <p:nvPr/>
        </p:nvGrpSpPr>
        <p:grpSpPr>
          <a:xfrm>
            <a:off x="3862809" y="1596665"/>
            <a:ext cx="5204496" cy="3399071"/>
            <a:chOff x="3196460" y="663450"/>
            <a:chExt cx="5651532" cy="4175250"/>
          </a:xfrm>
        </p:grpSpPr>
        <p:pic>
          <p:nvPicPr>
            <p:cNvPr descr="FBLM &#10;CBETA FAST BEAM LOSS MONITOR &#10;Signal Limit O &#10;RED PITAYA: A &#10;FBLM CHI BUFFER &#10;Reset &#10;172 &#10;_2000 &#10;&gt; -4000 &#10;o -6000 &#10;-8192 &#10;Reset &#10;172 &#10;_2000 &#10;&gt; -4000 &#10;o -6000 &#10;-8192 &#10;SINGLE CHASSIS TEST &#10;Limit Exceeded &#10;q ABI —L] Z] &#10;93 &#10;-2000 &#10;&gt; -4000 &#10;o -6000 &#10;-8192 &#10;o &#10;500 &#10;1000 &#10;1500 2000 2500 3000 &#10;SAMPLE NUMBER &#10;3500 &#10;FBLM CH2 BUFFER &#10;1000 1500 2000 2500 3000 3500 &#10;SAMPLE NUMBER &#10;4096 &#10;4096 &#10;o &#10;o &#10;500 &#10;500 &#10;4096 &#10;RED PITAYA: B &#10;Signal Limit O &#10;FBLM CHI BUFFER &#10;Limit Exceeded &#10;93 &#10;-2000 &#10;&gt; -4000 &#10;o -6000 &#10;-8192 &#10;o &#10;jrenta &#10;500 &#10;1000 &#10;1500 2000 2500 3000 &#10;SAMPLE NUMBER &#10;3500 &#10;FBLM CH2 BUFFER &#10;1000 1500 2000 2500 3000 3500 &#10;SAMPLE NUMBER &#10;4096 &#10;Firmware Version: 19 " id="195" name="Google Shape;195;p29"/>
            <p:cNvPicPr preferRelativeResize="0"/>
            <p:nvPr/>
          </p:nvPicPr>
          <p:blipFill>
            <a:blip r:embed="rId3">
              <a:alphaModFix/>
            </a:blip>
            <a:stretch>
              <a:fillRect/>
            </a:stretch>
          </p:blipFill>
          <p:spPr>
            <a:xfrm>
              <a:off x="3196460" y="663450"/>
              <a:ext cx="5651532" cy="4175250"/>
            </a:xfrm>
            <a:prstGeom prst="rect">
              <a:avLst/>
            </a:prstGeom>
            <a:noFill/>
            <a:ln>
              <a:noFill/>
            </a:ln>
          </p:spPr>
        </p:pic>
        <p:pic>
          <p:nvPicPr>
            <p:cNvPr id="196" name="Google Shape;196;p29"/>
            <p:cNvPicPr preferRelativeResize="0"/>
            <p:nvPr/>
          </p:nvPicPr>
          <p:blipFill rotWithShape="1">
            <a:blip r:embed="rId4">
              <a:alphaModFix/>
            </a:blip>
            <a:srcRect b="0" l="0" r="823" t="0"/>
            <a:stretch/>
          </p:blipFill>
          <p:spPr>
            <a:xfrm>
              <a:off x="3196460" y="675175"/>
              <a:ext cx="5389625" cy="2014700"/>
            </a:xfrm>
            <a:prstGeom prst="rect">
              <a:avLst/>
            </a:prstGeom>
            <a:noFill/>
            <a:ln>
              <a:noFill/>
            </a:ln>
          </p:spPr>
        </p:pic>
      </p:grpSp>
      <p:pic>
        <p:nvPicPr>
          <p:cNvPr id="197" name="Google Shape;197;p29"/>
          <p:cNvPicPr preferRelativeResize="0"/>
          <p:nvPr/>
        </p:nvPicPr>
        <p:blipFill>
          <a:blip r:embed="rId5">
            <a:alphaModFix/>
          </a:blip>
          <a:stretch>
            <a:fillRect/>
          </a:stretch>
        </p:blipFill>
        <p:spPr>
          <a:xfrm>
            <a:off x="4676450" y="184322"/>
            <a:ext cx="3030950" cy="1300553"/>
          </a:xfrm>
          <a:prstGeom prst="rect">
            <a:avLst/>
          </a:prstGeom>
          <a:noFill/>
          <a:ln>
            <a:noFill/>
          </a:ln>
        </p:spPr>
      </p:pic>
      <p:sp>
        <p:nvSpPr>
          <p:cNvPr id="198" name="Google Shape;198;p29"/>
          <p:cNvSpPr txBox="1"/>
          <p:nvPr/>
        </p:nvSpPr>
        <p:spPr>
          <a:xfrm>
            <a:off x="0" y="1596675"/>
            <a:ext cx="3862800" cy="30813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Clr>
                <a:schemeClr val="dk1"/>
              </a:buClr>
              <a:buSzPts val="1600"/>
              <a:buChar char="●"/>
            </a:pPr>
            <a:r>
              <a:rPr lang="en" sz="1600">
                <a:solidFill>
                  <a:schemeClr val="dk1"/>
                </a:solidFill>
              </a:rPr>
              <a:t>1st Data obtained from CBETA</a:t>
            </a:r>
            <a:endParaRPr sz="1600">
              <a:solidFill>
                <a:schemeClr val="dk1"/>
              </a:solidFill>
            </a:endParaRPr>
          </a:p>
          <a:p>
            <a:pPr indent="0" lvl="0" marL="457200" rtl="0" algn="l">
              <a:spcBef>
                <a:spcPts val="0"/>
              </a:spcBef>
              <a:spcAft>
                <a:spcPts val="0"/>
              </a:spcAft>
              <a:buNone/>
            </a:pPr>
            <a:r>
              <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CS-Studio: FBLM App Test</a:t>
            </a:r>
            <a:endParaRPr sz="1600">
              <a:solidFill>
                <a:schemeClr val="dk1"/>
              </a:solidFill>
            </a:endParaRPr>
          </a:p>
          <a:p>
            <a:pPr indent="-330200" lvl="1" marL="914400" rtl="0" algn="l">
              <a:spcBef>
                <a:spcPts val="0"/>
              </a:spcBef>
              <a:spcAft>
                <a:spcPts val="0"/>
              </a:spcAft>
              <a:buClr>
                <a:schemeClr val="dk1"/>
              </a:buClr>
              <a:buSzPts val="1600"/>
              <a:buChar char="○"/>
            </a:pPr>
            <a:r>
              <a:rPr lang="en" sz="1600">
                <a:solidFill>
                  <a:schemeClr val="dk1"/>
                </a:solidFill>
              </a:rPr>
              <a:t>Triangle wave from Func Gen.</a:t>
            </a:r>
            <a:endParaRPr sz="1600">
              <a:solidFill>
                <a:schemeClr val="dk1"/>
              </a:solidFill>
            </a:endParaRPr>
          </a:p>
          <a:p>
            <a:pPr indent="-330200" lvl="1" marL="914400" rtl="0" algn="l">
              <a:spcBef>
                <a:spcPts val="0"/>
              </a:spcBef>
              <a:spcAft>
                <a:spcPts val="0"/>
              </a:spcAft>
              <a:buClr>
                <a:schemeClr val="dk1"/>
              </a:buClr>
              <a:buSzPts val="1600"/>
              <a:buChar char="○"/>
            </a:pPr>
            <a:r>
              <a:rPr lang="en" sz="1600">
                <a:solidFill>
                  <a:schemeClr val="dk1"/>
                </a:solidFill>
              </a:rPr>
              <a:t>Freq: 62.5KHz</a:t>
            </a:r>
            <a:endParaRPr sz="1600">
              <a:solidFill>
                <a:schemeClr val="dk1"/>
              </a:solidFill>
            </a:endParaRPr>
          </a:p>
          <a:p>
            <a:pPr indent="-330200" lvl="1" marL="914400" rtl="0" algn="l">
              <a:spcBef>
                <a:spcPts val="0"/>
              </a:spcBef>
              <a:spcAft>
                <a:spcPts val="0"/>
              </a:spcAft>
              <a:buClr>
                <a:schemeClr val="dk1"/>
              </a:buClr>
              <a:buSzPts val="1600"/>
              <a:buChar char="○"/>
            </a:pPr>
            <a:r>
              <a:rPr lang="en" sz="1600">
                <a:solidFill>
                  <a:schemeClr val="dk1"/>
                </a:solidFill>
              </a:rPr>
              <a:t>Sweep: (~100 to ~800)mV</a:t>
            </a:r>
            <a:endParaRPr sz="1600">
              <a:solidFill>
                <a:schemeClr val="dk1"/>
              </a:solidFill>
            </a:endParaRPr>
          </a:p>
          <a:p>
            <a:pPr indent="0" lvl="0" marL="457200" rtl="0" algn="l">
              <a:spcBef>
                <a:spcPts val="0"/>
              </a:spcBef>
              <a:spcAft>
                <a:spcPts val="0"/>
              </a:spcAft>
              <a:buNone/>
            </a:pPr>
            <a:r>
              <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Limit Exceeded (Red Light)</a:t>
            </a:r>
            <a:endParaRPr sz="1600">
              <a:solidFill>
                <a:schemeClr val="dk1"/>
              </a:solidFill>
            </a:endParaRPr>
          </a:p>
          <a:p>
            <a:pPr indent="-330200" lvl="1" marL="914400" rtl="0" algn="l">
              <a:spcBef>
                <a:spcPts val="0"/>
              </a:spcBef>
              <a:spcAft>
                <a:spcPts val="0"/>
              </a:spcAft>
              <a:buClr>
                <a:schemeClr val="dk1"/>
              </a:buClr>
              <a:buSzPts val="1600"/>
              <a:buChar char="○"/>
            </a:pPr>
            <a:r>
              <a:rPr lang="en" sz="1600">
                <a:solidFill>
                  <a:schemeClr val="dk1"/>
                </a:solidFill>
              </a:rPr>
              <a:t>Buffer get Locked</a:t>
            </a:r>
            <a:endParaRPr sz="1600">
              <a:solidFill>
                <a:schemeClr val="dk1"/>
              </a:solidFill>
            </a:endParaRPr>
          </a:p>
          <a:p>
            <a:pPr indent="-330200" lvl="1" marL="914400" rtl="0" algn="l">
              <a:spcBef>
                <a:spcPts val="0"/>
              </a:spcBef>
              <a:spcAft>
                <a:spcPts val="0"/>
              </a:spcAft>
              <a:buClr>
                <a:schemeClr val="dk1"/>
              </a:buClr>
              <a:buSzPts val="1600"/>
              <a:buChar char="○"/>
            </a:pPr>
            <a:r>
              <a:rPr lang="en" sz="1600">
                <a:solidFill>
                  <a:schemeClr val="dk1"/>
                </a:solidFill>
              </a:rPr>
              <a:t>Post Mortem Analysis</a:t>
            </a:r>
            <a:endParaRPr sz="1600">
              <a:solidFill>
                <a:schemeClr val="dk1"/>
              </a:solidFill>
            </a:endParaRPr>
          </a:p>
          <a:p>
            <a:pPr indent="0" lvl="0" marL="0" rtl="0" algn="l">
              <a:spcBef>
                <a:spcPts val="0"/>
              </a:spcBef>
              <a:spcAft>
                <a:spcPts val="0"/>
              </a:spcAft>
              <a:buNone/>
            </a:pPr>
            <a:r>
              <a:t/>
            </a:r>
            <a:endParaRPr sz="1600">
              <a:solidFill>
                <a:schemeClr val="dk1"/>
              </a:solidFill>
            </a:endParaRPr>
          </a:p>
          <a:p>
            <a:pPr indent="0" lvl="0" marL="0" rtl="0" algn="l">
              <a:spcBef>
                <a:spcPts val="0"/>
              </a:spcBef>
              <a:spcAft>
                <a:spcPts val="0"/>
              </a:spcAft>
              <a:buNone/>
            </a:pPr>
            <a:r>
              <a:t/>
            </a:r>
            <a:endParaRPr sz="1600">
              <a:solidFill>
                <a:schemeClr val="dk1"/>
              </a:solidFill>
            </a:endParaRPr>
          </a:p>
        </p:txBody>
      </p:sp>
      <p:cxnSp>
        <p:nvCxnSpPr>
          <p:cNvPr id="199" name="Google Shape;199;p29"/>
          <p:cNvCxnSpPr/>
          <p:nvPr/>
        </p:nvCxnSpPr>
        <p:spPr>
          <a:xfrm flipH="1" rot="10800000">
            <a:off x="1117850" y="842623"/>
            <a:ext cx="3316200" cy="809400"/>
          </a:xfrm>
          <a:prstGeom prst="curvedConnector3">
            <a:avLst>
              <a:gd fmla="val 50000" name="adj1"/>
            </a:avLst>
          </a:prstGeom>
          <a:noFill/>
          <a:ln cap="flat" cmpd="sng" w="9525">
            <a:solidFill>
              <a:schemeClr val="dk2"/>
            </a:solidFill>
            <a:prstDash val="solid"/>
            <a:round/>
            <a:headEnd len="med" w="med" type="none"/>
            <a:tailEnd len="med" w="med" type="stealth"/>
          </a:ln>
        </p:spPr>
      </p:cxnSp>
      <p:cxnSp>
        <p:nvCxnSpPr>
          <p:cNvPr id="200" name="Google Shape;200;p29"/>
          <p:cNvCxnSpPr/>
          <p:nvPr/>
        </p:nvCxnSpPr>
        <p:spPr>
          <a:xfrm flipH="1" rot="10800000">
            <a:off x="3037325" y="2316775"/>
            <a:ext cx="775800" cy="11100"/>
          </a:xfrm>
          <a:prstGeom prst="curvedConnector3">
            <a:avLst>
              <a:gd fmla="val 50000" name="adj1"/>
            </a:avLst>
          </a:prstGeom>
          <a:noFill/>
          <a:ln cap="flat" cmpd="sng" w="9525">
            <a:solidFill>
              <a:schemeClr val="dk2"/>
            </a:solidFill>
            <a:prstDash val="solid"/>
            <a:round/>
            <a:headEnd len="med" w="med" type="none"/>
            <a:tailEnd len="med" w="med" type="stealth"/>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grpSp>
        <p:nvGrpSpPr>
          <p:cNvPr id="205" name="Google Shape;205;p30"/>
          <p:cNvGrpSpPr/>
          <p:nvPr/>
        </p:nvGrpSpPr>
        <p:grpSpPr>
          <a:xfrm>
            <a:off x="43" y="-27"/>
            <a:ext cx="9144179" cy="5139733"/>
            <a:chOff x="3196460" y="663450"/>
            <a:chExt cx="5651532" cy="4175250"/>
          </a:xfrm>
        </p:grpSpPr>
        <p:pic>
          <p:nvPicPr>
            <p:cNvPr descr="FBLM &#10;CBETA FAST BEAM LOSS MONITOR &#10;Signal Limit O &#10;RED PITAYA: A &#10;FBLM CHI BUFFER &#10;Reset &#10;172 &#10;_2000 &#10;&gt; -4000 &#10;o -6000 &#10;-8192 &#10;Reset &#10;172 &#10;_2000 &#10;&gt; -4000 &#10;o -6000 &#10;-8192 &#10;SINGLE CHASSIS TEST &#10;Limit Exceeded &#10;q ABI —L] Z] &#10;93 &#10;-2000 &#10;&gt; -4000 &#10;o -6000 &#10;-8192 &#10;o &#10;500 &#10;1000 &#10;1500 2000 2500 3000 &#10;SAMPLE NUMBER &#10;3500 &#10;FBLM CH2 BUFFER &#10;1000 1500 2000 2500 3000 3500 &#10;SAMPLE NUMBER &#10;4096 &#10;4096 &#10;o &#10;o &#10;500 &#10;500 &#10;4096 &#10;RED PITAYA: B &#10;Signal Limit O &#10;FBLM CHI BUFFER &#10;Limit Exceeded &#10;93 &#10;-2000 &#10;&gt; -4000 &#10;o -6000 &#10;-8192 &#10;o &#10;jrenta &#10;500 &#10;1000 &#10;1500 2000 2500 3000 &#10;SAMPLE NUMBER &#10;3500 &#10;FBLM CH2 BUFFER &#10;1000 1500 2000 2500 3000 3500 &#10;SAMPLE NUMBER &#10;4096 &#10;Firmware Version: 19 " id="206" name="Google Shape;206;p30"/>
            <p:cNvPicPr preferRelativeResize="0"/>
            <p:nvPr/>
          </p:nvPicPr>
          <p:blipFill>
            <a:blip r:embed="rId3">
              <a:alphaModFix/>
            </a:blip>
            <a:stretch>
              <a:fillRect/>
            </a:stretch>
          </p:blipFill>
          <p:spPr>
            <a:xfrm>
              <a:off x="3196460" y="663450"/>
              <a:ext cx="5651532" cy="4175250"/>
            </a:xfrm>
            <a:prstGeom prst="rect">
              <a:avLst/>
            </a:prstGeom>
            <a:noFill/>
            <a:ln>
              <a:noFill/>
            </a:ln>
          </p:spPr>
        </p:pic>
        <p:pic>
          <p:nvPicPr>
            <p:cNvPr id="207" name="Google Shape;207;p30"/>
            <p:cNvPicPr preferRelativeResize="0"/>
            <p:nvPr/>
          </p:nvPicPr>
          <p:blipFill rotWithShape="1">
            <a:blip r:embed="rId4">
              <a:alphaModFix/>
            </a:blip>
            <a:srcRect b="0" l="0" r="823" t="0"/>
            <a:stretch/>
          </p:blipFill>
          <p:spPr>
            <a:xfrm>
              <a:off x="3196460" y="675175"/>
              <a:ext cx="5389625" cy="2014700"/>
            </a:xfrm>
            <a:prstGeom prst="rect">
              <a:avLst/>
            </a:prstGeom>
            <a:noFill/>
            <a:ln>
              <a:noFill/>
            </a:ln>
          </p:spPr>
        </p:pic>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Google Shape;212;p31"/>
          <p:cNvSpPr txBox="1"/>
          <p:nvPr>
            <p:ph idx="4294967295" type="title"/>
          </p:nvPr>
        </p:nvSpPr>
        <p:spPr>
          <a:xfrm>
            <a:off x="215075" y="90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Current Work In Progress</a:t>
            </a:r>
            <a:endParaRPr/>
          </a:p>
        </p:txBody>
      </p:sp>
      <p:sp>
        <p:nvSpPr>
          <p:cNvPr id="213" name="Google Shape;213;p31"/>
          <p:cNvSpPr txBox="1"/>
          <p:nvPr>
            <p:ph idx="4294967295" type="body"/>
          </p:nvPr>
        </p:nvSpPr>
        <p:spPr>
          <a:xfrm>
            <a:off x="215075" y="1608150"/>
            <a:ext cx="5856600" cy="2662800"/>
          </a:xfrm>
          <a:prstGeom prst="rect">
            <a:avLst/>
          </a:prstGeom>
        </p:spPr>
        <p:txBody>
          <a:bodyPr anchorCtr="0" anchor="t" bIns="91425" lIns="91425" spcFirstLastPara="1" rIns="91425" wrap="square" tIns="91425">
            <a:noAutofit/>
          </a:bodyPr>
          <a:lstStyle/>
          <a:p>
            <a:pPr indent="-330200" lvl="0" marL="457200" rtl="0" algn="l">
              <a:lnSpc>
                <a:spcPct val="100000"/>
              </a:lnSpc>
              <a:spcBef>
                <a:spcPts val="0"/>
              </a:spcBef>
              <a:spcAft>
                <a:spcPts val="0"/>
              </a:spcAft>
              <a:buSzPts val="1600"/>
              <a:buChar char="●"/>
            </a:pPr>
            <a:r>
              <a:rPr lang="en" sz="1600">
                <a:solidFill>
                  <a:schemeClr val="dk1"/>
                </a:solidFill>
              </a:rPr>
              <a:t>Fix a glitch in CS-Studio Graph</a:t>
            </a:r>
            <a:endParaRPr sz="1600">
              <a:solidFill>
                <a:schemeClr val="dk1"/>
              </a:solidFill>
            </a:endParaRPr>
          </a:p>
          <a:p>
            <a:pPr indent="-330200" lvl="0" marL="457200" rtl="0" algn="l">
              <a:lnSpc>
                <a:spcPct val="100000"/>
              </a:lnSpc>
              <a:spcBef>
                <a:spcPts val="1000"/>
              </a:spcBef>
              <a:spcAft>
                <a:spcPts val="0"/>
              </a:spcAft>
              <a:buSzPts val="1600"/>
              <a:buChar char="●"/>
            </a:pPr>
            <a:r>
              <a:rPr lang="en" sz="1600">
                <a:solidFill>
                  <a:schemeClr val="dk1"/>
                </a:solidFill>
              </a:rPr>
              <a:t>Fix err: EPICS out of CA Memory </a:t>
            </a:r>
            <a:endParaRPr sz="1600">
              <a:solidFill>
                <a:schemeClr val="dk1"/>
              </a:solidFill>
            </a:endParaRPr>
          </a:p>
          <a:p>
            <a:pPr indent="-330200" lvl="0" marL="457200" rtl="0" algn="l">
              <a:lnSpc>
                <a:spcPct val="100000"/>
              </a:lnSpc>
              <a:spcBef>
                <a:spcPts val="1000"/>
              </a:spcBef>
              <a:spcAft>
                <a:spcPts val="0"/>
              </a:spcAft>
              <a:buSzPts val="1600"/>
              <a:buChar char="●"/>
            </a:pPr>
            <a:r>
              <a:rPr lang="en" sz="1600">
                <a:solidFill>
                  <a:schemeClr val="dk1"/>
                </a:solidFill>
              </a:rPr>
              <a:t>Implement Slow HV Ramping for PMT via software</a:t>
            </a:r>
            <a:endParaRPr sz="1600">
              <a:solidFill>
                <a:schemeClr val="dk1"/>
              </a:solidFill>
            </a:endParaRPr>
          </a:p>
          <a:p>
            <a:pPr indent="-330200" lvl="0" marL="457200" rtl="0" algn="l">
              <a:lnSpc>
                <a:spcPct val="100000"/>
              </a:lnSpc>
              <a:spcBef>
                <a:spcPts val="1000"/>
              </a:spcBef>
              <a:spcAft>
                <a:spcPts val="0"/>
              </a:spcAft>
              <a:buClr>
                <a:schemeClr val="dk1"/>
              </a:buClr>
              <a:buSzPts val="1600"/>
              <a:buChar char="●"/>
            </a:pPr>
            <a:r>
              <a:rPr lang="en" sz="1600">
                <a:solidFill>
                  <a:schemeClr val="dk1"/>
                </a:solidFill>
              </a:rPr>
              <a:t>Maximize Memory</a:t>
            </a:r>
            <a:endParaRPr sz="1600">
              <a:solidFill>
                <a:schemeClr val="dk1"/>
              </a:solidFill>
            </a:endParaRPr>
          </a:p>
          <a:p>
            <a:pPr indent="-330200" lvl="0" marL="457200" rtl="0" algn="l">
              <a:lnSpc>
                <a:spcPct val="100000"/>
              </a:lnSpc>
              <a:spcBef>
                <a:spcPts val="1000"/>
              </a:spcBef>
              <a:spcAft>
                <a:spcPts val="1000"/>
              </a:spcAft>
              <a:buClr>
                <a:schemeClr val="dk1"/>
              </a:buClr>
              <a:buSzPts val="1600"/>
              <a:buChar char="●"/>
            </a:pPr>
            <a:r>
              <a:rPr lang="en" sz="1600">
                <a:solidFill>
                  <a:schemeClr val="dk1"/>
                </a:solidFill>
              </a:rPr>
              <a:t>Optimize the Inference of Block RAM in Firmware</a:t>
            </a:r>
            <a:endParaRPr sz="1600">
              <a:solidFill>
                <a:schemeClr val="dk1"/>
              </a:solidFill>
            </a:endParaRPr>
          </a:p>
        </p:txBody>
      </p:sp>
      <p:pic>
        <p:nvPicPr>
          <p:cNvPr id="214" name="Google Shape;214;p31"/>
          <p:cNvPicPr preferRelativeResize="0"/>
          <p:nvPr/>
        </p:nvPicPr>
        <p:blipFill rotWithShape="1">
          <a:blip r:embed="rId3">
            <a:alphaModFix/>
          </a:blip>
          <a:srcRect b="6490" l="10294" r="10087" t="7878"/>
          <a:stretch/>
        </p:blipFill>
        <p:spPr>
          <a:xfrm>
            <a:off x="5292575" y="541475"/>
            <a:ext cx="3775224" cy="40605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sp>
        <p:nvSpPr>
          <p:cNvPr id="61" name="Google Shape;61;p14"/>
          <p:cNvSpPr txBox="1"/>
          <p:nvPr>
            <p:ph type="title"/>
          </p:nvPr>
        </p:nvSpPr>
        <p:spPr>
          <a:xfrm>
            <a:off x="215075" y="90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TOPICS</a:t>
            </a:r>
            <a:endParaRPr/>
          </a:p>
        </p:txBody>
      </p:sp>
      <p:sp>
        <p:nvSpPr>
          <p:cNvPr id="62" name="Google Shape;62;p14"/>
          <p:cNvSpPr txBox="1"/>
          <p:nvPr>
            <p:ph idx="1" type="body"/>
          </p:nvPr>
        </p:nvSpPr>
        <p:spPr>
          <a:xfrm>
            <a:off x="150025" y="786925"/>
            <a:ext cx="3182400" cy="43563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rgbClr val="000000"/>
              </a:buClr>
              <a:buSzPts val="1600"/>
              <a:buChar char="●"/>
            </a:pPr>
            <a:r>
              <a:rPr lang="en" sz="1600">
                <a:solidFill>
                  <a:srgbClr val="000000"/>
                </a:solidFill>
              </a:rPr>
              <a:t>Project Overview</a:t>
            </a:r>
            <a:endParaRPr sz="1600">
              <a:solidFill>
                <a:srgbClr val="000000"/>
              </a:solidFill>
            </a:endParaRPr>
          </a:p>
          <a:p>
            <a:pPr indent="-330200" lvl="1" marL="914400" rtl="0" algn="l">
              <a:spcBef>
                <a:spcPts val="0"/>
              </a:spcBef>
              <a:spcAft>
                <a:spcPts val="0"/>
              </a:spcAft>
              <a:buClr>
                <a:srgbClr val="000000"/>
              </a:buClr>
              <a:buSzPts val="1600"/>
              <a:buChar char="○"/>
            </a:pPr>
            <a:r>
              <a:rPr lang="en" sz="1600">
                <a:solidFill>
                  <a:srgbClr val="000000"/>
                </a:solidFill>
              </a:rPr>
              <a:t>Purpose</a:t>
            </a:r>
            <a:endParaRPr sz="1600">
              <a:solidFill>
                <a:srgbClr val="000000"/>
              </a:solidFill>
            </a:endParaRPr>
          </a:p>
          <a:p>
            <a:pPr indent="-330200" lvl="1" marL="914400" rtl="0" algn="l">
              <a:spcBef>
                <a:spcPts val="0"/>
              </a:spcBef>
              <a:spcAft>
                <a:spcPts val="0"/>
              </a:spcAft>
              <a:buClr>
                <a:srgbClr val="000000"/>
              </a:buClr>
              <a:buSzPts val="1600"/>
              <a:buChar char="○"/>
            </a:pPr>
            <a:r>
              <a:rPr lang="en" sz="1600">
                <a:solidFill>
                  <a:srgbClr val="000000"/>
                </a:solidFill>
              </a:rPr>
              <a:t>FBLM Chassis</a:t>
            </a:r>
            <a:endParaRPr sz="1600">
              <a:solidFill>
                <a:srgbClr val="000000"/>
              </a:solidFill>
            </a:endParaRPr>
          </a:p>
          <a:p>
            <a:pPr indent="-330200" lvl="1" marL="914400" rtl="0" algn="l">
              <a:spcBef>
                <a:spcPts val="0"/>
              </a:spcBef>
              <a:spcAft>
                <a:spcPts val="0"/>
              </a:spcAft>
              <a:buClr>
                <a:srgbClr val="000000"/>
              </a:buClr>
              <a:buSzPts val="1600"/>
              <a:buChar char="○"/>
            </a:pPr>
            <a:r>
              <a:rPr lang="en" sz="1600">
                <a:solidFill>
                  <a:srgbClr val="000000"/>
                </a:solidFill>
              </a:rPr>
              <a:t>Interconnectivity</a:t>
            </a:r>
            <a:endParaRPr sz="1600">
              <a:solidFill>
                <a:srgbClr val="000000"/>
              </a:solidFill>
            </a:endParaRPr>
          </a:p>
          <a:p>
            <a:pPr indent="-330200" lvl="0" marL="457200" rtl="0" algn="l">
              <a:spcBef>
                <a:spcPts val="0"/>
              </a:spcBef>
              <a:spcAft>
                <a:spcPts val="0"/>
              </a:spcAft>
              <a:buClr>
                <a:srgbClr val="000000"/>
              </a:buClr>
              <a:buSzPts val="1600"/>
              <a:buChar char="●"/>
            </a:pPr>
            <a:r>
              <a:rPr lang="en" sz="1600">
                <a:solidFill>
                  <a:srgbClr val="000000"/>
                </a:solidFill>
              </a:rPr>
              <a:t>Subsystem Design</a:t>
            </a:r>
            <a:endParaRPr sz="1600">
              <a:solidFill>
                <a:srgbClr val="000000"/>
              </a:solidFill>
            </a:endParaRPr>
          </a:p>
          <a:p>
            <a:pPr indent="-330200" lvl="1" marL="914400" rtl="0" algn="l">
              <a:spcBef>
                <a:spcPts val="0"/>
              </a:spcBef>
              <a:spcAft>
                <a:spcPts val="0"/>
              </a:spcAft>
              <a:buClr>
                <a:srgbClr val="000000"/>
              </a:buClr>
              <a:buSzPts val="1600"/>
              <a:buChar char="○"/>
            </a:pPr>
            <a:r>
              <a:rPr lang="en" sz="1600">
                <a:solidFill>
                  <a:srgbClr val="000000"/>
                </a:solidFill>
              </a:rPr>
              <a:t>Hardware</a:t>
            </a:r>
            <a:endParaRPr sz="1600">
              <a:solidFill>
                <a:srgbClr val="000000"/>
              </a:solidFill>
            </a:endParaRPr>
          </a:p>
          <a:p>
            <a:pPr indent="-330200" lvl="1" marL="914400" rtl="0" algn="l">
              <a:spcBef>
                <a:spcPts val="0"/>
              </a:spcBef>
              <a:spcAft>
                <a:spcPts val="0"/>
              </a:spcAft>
              <a:buClr>
                <a:srgbClr val="000000"/>
              </a:buClr>
              <a:buSzPts val="1600"/>
              <a:buChar char="○"/>
            </a:pPr>
            <a:r>
              <a:rPr lang="en" sz="1600">
                <a:solidFill>
                  <a:srgbClr val="000000"/>
                </a:solidFill>
              </a:rPr>
              <a:t>Firmware</a:t>
            </a:r>
            <a:endParaRPr sz="1600">
              <a:solidFill>
                <a:srgbClr val="000000"/>
              </a:solidFill>
            </a:endParaRPr>
          </a:p>
          <a:p>
            <a:pPr indent="-330200" lvl="1" marL="914400" rtl="0" algn="l">
              <a:spcBef>
                <a:spcPts val="0"/>
              </a:spcBef>
              <a:spcAft>
                <a:spcPts val="0"/>
              </a:spcAft>
              <a:buClr>
                <a:srgbClr val="000000"/>
              </a:buClr>
              <a:buSzPts val="1600"/>
              <a:buChar char="○"/>
            </a:pPr>
            <a:r>
              <a:rPr lang="en" sz="1600">
                <a:solidFill>
                  <a:srgbClr val="000000"/>
                </a:solidFill>
              </a:rPr>
              <a:t>Software</a:t>
            </a:r>
            <a:endParaRPr sz="1600">
              <a:solidFill>
                <a:srgbClr val="000000"/>
              </a:solidFill>
            </a:endParaRPr>
          </a:p>
          <a:p>
            <a:pPr indent="-330200" lvl="0" marL="457200" rtl="0" algn="l">
              <a:spcBef>
                <a:spcPts val="0"/>
              </a:spcBef>
              <a:spcAft>
                <a:spcPts val="0"/>
              </a:spcAft>
              <a:buClr>
                <a:srgbClr val="000000"/>
              </a:buClr>
              <a:buSzPts val="1600"/>
              <a:buChar char="●"/>
            </a:pPr>
            <a:r>
              <a:rPr lang="en" sz="1600">
                <a:solidFill>
                  <a:srgbClr val="000000"/>
                </a:solidFill>
              </a:rPr>
              <a:t>Project Status</a:t>
            </a:r>
            <a:endParaRPr sz="1600">
              <a:solidFill>
                <a:srgbClr val="000000"/>
              </a:solidFill>
            </a:endParaRPr>
          </a:p>
          <a:p>
            <a:pPr indent="-330200" lvl="1" marL="914400" rtl="0" algn="l">
              <a:spcBef>
                <a:spcPts val="0"/>
              </a:spcBef>
              <a:spcAft>
                <a:spcPts val="0"/>
              </a:spcAft>
              <a:buClr>
                <a:srgbClr val="000000"/>
              </a:buClr>
              <a:buSzPts val="1600"/>
              <a:buChar char="○"/>
            </a:pPr>
            <a:r>
              <a:rPr lang="en" sz="1600">
                <a:solidFill>
                  <a:srgbClr val="000000"/>
                </a:solidFill>
              </a:rPr>
              <a:t>Output Latch Delay</a:t>
            </a:r>
            <a:endParaRPr sz="1600">
              <a:solidFill>
                <a:srgbClr val="000000"/>
              </a:solidFill>
            </a:endParaRPr>
          </a:p>
          <a:p>
            <a:pPr indent="-330200" lvl="1" marL="914400" rtl="0" algn="l">
              <a:spcBef>
                <a:spcPts val="0"/>
              </a:spcBef>
              <a:spcAft>
                <a:spcPts val="0"/>
              </a:spcAft>
              <a:buClr>
                <a:srgbClr val="000000"/>
              </a:buClr>
              <a:buSzPts val="1600"/>
              <a:buChar char="○"/>
            </a:pPr>
            <a:r>
              <a:rPr lang="en" sz="1600">
                <a:solidFill>
                  <a:srgbClr val="000000"/>
                </a:solidFill>
              </a:rPr>
              <a:t>Real Data from CBETA</a:t>
            </a:r>
            <a:endParaRPr sz="1600">
              <a:solidFill>
                <a:srgbClr val="000000"/>
              </a:solidFill>
            </a:endParaRPr>
          </a:p>
          <a:p>
            <a:pPr indent="-330200" lvl="0" marL="457200" rtl="0" algn="l">
              <a:spcBef>
                <a:spcPts val="0"/>
              </a:spcBef>
              <a:spcAft>
                <a:spcPts val="0"/>
              </a:spcAft>
              <a:buClr>
                <a:srgbClr val="000000"/>
              </a:buClr>
              <a:buSzPts val="1600"/>
              <a:buChar char="●"/>
            </a:pPr>
            <a:r>
              <a:rPr lang="en" sz="1600">
                <a:solidFill>
                  <a:srgbClr val="000000"/>
                </a:solidFill>
              </a:rPr>
              <a:t>Current Work In Progress</a:t>
            </a:r>
            <a:endParaRPr sz="1600">
              <a:solidFill>
                <a:srgbClr val="000000"/>
              </a:solidFill>
            </a:endParaRPr>
          </a:p>
          <a:p>
            <a:pPr indent="-330200" lvl="0" marL="457200" rtl="0" algn="l">
              <a:spcBef>
                <a:spcPts val="0"/>
              </a:spcBef>
              <a:spcAft>
                <a:spcPts val="0"/>
              </a:spcAft>
              <a:buClr>
                <a:srgbClr val="000000"/>
              </a:buClr>
              <a:buSzPts val="1600"/>
              <a:buChar char="●"/>
            </a:pPr>
            <a:r>
              <a:rPr lang="en" sz="1600">
                <a:solidFill>
                  <a:srgbClr val="000000"/>
                </a:solidFill>
              </a:rPr>
              <a:t>References</a:t>
            </a:r>
            <a:endParaRPr sz="1600">
              <a:solidFill>
                <a:srgbClr val="000000"/>
              </a:solidFill>
            </a:endParaRPr>
          </a:p>
          <a:p>
            <a:pPr indent="-330200" lvl="0" marL="457200" rtl="0" algn="l">
              <a:spcBef>
                <a:spcPts val="0"/>
              </a:spcBef>
              <a:spcAft>
                <a:spcPts val="0"/>
              </a:spcAft>
              <a:buClr>
                <a:srgbClr val="000000"/>
              </a:buClr>
              <a:buSzPts val="1600"/>
              <a:buChar char="●"/>
            </a:pPr>
            <a:r>
              <a:rPr lang="en" sz="1600">
                <a:solidFill>
                  <a:srgbClr val="000000"/>
                </a:solidFill>
              </a:rPr>
              <a:t>Q &amp; A </a:t>
            </a:r>
            <a:endParaRPr sz="1600">
              <a:solidFill>
                <a:srgbClr val="000000"/>
              </a:solidFill>
            </a:endParaRPr>
          </a:p>
        </p:txBody>
      </p:sp>
      <p:pic>
        <p:nvPicPr>
          <p:cNvPr id="63" name="Google Shape;63;p14"/>
          <p:cNvPicPr preferRelativeResize="0"/>
          <p:nvPr/>
        </p:nvPicPr>
        <p:blipFill>
          <a:blip r:embed="rId3">
            <a:alphaModFix/>
          </a:blip>
          <a:stretch>
            <a:fillRect/>
          </a:stretch>
        </p:blipFill>
        <p:spPr>
          <a:xfrm>
            <a:off x="2692200" y="328625"/>
            <a:ext cx="6291074" cy="301375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Google Shape;219;p32"/>
          <p:cNvSpPr txBox="1"/>
          <p:nvPr>
            <p:ph idx="4294967295" type="title"/>
          </p:nvPr>
        </p:nvSpPr>
        <p:spPr>
          <a:xfrm>
            <a:off x="215075" y="90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References</a:t>
            </a:r>
            <a:endParaRPr/>
          </a:p>
        </p:txBody>
      </p:sp>
      <p:sp>
        <p:nvSpPr>
          <p:cNvPr id="220" name="Google Shape;220;p32"/>
          <p:cNvSpPr txBox="1"/>
          <p:nvPr/>
        </p:nvSpPr>
        <p:spPr>
          <a:xfrm>
            <a:off x="215075" y="587250"/>
            <a:ext cx="8928900" cy="455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rPr>
              <a:t>[1] </a:t>
            </a:r>
            <a:r>
              <a:rPr lang="en" sz="1200">
                <a:solidFill>
                  <a:schemeClr val="dk1"/>
                </a:solidFill>
                <a:highlight>
                  <a:srgbClr val="FFFFFF"/>
                </a:highlight>
              </a:rPr>
              <a:t>(CBETA FBLM Software, 2019)</a:t>
            </a:r>
            <a:r>
              <a:rPr lang="en" sz="1000">
                <a:solidFill>
                  <a:schemeClr val="dk1"/>
                </a:solidFill>
                <a:highlight>
                  <a:srgbClr val="FFFFFF"/>
                </a:highlight>
              </a:rPr>
              <a:t> </a:t>
            </a:r>
            <a:r>
              <a:rPr lang="en" sz="1200" u="sng">
                <a:solidFill>
                  <a:srgbClr val="1155CC"/>
                </a:solidFill>
                <a:hlinkClick r:id="rId3"/>
              </a:rPr>
              <a:t>https://gitlab.pbn.bnl.gov/Instrumentation_System_Integration_Group/CBETA_FBLM_SOFTWARE/</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[2] (IP Form)</a:t>
            </a:r>
            <a:endParaRPr sz="1200">
              <a:solidFill>
                <a:schemeClr val="dk1"/>
              </a:solidFill>
            </a:endParaRPr>
          </a:p>
          <a:p>
            <a:pPr indent="0" lvl="0" marL="0" rtl="0" algn="l">
              <a:lnSpc>
                <a:spcPct val="115000"/>
              </a:lnSpc>
              <a:spcBef>
                <a:spcPts val="0"/>
              </a:spcBef>
              <a:spcAft>
                <a:spcPts val="0"/>
              </a:spcAft>
              <a:buNone/>
            </a:pPr>
            <a:r>
              <a:rPr lang="en" sz="1200" u="sng">
                <a:solidFill>
                  <a:srgbClr val="1155CC"/>
                </a:solidFill>
                <a:hlinkClick r:id="rId4"/>
              </a:rPr>
              <a:t>http://corvette.ags.bnl.gov/cgi-bin/IP/ipForm.pl</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[3] (rp_spi.c, ver 1.1, 2019)</a:t>
            </a:r>
            <a:endParaRPr sz="1200">
              <a:solidFill>
                <a:schemeClr val="dk1"/>
              </a:solidFill>
            </a:endParaRPr>
          </a:p>
          <a:p>
            <a:pPr indent="0" lvl="0" marL="0" rtl="0" algn="l">
              <a:lnSpc>
                <a:spcPct val="115000"/>
              </a:lnSpc>
              <a:spcBef>
                <a:spcPts val="0"/>
              </a:spcBef>
              <a:spcAft>
                <a:spcPts val="0"/>
              </a:spcAft>
              <a:buNone/>
            </a:pPr>
            <a:r>
              <a:rPr lang="en" sz="1200" u="sng">
                <a:solidFill>
                  <a:srgbClr val="1155CC"/>
                </a:solidFill>
                <a:hlinkClick r:id="rId5"/>
              </a:rPr>
              <a:t>https://gitlab.pbn.bnl.gov/Instrumentation_System_Integration_Group/CBETA_FBLM_SOFTWARE/-/blob/master/rp_spi.c</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[4] (ReadData.c, ver 1.0, 2019)</a:t>
            </a:r>
            <a:endParaRPr sz="1200">
              <a:solidFill>
                <a:schemeClr val="dk1"/>
              </a:solidFill>
            </a:endParaRPr>
          </a:p>
          <a:p>
            <a:pPr indent="0" lvl="0" marL="0" rtl="0" algn="l">
              <a:lnSpc>
                <a:spcPct val="115000"/>
              </a:lnSpc>
              <a:spcBef>
                <a:spcPts val="0"/>
              </a:spcBef>
              <a:spcAft>
                <a:spcPts val="0"/>
              </a:spcAft>
              <a:buNone/>
            </a:pPr>
            <a:r>
              <a:rPr lang="en" sz="1200" u="sng">
                <a:solidFill>
                  <a:srgbClr val="1155CC"/>
                </a:solidFill>
                <a:hlinkClick r:id="rId6"/>
              </a:rPr>
              <a:t>https://gitlab.pbn.bnl.gov/Instrumentation_System_Integration_Group/CBETA_FBLM_SOFTWARE/-/blob/master/ReadData.c</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[5] (EPICS Record Manual, ver 3.13 1995)</a:t>
            </a:r>
            <a:endParaRPr sz="1200">
              <a:solidFill>
                <a:schemeClr val="dk1"/>
              </a:solidFill>
            </a:endParaRPr>
          </a:p>
          <a:p>
            <a:pPr indent="0" lvl="0" marL="0" rtl="0" algn="l">
              <a:lnSpc>
                <a:spcPct val="115000"/>
              </a:lnSpc>
              <a:spcBef>
                <a:spcPts val="0"/>
              </a:spcBef>
              <a:spcAft>
                <a:spcPts val="0"/>
              </a:spcAft>
              <a:buNone/>
            </a:pPr>
            <a:r>
              <a:rPr lang="en" sz="1200" u="sng">
                <a:solidFill>
                  <a:srgbClr val="1155CC"/>
                </a:solidFill>
                <a:hlinkClick r:id="rId7"/>
              </a:rPr>
              <a:t>https://epics.anl.gov/EpicsDocumentation/AppDevManuals/RecordRef/Recordref.pdf</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[6] (HVSP2V.py, ver 1.0, 2019)</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LINK TBD</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[7] (CBETA_FBLM_FPGA, ver 1.0, 2019)</a:t>
            </a:r>
            <a:endParaRPr sz="1200">
              <a:solidFill>
                <a:schemeClr val="dk1"/>
              </a:solidFill>
            </a:endParaRPr>
          </a:p>
          <a:p>
            <a:pPr indent="0" lvl="0" marL="0" rtl="0" algn="l">
              <a:lnSpc>
                <a:spcPct val="115000"/>
              </a:lnSpc>
              <a:spcBef>
                <a:spcPts val="0"/>
              </a:spcBef>
              <a:spcAft>
                <a:spcPts val="0"/>
              </a:spcAft>
              <a:buNone/>
            </a:pPr>
            <a:r>
              <a:rPr lang="en" sz="1200" u="sng">
                <a:solidFill>
                  <a:srgbClr val="1155CC"/>
                </a:solidFill>
                <a:hlinkClick r:id="rId8"/>
              </a:rPr>
              <a:t>https://gitlab.pbn.bnl.gov/Instrumentation_System_Integration_Group/CBETA-Fast_BLM</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[8] (BCF60-MC Scintillating Fiber)</a:t>
            </a:r>
            <a:endParaRPr sz="1200">
              <a:solidFill>
                <a:schemeClr val="dk1"/>
              </a:solidFill>
            </a:endParaRPr>
          </a:p>
          <a:p>
            <a:pPr indent="0" lvl="0" marL="0" rtl="0" algn="l">
              <a:spcBef>
                <a:spcPts val="0"/>
              </a:spcBef>
              <a:spcAft>
                <a:spcPts val="0"/>
              </a:spcAft>
              <a:buNone/>
            </a:pPr>
            <a:r>
              <a:rPr lang="en" sz="1200" u="sng">
                <a:solidFill>
                  <a:srgbClr val="1155CC"/>
                </a:solidFill>
                <a:hlinkClick r:id="rId9"/>
              </a:rPr>
              <a:t>https://www.crystals.saint-gobain.com/sites/imdf.crystals.com/files/documents/fiber-product-sheet.pdf</a:t>
            </a:r>
            <a:endParaRPr sz="1200">
              <a:solidFill>
                <a:schemeClr val="dk1"/>
              </a:solidFill>
            </a:endParaRPr>
          </a:p>
          <a:p>
            <a:pPr indent="0" lvl="0" marL="0" rtl="0" algn="l">
              <a:spcBef>
                <a:spcPts val="0"/>
              </a:spcBef>
              <a:spcAft>
                <a:spcPts val="0"/>
              </a:spcAft>
              <a:buNone/>
            </a:pPr>
            <a:r>
              <a:rPr lang="en" sz="1200">
                <a:solidFill>
                  <a:schemeClr val="dk1"/>
                </a:solidFill>
              </a:rPr>
              <a:t>[9] (9349T1 Crack Resistant Tubing)</a:t>
            </a:r>
            <a:endParaRPr sz="1200">
              <a:solidFill>
                <a:schemeClr val="dk1"/>
              </a:solidFill>
            </a:endParaRPr>
          </a:p>
          <a:p>
            <a:pPr indent="0" lvl="0" marL="0" rtl="0" algn="l">
              <a:spcBef>
                <a:spcPts val="0"/>
              </a:spcBef>
              <a:spcAft>
                <a:spcPts val="0"/>
              </a:spcAft>
              <a:buNone/>
            </a:pPr>
            <a:r>
              <a:rPr lang="en" sz="1200" u="sng">
                <a:solidFill>
                  <a:srgbClr val="1155CC"/>
                </a:solidFill>
                <a:hlinkClick r:id="rId10"/>
              </a:rPr>
              <a:t>https://www.mcmaster.com/9349t1</a:t>
            </a:r>
            <a:endParaRPr sz="1200">
              <a:solidFill>
                <a:schemeClr val="dk1"/>
              </a:solidFill>
            </a:endParaRPr>
          </a:p>
          <a:p>
            <a:pPr indent="0" lvl="0" marL="0" rtl="0" algn="l">
              <a:spcBef>
                <a:spcPts val="0"/>
              </a:spcBef>
              <a:spcAft>
                <a:spcPts val="0"/>
              </a:spcAft>
              <a:buNone/>
            </a:pPr>
            <a:r>
              <a:rPr lang="en" sz="1200">
                <a:solidFill>
                  <a:schemeClr val="dk1"/>
                </a:solidFill>
              </a:rPr>
              <a:t>[10] (R11558 28mm dia. Bialkali PMT)</a:t>
            </a:r>
            <a:endParaRPr sz="1200">
              <a:solidFill>
                <a:schemeClr val="dk1"/>
              </a:solidFill>
            </a:endParaRPr>
          </a:p>
          <a:p>
            <a:pPr indent="0" lvl="0" marL="0" rtl="0" algn="l">
              <a:spcBef>
                <a:spcPts val="0"/>
              </a:spcBef>
              <a:spcAft>
                <a:spcPts val="0"/>
              </a:spcAft>
              <a:buNone/>
            </a:pPr>
            <a:r>
              <a:rPr lang="en" sz="1200" u="sng">
                <a:solidFill>
                  <a:srgbClr val="1155CC"/>
                </a:solidFill>
                <a:hlinkClick r:id="rId11"/>
              </a:rPr>
              <a:t>https://www.hamamatsu.com/jp/en/product/type/R11558/index.html</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[11] (XC7Z010-1CLG400C FPGA)</a:t>
            </a:r>
            <a:endParaRPr sz="1200">
              <a:solidFill>
                <a:schemeClr val="dk1"/>
              </a:solidFill>
            </a:endParaRPr>
          </a:p>
          <a:p>
            <a:pPr indent="0" lvl="0" marL="0" rtl="0" algn="l">
              <a:lnSpc>
                <a:spcPct val="115000"/>
              </a:lnSpc>
              <a:spcBef>
                <a:spcPts val="0"/>
              </a:spcBef>
              <a:spcAft>
                <a:spcPts val="0"/>
              </a:spcAft>
              <a:buNone/>
            </a:pPr>
            <a:r>
              <a:rPr lang="en" sz="1200" u="sng">
                <a:solidFill>
                  <a:srgbClr val="1155CC"/>
                </a:solidFill>
                <a:hlinkClick r:id="rId12"/>
              </a:rPr>
              <a:t>https://www.avnet.com/shop/us/products/xilinx/xc7z010-1clg400c-3074457345625988368/</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Google Shape;225;p33"/>
          <p:cNvSpPr txBox="1"/>
          <p:nvPr>
            <p:ph idx="4294967295" type="title"/>
          </p:nvPr>
        </p:nvSpPr>
        <p:spPr>
          <a:xfrm>
            <a:off x="215075" y="90750"/>
            <a:ext cx="8520600" cy="4801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9600"/>
              <a:t>Q &amp; A</a:t>
            </a:r>
            <a:endParaRPr sz="96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Google Shape;68;p15"/>
          <p:cNvSpPr txBox="1"/>
          <p:nvPr>
            <p:ph type="title"/>
          </p:nvPr>
        </p:nvSpPr>
        <p:spPr>
          <a:xfrm>
            <a:off x="215075" y="90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Project Overview - Purpose</a:t>
            </a:r>
            <a:endParaRPr/>
          </a:p>
        </p:txBody>
      </p:sp>
      <p:sp>
        <p:nvSpPr>
          <p:cNvPr id="69" name="Google Shape;69;p15"/>
          <p:cNvSpPr txBox="1"/>
          <p:nvPr>
            <p:ph idx="1" type="body"/>
          </p:nvPr>
        </p:nvSpPr>
        <p:spPr>
          <a:xfrm>
            <a:off x="0" y="863125"/>
            <a:ext cx="4355400" cy="40668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rgbClr val="000000"/>
              </a:buClr>
              <a:buSzPts val="1600"/>
              <a:buChar char="●"/>
            </a:pPr>
            <a:r>
              <a:rPr lang="en" sz="1600">
                <a:solidFill>
                  <a:srgbClr val="000000"/>
                </a:solidFill>
              </a:rPr>
              <a:t>Used for Measuring and Alerting</a:t>
            </a:r>
            <a:endParaRPr sz="1600">
              <a:solidFill>
                <a:srgbClr val="000000"/>
              </a:solidFill>
            </a:endParaRPr>
          </a:p>
          <a:p>
            <a:pPr indent="-330200" lvl="1" marL="914400" rtl="0" algn="l">
              <a:spcBef>
                <a:spcPts val="0"/>
              </a:spcBef>
              <a:spcAft>
                <a:spcPts val="0"/>
              </a:spcAft>
              <a:buClr>
                <a:srgbClr val="000000"/>
              </a:buClr>
              <a:buSzPts val="1600"/>
              <a:buChar char="○"/>
            </a:pPr>
            <a:r>
              <a:rPr lang="en" sz="1600">
                <a:solidFill>
                  <a:srgbClr val="000000"/>
                </a:solidFill>
              </a:rPr>
              <a:t>Measure beam loss</a:t>
            </a:r>
            <a:endParaRPr sz="1600">
              <a:solidFill>
                <a:srgbClr val="000000"/>
              </a:solidFill>
            </a:endParaRPr>
          </a:p>
          <a:p>
            <a:pPr indent="-330200" lvl="1" marL="914400" rtl="0" algn="l">
              <a:spcBef>
                <a:spcPts val="0"/>
              </a:spcBef>
              <a:spcAft>
                <a:spcPts val="0"/>
              </a:spcAft>
              <a:buClr>
                <a:srgbClr val="000000"/>
              </a:buClr>
              <a:buSzPts val="1600"/>
              <a:buChar char="○"/>
            </a:pPr>
            <a:r>
              <a:rPr lang="en" sz="1600">
                <a:solidFill>
                  <a:srgbClr val="000000"/>
                </a:solidFill>
              </a:rPr>
              <a:t>Used to inhibit the beam</a:t>
            </a:r>
            <a:endParaRPr sz="1600">
              <a:solidFill>
                <a:srgbClr val="000000"/>
              </a:solidFill>
            </a:endParaRPr>
          </a:p>
          <a:p>
            <a:pPr indent="-330200" lvl="1" marL="914400" rtl="0" algn="l">
              <a:spcBef>
                <a:spcPts val="0"/>
              </a:spcBef>
              <a:spcAft>
                <a:spcPts val="0"/>
              </a:spcAft>
              <a:buClr>
                <a:srgbClr val="000000"/>
              </a:buClr>
              <a:buSzPts val="1600"/>
              <a:buChar char="○"/>
            </a:pPr>
            <a:r>
              <a:rPr lang="en" sz="1600">
                <a:solidFill>
                  <a:srgbClr val="000000"/>
                </a:solidFill>
              </a:rPr>
              <a:t>Sends a signal to disable the laser</a:t>
            </a:r>
            <a:endParaRPr sz="1600">
              <a:solidFill>
                <a:srgbClr val="000000"/>
              </a:solidFill>
            </a:endParaRPr>
          </a:p>
          <a:p>
            <a:pPr indent="0" lvl="0" marL="457200" rtl="0" algn="l">
              <a:spcBef>
                <a:spcPts val="1600"/>
              </a:spcBef>
              <a:spcAft>
                <a:spcPts val="0"/>
              </a:spcAft>
              <a:buNone/>
            </a:pPr>
            <a:r>
              <a:t/>
            </a:r>
            <a:endParaRPr sz="1600">
              <a:solidFill>
                <a:srgbClr val="000000"/>
              </a:solidFill>
            </a:endParaRPr>
          </a:p>
          <a:p>
            <a:pPr indent="0" lvl="0" marL="0" rtl="0" algn="l">
              <a:spcBef>
                <a:spcPts val="1600"/>
              </a:spcBef>
              <a:spcAft>
                <a:spcPts val="0"/>
              </a:spcAft>
              <a:buNone/>
            </a:pPr>
            <a:r>
              <a:t/>
            </a:r>
            <a:endParaRPr sz="1600">
              <a:solidFill>
                <a:srgbClr val="000000"/>
              </a:solidFill>
            </a:endParaRPr>
          </a:p>
          <a:p>
            <a:pPr indent="-330200" lvl="0" marL="457200" rtl="0" algn="l">
              <a:spcBef>
                <a:spcPts val="1600"/>
              </a:spcBef>
              <a:spcAft>
                <a:spcPts val="0"/>
              </a:spcAft>
              <a:buClr>
                <a:srgbClr val="000000"/>
              </a:buClr>
              <a:buSzPts val="1600"/>
              <a:buChar char="●"/>
            </a:pPr>
            <a:r>
              <a:rPr lang="en" sz="1600">
                <a:solidFill>
                  <a:srgbClr val="000000"/>
                </a:solidFill>
              </a:rPr>
              <a:t>Used for machine protection</a:t>
            </a:r>
            <a:endParaRPr sz="1600">
              <a:solidFill>
                <a:srgbClr val="000000"/>
              </a:solidFill>
            </a:endParaRPr>
          </a:p>
          <a:p>
            <a:pPr indent="-330200" lvl="1" marL="914400" rtl="0" algn="l">
              <a:spcBef>
                <a:spcPts val="0"/>
              </a:spcBef>
              <a:spcAft>
                <a:spcPts val="0"/>
              </a:spcAft>
              <a:buClr>
                <a:srgbClr val="000000"/>
              </a:buClr>
              <a:buSzPts val="1600"/>
              <a:buChar char="○"/>
            </a:pPr>
            <a:r>
              <a:rPr lang="en" sz="1600">
                <a:solidFill>
                  <a:srgbClr val="000000"/>
                </a:solidFill>
              </a:rPr>
              <a:t>Halbach Permanent Magnets</a:t>
            </a:r>
            <a:endParaRPr sz="1600">
              <a:solidFill>
                <a:srgbClr val="000000"/>
              </a:solidFill>
            </a:endParaRPr>
          </a:p>
          <a:p>
            <a:pPr indent="-330200" lvl="1" marL="914400" rtl="0" algn="l">
              <a:spcBef>
                <a:spcPts val="0"/>
              </a:spcBef>
              <a:spcAft>
                <a:spcPts val="0"/>
              </a:spcAft>
              <a:buClr>
                <a:srgbClr val="000000"/>
              </a:buClr>
              <a:buSzPts val="1600"/>
              <a:buChar char="○"/>
            </a:pPr>
            <a:r>
              <a:rPr lang="en" sz="1600">
                <a:solidFill>
                  <a:srgbClr val="000000"/>
                </a:solidFill>
              </a:rPr>
              <a:t>Prevent </a:t>
            </a:r>
            <a:r>
              <a:rPr lang="en" sz="1600">
                <a:solidFill>
                  <a:srgbClr val="000000"/>
                </a:solidFill>
              </a:rPr>
              <a:t>Demagnetization</a:t>
            </a:r>
            <a:r>
              <a:rPr lang="en" sz="1600">
                <a:solidFill>
                  <a:srgbClr val="000000"/>
                </a:solidFill>
              </a:rPr>
              <a:t> </a:t>
            </a:r>
            <a:endParaRPr sz="1600">
              <a:solidFill>
                <a:srgbClr val="000000"/>
              </a:solidFill>
            </a:endParaRPr>
          </a:p>
          <a:p>
            <a:pPr indent="-330200" lvl="1" marL="914400" rtl="0" algn="l">
              <a:spcBef>
                <a:spcPts val="0"/>
              </a:spcBef>
              <a:spcAft>
                <a:spcPts val="0"/>
              </a:spcAft>
              <a:buClr>
                <a:srgbClr val="000000"/>
              </a:buClr>
              <a:buSzPts val="1600"/>
              <a:buChar char="○"/>
            </a:pPr>
            <a:r>
              <a:rPr lang="en" sz="1600">
                <a:solidFill>
                  <a:srgbClr val="000000"/>
                </a:solidFill>
              </a:rPr>
              <a:t>Must Limit Beam Loss &lt; 100pA of continuous current</a:t>
            </a:r>
            <a:endParaRPr sz="1600">
              <a:solidFill>
                <a:srgbClr val="000000"/>
              </a:solidFill>
            </a:endParaRPr>
          </a:p>
          <a:p>
            <a:pPr indent="0" lvl="0" marL="914400" rtl="0" algn="l">
              <a:spcBef>
                <a:spcPts val="1600"/>
              </a:spcBef>
              <a:spcAft>
                <a:spcPts val="1600"/>
              </a:spcAft>
              <a:buNone/>
            </a:pPr>
            <a:r>
              <a:t/>
            </a:r>
            <a:endParaRPr sz="1600">
              <a:solidFill>
                <a:srgbClr val="000000"/>
              </a:solidFill>
            </a:endParaRPr>
          </a:p>
        </p:txBody>
      </p:sp>
      <p:pic>
        <p:nvPicPr>
          <p:cNvPr id="70" name="Google Shape;70;p15"/>
          <p:cNvPicPr preferRelativeResize="0"/>
          <p:nvPr/>
        </p:nvPicPr>
        <p:blipFill rotWithShape="1">
          <a:blip r:embed="rId3">
            <a:alphaModFix/>
          </a:blip>
          <a:srcRect b="5844" l="52705" r="3805" t="47590"/>
          <a:stretch/>
        </p:blipFill>
        <p:spPr>
          <a:xfrm>
            <a:off x="4268513" y="740100"/>
            <a:ext cx="4467200" cy="1755450"/>
          </a:xfrm>
          <a:prstGeom prst="rect">
            <a:avLst/>
          </a:prstGeom>
          <a:noFill/>
          <a:ln>
            <a:noFill/>
          </a:ln>
        </p:spPr>
      </p:pic>
      <p:grpSp>
        <p:nvGrpSpPr>
          <p:cNvPr id="71" name="Google Shape;71;p15"/>
          <p:cNvGrpSpPr/>
          <p:nvPr/>
        </p:nvGrpSpPr>
        <p:grpSpPr>
          <a:xfrm>
            <a:off x="4268525" y="2992775"/>
            <a:ext cx="4467199" cy="1930426"/>
            <a:chOff x="4268525" y="2992775"/>
            <a:chExt cx="4467199" cy="1930426"/>
          </a:xfrm>
        </p:grpSpPr>
        <p:pic>
          <p:nvPicPr>
            <p:cNvPr id="72" name="Google Shape;72;p15"/>
            <p:cNvPicPr preferRelativeResize="0"/>
            <p:nvPr/>
          </p:nvPicPr>
          <p:blipFill>
            <a:blip r:embed="rId4">
              <a:alphaModFix amt="43000"/>
            </a:blip>
            <a:stretch>
              <a:fillRect/>
            </a:stretch>
          </p:blipFill>
          <p:spPr>
            <a:xfrm>
              <a:off x="4268525" y="3314935"/>
              <a:ext cx="4467199" cy="1548640"/>
            </a:xfrm>
            <a:prstGeom prst="rect">
              <a:avLst/>
            </a:prstGeom>
            <a:noFill/>
            <a:ln>
              <a:noFill/>
            </a:ln>
          </p:spPr>
        </p:pic>
        <p:pic>
          <p:nvPicPr>
            <p:cNvPr id="73" name="Google Shape;73;p15"/>
            <p:cNvPicPr preferRelativeResize="0"/>
            <p:nvPr/>
          </p:nvPicPr>
          <p:blipFill>
            <a:blip r:embed="rId5">
              <a:alphaModFix/>
            </a:blip>
            <a:stretch>
              <a:fillRect/>
            </a:stretch>
          </p:blipFill>
          <p:spPr>
            <a:xfrm>
              <a:off x="5461325" y="2992775"/>
              <a:ext cx="1776780" cy="1930426"/>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16"/>
          <p:cNvSpPr txBox="1"/>
          <p:nvPr>
            <p:ph idx="4294967295" type="title"/>
          </p:nvPr>
        </p:nvSpPr>
        <p:spPr>
          <a:xfrm>
            <a:off x="215075" y="90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Project Overview - FBLM Chassis (Brief)</a:t>
            </a:r>
            <a:endParaRPr/>
          </a:p>
        </p:txBody>
      </p:sp>
      <p:pic>
        <p:nvPicPr>
          <p:cNvPr id="79" name="Google Shape;79;p16"/>
          <p:cNvPicPr preferRelativeResize="0"/>
          <p:nvPr/>
        </p:nvPicPr>
        <p:blipFill>
          <a:blip r:embed="rId3">
            <a:alphaModFix/>
          </a:blip>
          <a:stretch>
            <a:fillRect/>
          </a:stretch>
        </p:blipFill>
        <p:spPr>
          <a:xfrm>
            <a:off x="3558475" y="2249351"/>
            <a:ext cx="5314425" cy="2672455"/>
          </a:xfrm>
          <a:prstGeom prst="rect">
            <a:avLst/>
          </a:prstGeom>
          <a:noFill/>
          <a:ln>
            <a:noFill/>
          </a:ln>
        </p:spPr>
      </p:pic>
      <p:pic>
        <p:nvPicPr>
          <p:cNvPr id="80" name="Google Shape;80;p16"/>
          <p:cNvPicPr preferRelativeResize="0"/>
          <p:nvPr/>
        </p:nvPicPr>
        <p:blipFill>
          <a:blip r:embed="rId4">
            <a:alphaModFix/>
          </a:blip>
          <a:stretch>
            <a:fillRect/>
          </a:stretch>
        </p:blipFill>
        <p:spPr>
          <a:xfrm>
            <a:off x="3558475" y="739650"/>
            <a:ext cx="2371725" cy="1438275"/>
          </a:xfrm>
          <a:prstGeom prst="rect">
            <a:avLst/>
          </a:prstGeom>
          <a:noFill/>
          <a:ln>
            <a:noFill/>
          </a:ln>
        </p:spPr>
      </p:pic>
      <p:pic>
        <p:nvPicPr>
          <p:cNvPr id="81" name="Google Shape;81;p16"/>
          <p:cNvPicPr preferRelativeResize="0"/>
          <p:nvPr/>
        </p:nvPicPr>
        <p:blipFill>
          <a:blip r:embed="rId5">
            <a:alphaModFix/>
          </a:blip>
          <a:stretch>
            <a:fillRect/>
          </a:stretch>
        </p:blipFill>
        <p:spPr>
          <a:xfrm>
            <a:off x="6034450" y="753925"/>
            <a:ext cx="2838450" cy="1409700"/>
          </a:xfrm>
          <a:prstGeom prst="rect">
            <a:avLst/>
          </a:prstGeom>
          <a:noFill/>
          <a:ln>
            <a:noFill/>
          </a:ln>
        </p:spPr>
      </p:pic>
      <p:sp>
        <p:nvSpPr>
          <p:cNvPr id="82" name="Google Shape;82;p16"/>
          <p:cNvSpPr txBox="1"/>
          <p:nvPr>
            <p:ph idx="4294967295" type="body"/>
          </p:nvPr>
        </p:nvSpPr>
        <p:spPr>
          <a:xfrm>
            <a:off x="-2375" y="1403600"/>
            <a:ext cx="3560700" cy="31581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rgbClr val="000000"/>
              </a:buClr>
              <a:buSzPts val="1600"/>
              <a:buChar char="●"/>
            </a:pPr>
            <a:r>
              <a:rPr lang="en" sz="1600">
                <a:solidFill>
                  <a:srgbClr val="000000"/>
                </a:solidFill>
              </a:rPr>
              <a:t>Red Pitaya</a:t>
            </a:r>
            <a:endParaRPr sz="1600">
              <a:solidFill>
                <a:srgbClr val="000000"/>
              </a:solidFill>
            </a:endParaRPr>
          </a:p>
          <a:p>
            <a:pPr indent="-330200" lvl="1" marL="914400" rtl="0" algn="l">
              <a:spcBef>
                <a:spcPts val="0"/>
              </a:spcBef>
              <a:spcAft>
                <a:spcPts val="0"/>
              </a:spcAft>
              <a:buClr>
                <a:srgbClr val="000000"/>
              </a:buClr>
              <a:buSzPts val="1600"/>
              <a:buChar char="○"/>
            </a:pPr>
            <a:r>
              <a:rPr lang="en" sz="1600">
                <a:solidFill>
                  <a:srgbClr val="000000"/>
                </a:solidFill>
              </a:rPr>
              <a:t>laboratory measurements</a:t>
            </a:r>
            <a:endParaRPr sz="1600">
              <a:solidFill>
                <a:srgbClr val="000000"/>
              </a:solidFill>
            </a:endParaRPr>
          </a:p>
          <a:p>
            <a:pPr indent="-330200" lvl="1" marL="914400" rtl="0" algn="l">
              <a:spcBef>
                <a:spcPts val="0"/>
              </a:spcBef>
              <a:spcAft>
                <a:spcPts val="0"/>
              </a:spcAft>
              <a:buClr>
                <a:srgbClr val="000000"/>
              </a:buClr>
              <a:buSzPts val="1600"/>
              <a:buChar char="○"/>
            </a:pPr>
            <a:r>
              <a:rPr lang="en" sz="1600">
                <a:solidFill>
                  <a:srgbClr val="000000"/>
                </a:solidFill>
              </a:rPr>
              <a:t>controlling Instrumentation</a:t>
            </a:r>
            <a:endParaRPr sz="1600">
              <a:solidFill>
                <a:srgbClr val="000000"/>
              </a:solidFill>
            </a:endParaRPr>
          </a:p>
          <a:p>
            <a:pPr indent="-330200" lvl="0" marL="457200" rtl="0" algn="l">
              <a:spcBef>
                <a:spcPts val="1000"/>
              </a:spcBef>
              <a:spcAft>
                <a:spcPts val="0"/>
              </a:spcAft>
              <a:buClr>
                <a:srgbClr val="000000"/>
              </a:buClr>
              <a:buSzPts val="1600"/>
              <a:buChar char="●"/>
            </a:pPr>
            <a:r>
              <a:rPr lang="en" sz="1600">
                <a:solidFill>
                  <a:srgbClr val="000000"/>
                </a:solidFill>
              </a:rPr>
              <a:t>Expansion Board</a:t>
            </a:r>
            <a:endParaRPr sz="1600">
              <a:solidFill>
                <a:srgbClr val="000000"/>
              </a:solidFill>
            </a:endParaRPr>
          </a:p>
          <a:p>
            <a:pPr indent="-330200" lvl="1" marL="914400" rtl="0" algn="l">
              <a:spcBef>
                <a:spcPts val="0"/>
              </a:spcBef>
              <a:spcAft>
                <a:spcPts val="0"/>
              </a:spcAft>
              <a:buClr>
                <a:srgbClr val="000000"/>
              </a:buClr>
              <a:buSzPts val="1600"/>
              <a:buChar char="○"/>
            </a:pPr>
            <a:r>
              <a:rPr lang="en" sz="1600">
                <a:solidFill>
                  <a:srgbClr val="000000"/>
                </a:solidFill>
              </a:rPr>
              <a:t>Connects to RP</a:t>
            </a:r>
            <a:endParaRPr sz="1600">
              <a:solidFill>
                <a:srgbClr val="000000"/>
              </a:solidFill>
            </a:endParaRPr>
          </a:p>
          <a:p>
            <a:pPr indent="-330200" lvl="1" marL="914400" rtl="0" algn="l">
              <a:spcBef>
                <a:spcPts val="0"/>
              </a:spcBef>
              <a:spcAft>
                <a:spcPts val="0"/>
              </a:spcAft>
              <a:buClr>
                <a:srgbClr val="000000"/>
              </a:buClr>
              <a:buSzPts val="1600"/>
              <a:buChar char="○"/>
            </a:pPr>
            <a:r>
              <a:rPr lang="en" sz="1600">
                <a:solidFill>
                  <a:srgbClr val="000000"/>
                </a:solidFill>
              </a:rPr>
              <a:t>Extends I/O’s to BNC</a:t>
            </a:r>
            <a:endParaRPr sz="1600">
              <a:solidFill>
                <a:srgbClr val="000000"/>
              </a:solidFill>
            </a:endParaRPr>
          </a:p>
          <a:p>
            <a:pPr indent="-330200" lvl="0" marL="457200" rtl="0" algn="l">
              <a:spcBef>
                <a:spcPts val="1000"/>
              </a:spcBef>
              <a:spcAft>
                <a:spcPts val="0"/>
              </a:spcAft>
              <a:buClr>
                <a:srgbClr val="000000"/>
              </a:buClr>
              <a:buSzPts val="1600"/>
              <a:buChar char="●"/>
            </a:pPr>
            <a:r>
              <a:rPr lang="en" sz="1600">
                <a:solidFill>
                  <a:srgbClr val="000000"/>
                </a:solidFill>
              </a:rPr>
              <a:t>Chassis</a:t>
            </a:r>
            <a:endParaRPr sz="1600">
              <a:solidFill>
                <a:srgbClr val="000000"/>
              </a:solidFill>
            </a:endParaRPr>
          </a:p>
          <a:p>
            <a:pPr indent="-330200" lvl="1" marL="914400" rtl="0" algn="l">
              <a:spcBef>
                <a:spcPts val="0"/>
              </a:spcBef>
              <a:spcAft>
                <a:spcPts val="0"/>
              </a:spcAft>
              <a:buClr>
                <a:srgbClr val="000000"/>
              </a:buClr>
              <a:buSzPts val="1600"/>
              <a:buChar char="○"/>
            </a:pPr>
            <a:r>
              <a:rPr lang="en" sz="1600">
                <a:solidFill>
                  <a:srgbClr val="000000"/>
                </a:solidFill>
              </a:rPr>
              <a:t>2x Red Pitaya</a:t>
            </a:r>
            <a:endParaRPr sz="1600">
              <a:solidFill>
                <a:srgbClr val="000000"/>
              </a:solidFill>
            </a:endParaRPr>
          </a:p>
          <a:p>
            <a:pPr indent="-330200" lvl="1" marL="914400" rtl="0" algn="l">
              <a:spcBef>
                <a:spcPts val="0"/>
              </a:spcBef>
              <a:spcAft>
                <a:spcPts val="0"/>
              </a:spcAft>
              <a:buClr>
                <a:srgbClr val="000000"/>
              </a:buClr>
              <a:buSzPts val="1600"/>
              <a:buChar char="○"/>
            </a:pPr>
            <a:r>
              <a:rPr lang="en" sz="1600">
                <a:solidFill>
                  <a:srgbClr val="000000"/>
                </a:solidFill>
              </a:rPr>
              <a:t>2x Expansion Bds</a:t>
            </a:r>
            <a:endParaRPr sz="1600">
              <a:solidFill>
                <a:srgbClr val="000000"/>
              </a:solidFill>
            </a:endParaRPr>
          </a:p>
          <a:p>
            <a:pPr indent="-330200" lvl="1" marL="914400" rtl="0" algn="l">
              <a:spcBef>
                <a:spcPts val="0"/>
              </a:spcBef>
              <a:spcAft>
                <a:spcPts val="0"/>
              </a:spcAft>
              <a:buClr>
                <a:srgbClr val="000000"/>
              </a:buClr>
              <a:buSzPts val="1600"/>
              <a:buChar char="○"/>
            </a:pPr>
            <a:r>
              <a:rPr lang="en" sz="1600">
                <a:solidFill>
                  <a:srgbClr val="000000"/>
                </a:solidFill>
              </a:rPr>
              <a:t>Connects to 4 PMTs</a:t>
            </a:r>
            <a:endParaRPr sz="1600">
              <a:solidFill>
                <a:srgbClr val="000000"/>
              </a:solidFill>
            </a:endParaRPr>
          </a:p>
          <a:p>
            <a:pPr indent="0" lvl="0" marL="0" rtl="0" algn="l">
              <a:spcBef>
                <a:spcPts val="1600"/>
              </a:spcBef>
              <a:spcAft>
                <a:spcPts val="0"/>
              </a:spcAft>
              <a:buNone/>
            </a:pPr>
            <a:r>
              <a:t/>
            </a:r>
            <a:endParaRPr sz="1600">
              <a:solidFill>
                <a:srgbClr val="000000"/>
              </a:solidFill>
            </a:endParaRPr>
          </a:p>
          <a:p>
            <a:pPr indent="0" lvl="0" marL="914400" rtl="0" algn="l">
              <a:spcBef>
                <a:spcPts val="1600"/>
              </a:spcBef>
              <a:spcAft>
                <a:spcPts val="1600"/>
              </a:spcAft>
              <a:buNone/>
            </a:pPr>
            <a:r>
              <a:t/>
            </a:r>
            <a:endParaRPr sz="160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pic>
        <p:nvPicPr>
          <p:cNvPr id="87" name="Google Shape;87;p17"/>
          <p:cNvPicPr preferRelativeResize="0"/>
          <p:nvPr/>
        </p:nvPicPr>
        <p:blipFill>
          <a:blip r:embed="rId3">
            <a:alphaModFix/>
          </a:blip>
          <a:stretch>
            <a:fillRect/>
          </a:stretch>
        </p:blipFill>
        <p:spPr>
          <a:xfrm>
            <a:off x="3378825" y="663450"/>
            <a:ext cx="5667750" cy="3133625"/>
          </a:xfrm>
          <a:prstGeom prst="rect">
            <a:avLst/>
          </a:prstGeom>
          <a:noFill/>
          <a:ln>
            <a:noFill/>
          </a:ln>
        </p:spPr>
      </p:pic>
      <p:sp>
        <p:nvSpPr>
          <p:cNvPr id="88" name="Google Shape;88;p17"/>
          <p:cNvSpPr/>
          <p:nvPr/>
        </p:nvSpPr>
        <p:spPr>
          <a:xfrm>
            <a:off x="3210000" y="3595425"/>
            <a:ext cx="2685600" cy="11685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7"/>
          <p:cNvSpPr txBox="1"/>
          <p:nvPr>
            <p:ph idx="4294967295" type="title"/>
          </p:nvPr>
        </p:nvSpPr>
        <p:spPr>
          <a:xfrm>
            <a:off x="215075" y="90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Project Overview - Interconnectivity</a:t>
            </a:r>
            <a:endParaRPr/>
          </a:p>
        </p:txBody>
      </p:sp>
      <p:pic>
        <p:nvPicPr>
          <p:cNvPr id="90" name="Google Shape;90;p17"/>
          <p:cNvPicPr preferRelativeResize="0"/>
          <p:nvPr/>
        </p:nvPicPr>
        <p:blipFill>
          <a:blip r:embed="rId4">
            <a:alphaModFix/>
          </a:blip>
          <a:stretch>
            <a:fillRect/>
          </a:stretch>
        </p:blipFill>
        <p:spPr>
          <a:xfrm>
            <a:off x="3239000" y="3628400"/>
            <a:ext cx="2611725" cy="1090875"/>
          </a:xfrm>
          <a:prstGeom prst="rect">
            <a:avLst/>
          </a:prstGeom>
          <a:noFill/>
          <a:ln>
            <a:noFill/>
          </a:ln>
        </p:spPr>
      </p:pic>
      <p:sp>
        <p:nvSpPr>
          <p:cNvPr id="91" name="Google Shape;91;p17"/>
          <p:cNvSpPr/>
          <p:nvPr/>
        </p:nvSpPr>
        <p:spPr>
          <a:xfrm>
            <a:off x="6526975" y="2649225"/>
            <a:ext cx="2472000" cy="15672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2" name="Google Shape;92;p17"/>
          <p:cNvPicPr preferRelativeResize="0"/>
          <p:nvPr/>
        </p:nvPicPr>
        <p:blipFill rotWithShape="1">
          <a:blip r:embed="rId5">
            <a:alphaModFix/>
          </a:blip>
          <a:srcRect b="11246" l="0" r="0" t="14859"/>
          <a:stretch/>
        </p:blipFill>
        <p:spPr>
          <a:xfrm>
            <a:off x="6566900" y="2696400"/>
            <a:ext cx="2401300" cy="1482675"/>
          </a:xfrm>
          <a:prstGeom prst="rect">
            <a:avLst/>
          </a:prstGeom>
          <a:noFill/>
          <a:ln>
            <a:noFill/>
          </a:ln>
        </p:spPr>
      </p:pic>
      <p:cxnSp>
        <p:nvCxnSpPr>
          <p:cNvPr id="93" name="Google Shape;93;p17"/>
          <p:cNvCxnSpPr/>
          <p:nvPr/>
        </p:nvCxnSpPr>
        <p:spPr>
          <a:xfrm flipH="1">
            <a:off x="8136850" y="2023200"/>
            <a:ext cx="434700" cy="1047300"/>
          </a:xfrm>
          <a:prstGeom prst="straightConnector1">
            <a:avLst/>
          </a:prstGeom>
          <a:noFill/>
          <a:ln cap="flat" cmpd="sng" w="38100">
            <a:solidFill>
              <a:srgbClr val="FFFFFF"/>
            </a:solidFill>
            <a:prstDash val="solid"/>
            <a:round/>
            <a:headEnd len="med" w="med" type="none"/>
            <a:tailEnd len="med" w="med" type="triangle"/>
          </a:ln>
        </p:spPr>
      </p:cxnSp>
      <p:sp>
        <p:nvSpPr>
          <p:cNvPr id="94" name="Google Shape;94;p17"/>
          <p:cNvSpPr txBox="1"/>
          <p:nvPr>
            <p:ph idx="4294967295" type="body"/>
          </p:nvPr>
        </p:nvSpPr>
        <p:spPr>
          <a:xfrm>
            <a:off x="-2375" y="1940250"/>
            <a:ext cx="3560700" cy="16554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rgbClr val="000000"/>
              </a:buClr>
              <a:buSzPts val="1600"/>
              <a:buChar char="●"/>
            </a:pPr>
            <a:r>
              <a:rPr lang="en" sz="1600">
                <a:solidFill>
                  <a:srgbClr val="000000"/>
                </a:solidFill>
              </a:rPr>
              <a:t>Scintillating Fiber</a:t>
            </a:r>
            <a:endParaRPr sz="1600">
              <a:solidFill>
                <a:srgbClr val="000000"/>
              </a:solidFill>
            </a:endParaRPr>
          </a:p>
          <a:p>
            <a:pPr indent="0" lvl="0" marL="457200" rtl="0" algn="l">
              <a:spcBef>
                <a:spcPts val="1600"/>
              </a:spcBef>
              <a:spcAft>
                <a:spcPts val="0"/>
              </a:spcAft>
              <a:buNone/>
            </a:pPr>
            <a:r>
              <a:t/>
            </a:r>
            <a:endParaRPr sz="1600">
              <a:solidFill>
                <a:srgbClr val="000000"/>
              </a:solidFill>
            </a:endParaRPr>
          </a:p>
          <a:p>
            <a:pPr indent="-330200" lvl="0" marL="457200" rtl="0" algn="l">
              <a:spcBef>
                <a:spcPts val="1600"/>
              </a:spcBef>
              <a:spcAft>
                <a:spcPts val="0"/>
              </a:spcAft>
              <a:buClr>
                <a:srgbClr val="000000"/>
              </a:buClr>
              <a:buSzPts val="1600"/>
              <a:buChar char="●"/>
            </a:pPr>
            <a:r>
              <a:rPr lang="en" sz="1600">
                <a:solidFill>
                  <a:srgbClr val="000000"/>
                </a:solidFill>
              </a:rPr>
              <a:t>PMT Power Supply Assembly</a:t>
            </a:r>
            <a:endParaRPr sz="1600">
              <a:solidFill>
                <a:srgbClr val="000000"/>
              </a:solidFill>
            </a:endParaRPr>
          </a:p>
          <a:p>
            <a:pPr indent="0" lvl="0" marL="0" rtl="0" algn="l">
              <a:spcBef>
                <a:spcPts val="1600"/>
              </a:spcBef>
              <a:spcAft>
                <a:spcPts val="0"/>
              </a:spcAft>
              <a:buNone/>
            </a:pPr>
            <a:r>
              <a:t/>
            </a:r>
            <a:endParaRPr sz="1600">
              <a:solidFill>
                <a:srgbClr val="000000"/>
              </a:solidFill>
            </a:endParaRPr>
          </a:p>
          <a:p>
            <a:pPr indent="0" lvl="0" marL="0" rtl="0" algn="l">
              <a:spcBef>
                <a:spcPts val="1600"/>
              </a:spcBef>
              <a:spcAft>
                <a:spcPts val="0"/>
              </a:spcAft>
              <a:buNone/>
            </a:pPr>
            <a:r>
              <a:t/>
            </a:r>
            <a:endParaRPr sz="1600">
              <a:solidFill>
                <a:srgbClr val="000000"/>
              </a:solidFill>
            </a:endParaRPr>
          </a:p>
          <a:p>
            <a:pPr indent="0" lvl="0" marL="914400" rtl="0" algn="l">
              <a:spcBef>
                <a:spcPts val="1600"/>
              </a:spcBef>
              <a:spcAft>
                <a:spcPts val="1600"/>
              </a:spcAft>
              <a:buNone/>
            </a:pPr>
            <a:r>
              <a:t/>
            </a:r>
            <a:endParaRPr sz="160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18"/>
          <p:cNvSpPr txBox="1"/>
          <p:nvPr>
            <p:ph idx="4294967295" type="title"/>
          </p:nvPr>
        </p:nvSpPr>
        <p:spPr>
          <a:xfrm>
            <a:off x="215075" y="90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Project Overview - Interconnectivity</a:t>
            </a:r>
            <a:endParaRPr/>
          </a:p>
        </p:txBody>
      </p:sp>
      <p:cxnSp>
        <p:nvCxnSpPr>
          <p:cNvPr id="100" name="Google Shape;100;p18"/>
          <p:cNvCxnSpPr/>
          <p:nvPr/>
        </p:nvCxnSpPr>
        <p:spPr>
          <a:xfrm flipH="1">
            <a:off x="8136850" y="2023200"/>
            <a:ext cx="434700" cy="1047300"/>
          </a:xfrm>
          <a:prstGeom prst="straightConnector1">
            <a:avLst/>
          </a:prstGeom>
          <a:noFill/>
          <a:ln cap="flat" cmpd="sng" w="38100">
            <a:solidFill>
              <a:srgbClr val="FFFFFF"/>
            </a:solidFill>
            <a:prstDash val="solid"/>
            <a:round/>
            <a:headEnd len="med" w="med" type="none"/>
            <a:tailEnd len="med" w="med" type="triangle"/>
          </a:ln>
        </p:spPr>
      </p:cxnSp>
      <p:sp>
        <p:nvSpPr>
          <p:cNvPr id="101" name="Google Shape;101;p18"/>
          <p:cNvSpPr txBox="1"/>
          <p:nvPr>
            <p:ph idx="4294967295" type="body"/>
          </p:nvPr>
        </p:nvSpPr>
        <p:spPr>
          <a:xfrm>
            <a:off x="0" y="1713575"/>
            <a:ext cx="2311800" cy="290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600">
              <a:solidFill>
                <a:srgbClr val="000000"/>
              </a:solidFill>
            </a:endParaRPr>
          </a:p>
          <a:p>
            <a:pPr indent="-330200" lvl="0" marL="457200" rtl="0" algn="l">
              <a:spcBef>
                <a:spcPts val="1600"/>
              </a:spcBef>
              <a:spcAft>
                <a:spcPts val="0"/>
              </a:spcAft>
              <a:buClr>
                <a:srgbClr val="000000"/>
              </a:buClr>
              <a:buSzPts val="1600"/>
              <a:buChar char="●"/>
            </a:pPr>
            <a:r>
              <a:rPr lang="en" sz="1600">
                <a:solidFill>
                  <a:srgbClr val="000000"/>
                </a:solidFill>
              </a:rPr>
              <a:t>Fiber Coverage</a:t>
            </a:r>
            <a:endParaRPr sz="1600">
              <a:solidFill>
                <a:srgbClr val="000000"/>
              </a:solidFill>
            </a:endParaRPr>
          </a:p>
          <a:p>
            <a:pPr indent="0" lvl="0" marL="457200" rtl="0" algn="l">
              <a:spcBef>
                <a:spcPts val="1600"/>
              </a:spcBef>
              <a:spcAft>
                <a:spcPts val="0"/>
              </a:spcAft>
              <a:buNone/>
            </a:pPr>
            <a:r>
              <a:t/>
            </a:r>
            <a:endParaRPr sz="1600">
              <a:solidFill>
                <a:srgbClr val="000000"/>
              </a:solidFill>
            </a:endParaRPr>
          </a:p>
          <a:p>
            <a:pPr indent="-330200" lvl="0" marL="457200" rtl="0" algn="l">
              <a:spcBef>
                <a:spcPts val="1600"/>
              </a:spcBef>
              <a:spcAft>
                <a:spcPts val="0"/>
              </a:spcAft>
              <a:buClr>
                <a:srgbClr val="000000"/>
              </a:buClr>
              <a:buSzPts val="1600"/>
              <a:buChar char="●"/>
            </a:pPr>
            <a:r>
              <a:rPr lang="en" sz="1600">
                <a:solidFill>
                  <a:srgbClr val="000000"/>
                </a:solidFill>
              </a:rPr>
              <a:t>Rack Locations</a:t>
            </a:r>
            <a:endParaRPr sz="1600">
              <a:solidFill>
                <a:srgbClr val="000000"/>
              </a:solidFill>
            </a:endParaRPr>
          </a:p>
          <a:p>
            <a:pPr indent="0" lvl="0" marL="0" rtl="0" algn="l">
              <a:spcBef>
                <a:spcPts val="1600"/>
              </a:spcBef>
              <a:spcAft>
                <a:spcPts val="0"/>
              </a:spcAft>
              <a:buNone/>
            </a:pPr>
            <a:r>
              <a:t/>
            </a:r>
            <a:endParaRPr sz="1600">
              <a:solidFill>
                <a:srgbClr val="000000"/>
              </a:solidFill>
            </a:endParaRPr>
          </a:p>
          <a:p>
            <a:pPr indent="0" lvl="0" marL="914400" rtl="0" algn="l">
              <a:spcBef>
                <a:spcPts val="1600"/>
              </a:spcBef>
              <a:spcAft>
                <a:spcPts val="1600"/>
              </a:spcAft>
              <a:buNone/>
            </a:pPr>
            <a:r>
              <a:t/>
            </a:r>
            <a:endParaRPr sz="1600">
              <a:solidFill>
                <a:srgbClr val="000000"/>
              </a:solidFill>
            </a:endParaRPr>
          </a:p>
        </p:txBody>
      </p:sp>
      <p:pic>
        <p:nvPicPr>
          <p:cNvPr id="102" name="Google Shape;102;p18"/>
          <p:cNvPicPr preferRelativeResize="0"/>
          <p:nvPr/>
        </p:nvPicPr>
        <p:blipFill rotWithShape="1">
          <a:blip r:embed="rId3">
            <a:alphaModFix/>
          </a:blip>
          <a:srcRect b="8535" l="0" r="0" t="9785"/>
          <a:stretch/>
        </p:blipFill>
        <p:spPr>
          <a:xfrm>
            <a:off x="2206450" y="884625"/>
            <a:ext cx="6861348" cy="42005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19"/>
          <p:cNvSpPr txBox="1"/>
          <p:nvPr>
            <p:ph idx="4294967295" type="title"/>
          </p:nvPr>
        </p:nvSpPr>
        <p:spPr>
          <a:xfrm>
            <a:off x="215075" y="90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Project Overview - Interconnectivity</a:t>
            </a:r>
            <a:endParaRPr/>
          </a:p>
        </p:txBody>
      </p:sp>
      <p:pic>
        <p:nvPicPr>
          <p:cNvPr id="108" name="Google Shape;108;p19"/>
          <p:cNvPicPr preferRelativeResize="0"/>
          <p:nvPr/>
        </p:nvPicPr>
        <p:blipFill>
          <a:blip r:embed="rId3">
            <a:alphaModFix/>
          </a:blip>
          <a:stretch>
            <a:fillRect/>
          </a:stretch>
        </p:blipFill>
        <p:spPr>
          <a:xfrm>
            <a:off x="3642975" y="986513"/>
            <a:ext cx="5343525" cy="4000500"/>
          </a:xfrm>
          <a:prstGeom prst="rect">
            <a:avLst/>
          </a:prstGeom>
          <a:noFill/>
          <a:ln>
            <a:noFill/>
          </a:ln>
        </p:spPr>
      </p:pic>
      <p:sp>
        <p:nvSpPr>
          <p:cNvPr id="109" name="Google Shape;109;p19"/>
          <p:cNvSpPr txBox="1"/>
          <p:nvPr>
            <p:ph idx="4294967295" type="body"/>
          </p:nvPr>
        </p:nvSpPr>
        <p:spPr>
          <a:xfrm>
            <a:off x="-2375" y="786925"/>
            <a:ext cx="3804900" cy="42804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rgbClr val="000000"/>
              </a:buClr>
              <a:buSzPts val="1600"/>
              <a:buChar char="●"/>
            </a:pPr>
            <a:r>
              <a:rPr lang="en" sz="1600">
                <a:solidFill>
                  <a:srgbClr val="000000"/>
                </a:solidFill>
              </a:rPr>
              <a:t>2 Sections (Left and Right)</a:t>
            </a:r>
            <a:endParaRPr sz="1600">
              <a:solidFill>
                <a:srgbClr val="000000"/>
              </a:solidFill>
            </a:endParaRPr>
          </a:p>
          <a:p>
            <a:pPr indent="-330200" lvl="0" marL="457200" rtl="0" algn="l">
              <a:spcBef>
                <a:spcPts val="0"/>
              </a:spcBef>
              <a:spcAft>
                <a:spcPts val="0"/>
              </a:spcAft>
              <a:buClr>
                <a:srgbClr val="000000"/>
              </a:buClr>
              <a:buSzPts val="1600"/>
              <a:buChar char="●"/>
            </a:pPr>
            <a:r>
              <a:rPr lang="en" sz="1600">
                <a:solidFill>
                  <a:srgbClr val="000000"/>
                </a:solidFill>
              </a:rPr>
              <a:t>Connections</a:t>
            </a:r>
            <a:endParaRPr sz="1600">
              <a:solidFill>
                <a:srgbClr val="000000"/>
              </a:solidFill>
            </a:endParaRPr>
          </a:p>
          <a:p>
            <a:pPr indent="-330200" lvl="1" marL="914400" rtl="0" algn="l">
              <a:spcBef>
                <a:spcPts val="0"/>
              </a:spcBef>
              <a:spcAft>
                <a:spcPts val="0"/>
              </a:spcAft>
              <a:buClr>
                <a:srgbClr val="000000"/>
              </a:buClr>
              <a:buSzPts val="1600"/>
              <a:buChar char="○"/>
            </a:pPr>
            <a:r>
              <a:rPr lang="en" sz="1600">
                <a:solidFill>
                  <a:srgbClr val="000000"/>
                </a:solidFill>
              </a:rPr>
              <a:t>Signal (From PMT to FBLM)</a:t>
            </a:r>
            <a:endParaRPr sz="1600">
              <a:solidFill>
                <a:srgbClr val="000000"/>
              </a:solidFill>
            </a:endParaRPr>
          </a:p>
          <a:p>
            <a:pPr indent="-330200" lvl="1" marL="914400" rtl="0" algn="l">
              <a:spcBef>
                <a:spcPts val="1000"/>
              </a:spcBef>
              <a:spcAft>
                <a:spcPts val="0"/>
              </a:spcAft>
              <a:buClr>
                <a:srgbClr val="000000"/>
              </a:buClr>
              <a:buSzPts val="1600"/>
              <a:buChar char="○"/>
            </a:pPr>
            <a:r>
              <a:rPr lang="en" sz="1600">
                <a:solidFill>
                  <a:srgbClr val="000000"/>
                </a:solidFill>
              </a:rPr>
              <a:t>HV SET (0 to 5V)</a:t>
            </a:r>
            <a:endParaRPr sz="1600">
              <a:solidFill>
                <a:srgbClr val="000000"/>
              </a:solidFill>
            </a:endParaRPr>
          </a:p>
          <a:p>
            <a:pPr indent="-330200" lvl="1" marL="914400" rtl="0" algn="l">
              <a:spcBef>
                <a:spcPts val="1000"/>
              </a:spcBef>
              <a:spcAft>
                <a:spcPts val="0"/>
              </a:spcAft>
              <a:buClr>
                <a:srgbClr val="000000"/>
              </a:buClr>
              <a:buSzPts val="1600"/>
              <a:buChar char="○"/>
            </a:pPr>
            <a:r>
              <a:rPr lang="en" sz="1600">
                <a:solidFill>
                  <a:srgbClr val="000000"/>
                </a:solidFill>
              </a:rPr>
              <a:t>15V (Operating Voltage)</a:t>
            </a:r>
            <a:endParaRPr sz="1600">
              <a:solidFill>
                <a:srgbClr val="000000"/>
              </a:solidFill>
            </a:endParaRPr>
          </a:p>
          <a:p>
            <a:pPr indent="-330200" lvl="1" marL="914400" rtl="0" algn="l">
              <a:spcBef>
                <a:spcPts val="1000"/>
              </a:spcBef>
              <a:spcAft>
                <a:spcPts val="0"/>
              </a:spcAft>
              <a:buClr>
                <a:srgbClr val="000000"/>
              </a:buClr>
              <a:buSzPts val="1600"/>
              <a:buChar char="○"/>
            </a:pPr>
            <a:r>
              <a:rPr lang="en" sz="1600">
                <a:solidFill>
                  <a:srgbClr val="000000"/>
                </a:solidFill>
              </a:rPr>
              <a:t>OUT 1 (Out to FSD Fan IN)</a:t>
            </a:r>
            <a:endParaRPr sz="1600">
              <a:solidFill>
                <a:srgbClr val="000000"/>
              </a:solidFill>
            </a:endParaRPr>
          </a:p>
          <a:p>
            <a:pPr indent="-330200" lvl="1" marL="914400" rtl="0" algn="l">
              <a:spcBef>
                <a:spcPts val="1000"/>
              </a:spcBef>
              <a:spcAft>
                <a:spcPts val="0"/>
              </a:spcAft>
              <a:buClr>
                <a:srgbClr val="000000"/>
              </a:buClr>
              <a:buSzPts val="1600"/>
              <a:buChar char="○"/>
            </a:pPr>
            <a:r>
              <a:rPr lang="en" sz="1600">
                <a:solidFill>
                  <a:srgbClr val="000000"/>
                </a:solidFill>
              </a:rPr>
              <a:t>OUT 2 (For debugging)</a:t>
            </a:r>
            <a:endParaRPr sz="1600">
              <a:solidFill>
                <a:srgbClr val="000000"/>
              </a:solidFill>
            </a:endParaRPr>
          </a:p>
          <a:p>
            <a:pPr indent="-330200" lvl="1" marL="914400" rtl="0" algn="l">
              <a:spcBef>
                <a:spcPts val="1000"/>
              </a:spcBef>
              <a:spcAft>
                <a:spcPts val="0"/>
              </a:spcAft>
              <a:buClr>
                <a:srgbClr val="000000"/>
              </a:buClr>
              <a:buSzPts val="1600"/>
              <a:buChar char="○"/>
            </a:pPr>
            <a:r>
              <a:rPr lang="en" sz="1600">
                <a:solidFill>
                  <a:srgbClr val="000000"/>
                </a:solidFill>
              </a:rPr>
              <a:t>LAN (Local Area Network)</a:t>
            </a:r>
            <a:endParaRPr sz="1600">
              <a:solidFill>
                <a:srgbClr val="000000"/>
              </a:solidFill>
            </a:endParaRPr>
          </a:p>
          <a:p>
            <a:pPr indent="-330200" lvl="1" marL="914400" rtl="0" algn="l">
              <a:spcBef>
                <a:spcPts val="1000"/>
              </a:spcBef>
              <a:spcAft>
                <a:spcPts val="0"/>
              </a:spcAft>
              <a:buClr>
                <a:srgbClr val="000000"/>
              </a:buClr>
              <a:buSzPts val="1600"/>
              <a:buChar char="○"/>
            </a:pPr>
            <a:r>
              <a:rPr lang="en" sz="1600">
                <a:solidFill>
                  <a:srgbClr val="000000"/>
                </a:solidFill>
              </a:rPr>
              <a:t>CLK/TRG (BPM CLK/TRG)</a:t>
            </a:r>
            <a:endParaRPr sz="1600">
              <a:solidFill>
                <a:srgbClr val="000000"/>
              </a:solidFill>
            </a:endParaRPr>
          </a:p>
          <a:p>
            <a:pPr indent="-330200" lvl="1" marL="914400" rtl="0" algn="l">
              <a:spcBef>
                <a:spcPts val="1000"/>
              </a:spcBef>
              <a:spcAft>
                <a:spcPts val="0"/>
              </a:spcAft>
              <a:buClr>
                <a:srgbClr val="000000"/>
              </a:buClr>
              <a:buSzPts val="1600"/>
              <a:buChar char="○"/>
            </a:pPr>
            <a:r>
              <a:rPr lang="en" sz="1600">
                <a:solidFill>
                  <a:srgbClr val="000000"/>
                </a:solidFill>
              </a:rPr>
              <a:t>Enable (For Debugging)</a:t>
            </a:r>
            <a:endParaRPr sz="1600">
              <a:solidFill>
                <a:srgbClr val="000000"/>
              </a:solidFill>
            </a:endParaRPr>
          </a:p>
          <a:p>
            <a:pPr indent="-330200" lvl="1" marL="914400" rtl="0" algn="l">
              <a:spcBef>
                <a:spcPts val="1000"/>
              </a:spcBef>
              <a:spcAft>
                <a:spcPts val="0"/>
              </a:spcAft>
              <a:buClr>
                <a:srgbClr val="000000"/>
              </a:buClr>
              <a:buSzPts val="1600"/>
              <a:buChar char="○"/>
            </a:pPr>
            <a:r>
              <a:rPr lang="en" sz="1600">
                <a:solidFill>
                  <a:srgbClr val="000000"/>
                </a:solidFill>
              </a:rPr>
              <a:t>Stop (For Debugging)</a:t>
            </a:r>
            <a:endParaRPr sz="1600">
              <a:solidFill>
                <a:srgbClr val="000000"/>
              </a:solidFill>
            </a:endParaRPr>
          </a:p>
          <a:p>
            <a:pPr indent="0" lvl="0" marL="0" rtl="0" algn="l">
              <a:spcBef>
                <a:spcPts val="1000"/>
              </a:spcBef>
              <a:spcAft>
                <a:spcPts val="0"/>
              </a:spcAft>
              <a:buNone/>
            </a:pPr>
            <a:r>
              <a:t/>
            </a:r>
            <a:endParaRPr sz="1600">
              <a:solidFill>
                <a:srgbClr val="000000"/>
              </a:solidFill>
            </a:endParaRPr>
          </a:p>
          <a:p>
            <a:pPr indent="0" lvl="0" marL="914400" rtl="0" algn="l">
              <a:spcBef>
                <a:spcPts val="1600"/>
              </a:spcBef>
              <a:spcAft>
                <a:spcPts val="1600"/>
              </a:spcAft>
              <a:buNone/>
            </a:pPr>
            <a:r>
              <a:t/>
            </a:r>
            <a:endParaRPr sz="1600">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Google Shape;114;p20"/>
          <p:cNvSpPr txBox="1"/>
          <p:nvPr>
            <p:ph idx="4294967295" type="title"/>
          </p:nvPr>
        </p:nvSpPr>
        <p:spPr>
          <a:xfrm>
            <a:off x="215075" y="90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Subsystem Design - Hardware (Scintillating Fiber)</a:t>
            </a:r>
            <a:endParaRPr/>
          </a:p>
        </p:txBody>
      </p:sp>
      <p:pic>
        <p:nvPicPr>
          <p:cNvPr id="115" name="Google Shape;115;p20"/>
          <p:cNvPicPr preferRelativeResize="0"/>
          <p:nvPr/>
        </p:nvPicPr>
        <p:blipFill>
          <a:blip r:embed="rId3">
            <a:alphaModFix/>
          </a:blip>
          <a:stretch>
            <a:fillRect/>
          </a:stretch>
        </p:blipFill>
        <p:spPr>
          <a:xfrm>
            <a:off x="273475" y="793488"/>
            <a:ext cx="4726949" cy="3081887"/>
          </a:xfrm>
          <a:prstGeom prst="rect">
            <a:avLst/>
          </a:prstGeom>
          <a:noFill/>
          <a:ln>
            <a:noFill/>
          </a:ln>
        </p:spPr>
      </p:pic>
      <p:pic>
        <p:nvPicPr>
          <p:cNvPr id="116" name="Google Shape;116;p20"/>
          <p:cNvPicPr preferRelativeResize="0"/>
          <p:nvPr/>
        </p:nvPicPr>
        <p:blipFill>
          <a:blip r:embed="rId4">
            <a:alphaModFix/>
          </a:blip>
          <a:stretch>
            <a:fillRect/>
          </a:stretch>
        </p:blipFill>
        <p:spPr>
          <a:xfrm>
            <a:off x="5287625" y="1109650"/>
            <a:ext cx="3524250" cy="2466975"/>
          </a:xfrm>
          <a:prstGeom prst="rect">
            <a:avLst/>
          </a:prstGeom>
          <a:noFill/>
          <a:ln>
            <a:noFill/>
          </a:ln>
        </p:spPr>
      </p:pic>
      <p:grpSp>
        <p:nvGrpSpPr>
          <p:cNvPr id="117" name="Google Shape;117;p20"/>
          <p:cNvGrpSpPr/>
          <p:nvPr/>
        </p:nvGrpSpPr>
        <p:grpSpPr>
          <a:xfrm>
            <a:off x="121063" y="3948025"/>
            <a:ext cx="8901876" cy="966876"/>
            <a:chOff x="152400" y="815850"/>
            <a:chExt cx="8901876" cy="966876"/>
          </a:xfrm>
        </p:grpSpPr>
        <p:pic>
          <p:nvPicPr>
            <p:cNvPr id="118" name="Google Shape;118;p20"/>
            <p:cNvPicPr preferRelativeResize="0"/>
            <p:nvPr/>
          </p:nvPicPr>
          <p:blipFill rotWithShape="1">
            <a:blip r:embed="rId5">
              <a:alphaModFix/>
            </a:blip>
            <a:srcRect b="79550" l="0" r="0" t="0"/>
            <a:stretch/>
          </p:blipFill>
          <p:spPr>
            <a:xfrm>
              <a:off x="152400" y="815850"/>
              <a:ext cx="8839201" cy="635600"/>
            </a:xfrm>
            <a:prstGeom prst="rect">
              <a:avLst/>
            </a:prstGeom>
            <a:noFill/>
            <a:ln>
              <a:noFill/>
            </a:ln>
          </p:spPr>
        </p:pic>
        <p:pic>
          <p:nvPicPr>
            <p:cNvPr id="119" name="Google Shape;119;p20"/>
            <p:cNvPicPr preferRelativeResize="0"/>
            <p:nvPr/>
          </p:nvPicPr>
          <p:blipFill rotWithShape="1">
            <a:blip r:embed="rId5">
              <a:alphaModFix/>
            </a:blip>
            <a:srcRect b="35119" l="0" r="0" t="52723"/>
            <a:stretch/>
          </p:blipFill>
          <p:spPr>
            <a:xfrm>
              <a:off x="215075" y="1404850"/>
              <a:ext cx="8839201" cy="377875"/>
            </a:xfrm>
            <a:prstGeom prst="rect">
              <a:avLst/>
            </a:prstGeom>
            <a:noFill/>
            <a:ln>
              <a:noFill/>
            </a:ln>
          </p:spPr>
        </p:pic>
      </p:grpSp>
      <p:pic>
        <p:nvPicPr>
          <p:cNvPr id="120" name="Google Shape;120;p20"/>
          <p:cNvPicPr preferRelativeResize="0"/>
          <p:nvPr/>
        </p:nvPicPr>
        <p:blipFill>
          <a:blip r:embed="rId6">
            <a:alphaModFix/>
          </a:blip>
          <a:stretch>
            <a:fillRect/>
          </a:stretch>
        </p:blipFill>
        <p:spPr>
          <a:xfrm>
            <a:off x="705800" y="1150525"/>
            <a:ext cx="2135733" cy="14212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21"/>
          <p:cNvSpPr txBox="1"/>
          <p:nvPr>
            <p:ph idx="4294967295" type="title"/>
          </p:nvPr>
        </p:nvSpPr>
        <p:spPr>
          <a:xfrm>
            <a:off x="215075" y="90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Subsystem Design - Hardware (Power Supply, PMT)</a:t>
            </a:r>
            <a:endParaRPr/>
          </a:p>
        </p:txBody>
      </p:sp>
      <p:pic>
        <p:nvPicPr>
          <p:cNvPr id="126" name="Google Shape;126;p21"/>
          <p:cNvPicPr preferRelativeResize="0"/>
          <p:nvPr/>
        </p:nvPicPr>
        <p:blipFill>
          <a:blip r:embed="rId3">
            <a:alphaModFix/>
          </a:blip>
          <a:stretch>
            <a:fillRect/>
          </a:stretch>
        </p:blipFill>
        <p:spPr>
          <a:xfrm>
            <a:off x="5417500" y="1006600"/>
            <a:ext cx="3152775" cy="2333625"/>
          </a:xfrm>
          <a:prstGeom prst="rect">
            <a:avLst/>
          </a:prstGeom>
          <a:noFill/>
          <a:ln>
            <a:noFill/>
          </a:ln>
        </p:spPr>
      </p:pic>
      <p:pic>
        <p:nvPicPr>
          <p:cNvPr id="127" name="Google Shape;127;p21"/>
          <p:cNvPicPr preferRelativeResize="0"/>
          <p:nvPr/>
        </p:nvPicPr>
        <p:blipFill>
          <a:blip r:embed="rId4">
            <a:alphaModFix/>
          </a:blip>
          <a:stretch>
            <a:fillRect/>
          </a:stretch>
        </p:blipFill>
        <p:spPr>
          <a:xfrm>
            <a:off x="4935200" y="3683375"/>
            <a:ext cx="3800475" cy="1066800"/>
          </a:xfrm>
          <a:prstGeom prst="rect">
            <a:avLst/>
          </a:prstGeom>
          <a:noFill/>
          <a:ln>
            <a:noFill/>
          </a:ln>
        </p:spPr>
      </p:pic>
      <p:pic>
        <p:nvPicPr>
          <p:cNvPr id="128" name="Google Shape;128;p21"/>
          <p:cNvPicPr preferRelativeResize="0"/>
          <p:nvPr/>
        </p:nvPicPr>
        <p:blipFill>
          <a:blip r:embed="rId5">
            <a:alphaModFix/>
          </a:blip>
          <a:stretch>
            <a:fillRect/>
          </a:stretch>
        </p:blipFill>
        <p:spPr>
          <a:xfrm>
            <a:off x="444900" y="1210100"/>
            <a:ext cx="3848100" cy="3048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