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7" r:id="rId2"/>
    <p:sldId id="268" r:id="rId3"/>
    <p:sldId id="269" r:id="rId4"/>
    <p:sldId id="270" r:id="rId5"/>
    <p:sldId id="273" r:id="rId6"/>
    <p:sldId id="272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71" r:id="rId15"/>
    <p:sldId id="263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9CE7-CD67-9841-A01D-1E63353239AA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DE5F-A2BC-DA44-9128-1D7C39AF5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DE5F-A2BC-DA44-9128-1D7C39AF57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4FCE90-3759-1D44-8DBE-344FE0DFBBC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FBD857-856D-B044-8B68-3209DB1282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6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9.pd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df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12" Type="http://schemas.openxmlformats.org/officeDocument/2006/relationships/image" Target="../media/image73.pdf"/><Relationship Id="rId2" Type="http://schemas.openxmlformats.org/officeDocument/2006/relationships/image" Target="../media/image63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df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image" Target="../media/image71.pdf"/><Relationship Id="rId4" Type="http://schemas.openxmlformats.org/officeDocument/2006/relationships/image" Target="../media/image65.pdf"/><Relationship Id="rId9" Type="http://schemas.openxmlformats.org/officeDocument/2006/relationships/image" Target="../media/image39.png"/><Relationship Id="rId14" Type="http://schemas.openxmlformats.org/officeDocument/2006/relationships/image" Target="../media/image75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1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df"/><Relationship Id="rId3" Type="http://schemas.openxmlformats.org/officeDocument/2006/relationships/image" Target="../media/image7.png"/><Relationship Id="rId7" Type="http://schemas.openxmlformats.org/officeDocument/2006/relationships/image" Target="../media/image4.pdf"/><Relationship Id="rId12" Type="http://schemas.openxmlformats.org/officeDocument/2006/relationships/image" Target="../media/image11.png"/><Relationship Id="rId2" Type="http://schemas.openxmlformats.org/officeDocument/2006/relationships/image" Target="../media/image1.pd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df"/><Relationship Id="rId5" Type="http://schemas.openxmlformats.org/officeDocument/2006/relationships/image" Target="../media/image8.png"/><Relationship Id="rId15" Type="http://schemas.openxmlformats.org/officeDocument/2006/relationships/image" Target="../media/image8.pdf"/><Relationship Id="rId10" Type="http://schemas.openxmlformats.org/officeDocument/2006/relationships/image" Target="../media/image10.png"/><Relationship Id="rId4" Type="http://schemas.openxmlformats.org/officeDocument/2006/relationships/image" Target="../media/image2.pdf"/><Relationship Id="rId9" Type="http://schemas.openxmlformats.org/officeDocument/2006/relationships/image" Target="../media/image5.pdf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df"/><Relationship Id="rId18" Type="http://schemas.openxmlformats.org/officeDocument/2006/relationships/image" Target="../media/image21.png"/><Relationship Id="rId26" Type="http://schemas.openxmlformats.org/officeDocument/2006/relationships/image" Target="../media/image24.png"/><Relationship Id="rId3" Type="http://schemas.openxmlformats.org/officeDocument/2006/relationships/image" Target="../media/image21.pdf"/><Relationship Id="rId21" Type="http://schemas.openxmlformats.org/officeDocument/2006/relationships/image" Target="../media/image39.pdf"/><Relationship Id="rId7" Type="http://schemas.openxmlformats.org/officeDocument/2006/relationships/image" Target="../media/image25.pdf"/><Relationship Id="rId12" Type="http://schemas.openxmlformats.org/officeDocument/2006/relationships/image" Target="../media/image18.png"/><Relationship Id="rId17" Type="http://schemas.openxmlformats.org/officeDocument/2006/relationships/image" Target="../media/image35.pdf"/><Relationship Id="rId25" Type="http://schemas.openxmlformats.org/officeDocument/2006/relationships/image" Target="../media/image43.pdf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9.pdf"/><Relationship Id="rId5" Type="http://schemas.openxmlformats.org/officeDocument/2006/relationships/image" Target="../media/image23.pdf"/><Relationship Id="rId15" Type="http://schemas.openxmlformats.org/officeDocument/2006/relationships/image" Target="../media/image33.pdf"/><Relationship Id="rId28" Type="http://schemas.openxmlformats.org/officeDocument/2006/relationships/image" Target="../media/image25.png"/><Relationship Id="rId10" Type="http://schemas.openxmlformats.org/officeDocument/2006/relationships/image" Target="../media/image17.png"/><Relationship Id="rId19" Type="http://schemas.openxmlformats.org/officeDocument/2006/relationships/image" Target="../media/image37.pdf"/><Relationship Id="rId4" Type="http://schemas.openxmlformats.org/officeDocument/2006/relationships/image" Target="../media/image14.png"/><Relationship Id="rId9" Type="http://schemas.openxmlformats.org/officeDocument/2006/relationships/image" Target="../media/image27.pdf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45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df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4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d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415" y="1811546"/>
            <a:ext cx="55295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Hard X-ray to Gamma Ray Source using an ERL with Compton Backscattering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Val Kostroun and Bruce Dunham</a:t>
            </a:r>
          </a:p>
          <a:p>
            <a:pPr algn="ctr"/>
            <a:r>
              <a:rPr lang="en-US" sz="2800" dirty="0"/>
              <a:t>August 1, 2014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43" y="1933172"/>
            <a:ext cx="4114800" cy="252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359" y="5666596"/>
            <a:ext cx="7265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Integrated dose, 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=5.37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 5</a:t>
            </a:r>
            <a:r>
              <a:rPr lang="en-US" dirty="0"/>
              <a:t> photons. For  30 kH</a:t>
            </a:r>
            <a:r>
              <a:rPr lang="en-US" baseline="-25000" dirty="0"/>
              <a:t>z</a:t>
            </a:r>
            <a:r>
              <a:rPr lang="en-US" dirty="0"/>
              <a:t> laser, (0.005 J </a:t>
            </a:r>
            <a:r>
              <a:rPr lang="en-US" dirty="0" err="1"/>
              <a:t>x</a:t>
            </a:r>
            <a:r>
              <a:rPr lang="en-US" dirty="0"/>
              <a:t> 3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4</a:t>
            </a:r>
            <a:r>
              <a:rPr lang="en-US" dirty="0"/>
              <a:t> pulses/</a:t>
            </a:r>
            <a:r>
              <a:rPr lang="en-US" dirty="0" err="1"/>
              <a:t>s</a:t>
            </a:r>
            <a:r>
              <a:rPr lang="en-US" dirty="0"/>
              <a:t> = 150 W), have 1.61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 10</a:t>
            </a:r>
            <a:r>
              <a:rPr lang="en-US" dirty="0"/>
              <a:t> photons/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089" y="681571"/>
            <a:ext cx="233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E</a:t>
            </a:r>
            <a:r>
              <a:rPr lang="en-US" sz="2400" baseline="-25000" dirty="0"/>
              <a:t>e</a:t>
            </a:r>
            <a:r>
              <a:rPr lang="en-US" sz="2400" dirty="0"/>
              <a:t>=400 MeV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48" y="1143236"/>
            <a:ext cx="3657600" cy="357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534" y="4908587"/>
            <a:ext cx="167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Photons/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7147" y="4901593"/>
            <a:ext cx="3998280" cy="37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Angular distribution of radiation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9776" y="5641478"/>
            <a:ext cx="745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s.u</a:t>
            </a:r>
            <a:r>
              <a:rPr lang="en-US" dirty="0"/>
              <a:t>.-synchrotron unit = photons/(mm</a:t>
            </a:r>
            <a:r>
              <a:rPr lang="en-US" baseline="30000" dirty="0"/>
              <a:t>2</a:t>
            </a:r>
            <a:r>
              <a:rPr lang="en-US" dirty="0"/>
              <a:t> - mrad</a:t>
            </a:r>
            <a:r>
              <a:rPr lang="en-US" baseline="30000" dirty="0"/>
              <a:t>2</a:t>
            </a:r>
            <a:r>
              <a:rPr lang="en-US" dirty="0"/>
              <a:t> –</a:t>
            </a:r>
            <a:r>
              <a:rPr lang="en-US" dirty="0" err="1"/>
              <a:t>s</a:t>
            </a:r>
            <a:r>
              <a:rPr lang="en-US" dirty="0"/>
              <a:t>- 0.1% bandwidth)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9310" y="875156"/>
            <a:ext cx="3454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Brightness at E</a:t>
            </a:r>
            <a:r>
              <a:rPr lang="en-US" sz="2000" baseline="-25000" dirty="0"/>
              <a:t>e</a:t>
            </a:r>
            <a:r>
              <a:rPr lang="en-US" sz="2000" dirty="0"/>
              <a:t>=400 MeV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40" y="850880"/>
            <a:ext cx="4114800" cy="2441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94" y="3167588"/>
            <a:ext cx="4114800" cy="2510028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11775" y="4252690"/>
            <a:ext cx="1828800" cy="1768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939148" y="1859893"/>
            <a:ext cx="1828800" cy="176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567" y="646413"/>
            <a:ext cx="765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Possible Applications of inverse Compton scattering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97" y="1046523"/>
            <a:ext cx="77222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a photon energy range from 50 keV to 3 MeV, the following applications come to mind:</a:t>
            </a:r>
          </a:p>
          <a:p>
            <a:pPr marL="342900" indent="-342900">
              <a:buAutoNum type="arabicParenR"/>
            </a:pPr>
            <a:r>
              <a:rPr lang="en-US" dirty="0"/>
              <a:t>High energy x-ray diffraction (50-150 keV and higher)</a:t>
            </a:r>
          </a:p>
          <a:p>
            <a:pPr marL="342900" indent="-342900">
              <a:buAutoNum type="arabicParenR" startAt="2"/>
            </a:pPr>
            <a:r>
              <a:rPr lang="en-US" dirty="0"/>
              <a:t>Nuclear resonance fluorescence applications, nuclear and astrophysics</a:t>
            </a:r>
          </a:p>
          <a:p>
            <a:pPr marL="342900" indent="-342900">
              <a:buAutoNum type="arabicParenR" startAt="2"/>
            </a:pPr>
            <a:r>
              <a:rPr lang="en-US" dirty="0"/>
              <a:t>Special Nuclear Materials (SNM) identification</a:t>
            </a:r>
          </a:p>
          <a:p>
            <a:endParaRPr lang="en-US" dirty="0"/>
          </a:p>
          <a:p>
            <a:pPr marL="342900" indent="-342900"/>
            <a:r>
              <a:rPr lang="en-US" u="sng" dirty="0"/>
              <a:t>High energy x-ray diffraction, advantages thereof*</a:t>
            </a:r>
          </a:p>
          <a:p>
            <a:pPr marL="342900" indent="-342900"/>
            <a:r>
              <a:rPr lang="en-US" dirty="0"/>
              <a:t>a) Access to high momentum transfers-this leads to high real space resolution in the pair distribution function.</a:t>
            </a:r>
          </a:p>
          <a:p>
            <a:pPr marL="342900" indent="-342900"/>
            <a:r>
              <a:rPr lang="en-US" dirty="0" err="1"/>
              <a:t>b</a:t>
            </a:r>
            <a:r>
              <a:rPr lang="en-US" dirty="0"/>
              <a:t>) High penetration of x-rays allows experiments to be done in air and in the transmission geometry.</a:t>
            </a:r>
          </a:p>
          <a:p>
            <a:pPr marL="342900" indent="-342900"/>
            <a:r>
              <a:rPr lang="en-US" dirty="0" err="1"/>
              <a:t>c</a:t>
            </a:r>
            <a:r>
              <a:rPr lang="en-US" dirty="0"/>
              <a:t>) Photo-absorption reduced at higher energies, so samples containing heavy elements can be used.</a:t>
            </a:r>
          </a:p>
          <a:p>
            <a:pPr marL="342900" indent="-342900"/>
            <a:r>
              <a:rPr lang="en-US" dirty="0" err="1"/>
              <a:t>d</a:t>
            </a:r>
            <a:r>
              <a:rPr lang="en-US" dirty="0"/>
              <a:t>) Radiation damage, particularly in biological samples is greatly reduced.</a:t>
            </a:r>
          </a:p>
          <a:p>
            <a:pPr marL="342900" indent="-342900"/>
            <a:r>
              <a:rPr lang="en-US" dirty="0" err="1"/>
              <a:t>e</a:t>
            </a:r>
            <a:r>
              <a:rPr lang="en-US" dirty="0"/>
              <a:t>) Measured structure factors and corresponding pair distribution functions are directly comparable to neutron diffraction studies measured over a similar range of momentum transfers.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*</a:t>
            </a:r>
            <a:r>
              <a:rPr lang="en-US" sz="1400" dirty="0"/>
              <a:t>C. J. </a:t>
            </a:r>
            <a:r>
              <a:rPr lang="en-US" sz="1400" dirty="0" err="1"/>
              <a:t>Benmore</a:t>
            </a:r>
            <a:r>
              <a:rPr lang="en-US" sz="1400" dirty="0"/>
              <a:t>, “A Review of High-Energy X-Ray Diffraction from Glasses and Liquids”, ISRN Material Science Vol. 2012, Article ID 852905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982" y="973909"/>
            <a:ext cx="80284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000" u="sng" dirty="0"/>
              <a:t>Nuclear resonance fluorescence</a:t>
            </a:r>
          </a:p>
          <a:p>
            <a:endParaRPr lang="en-US" dirty="0"/>
          </a:p>
          <a:p>
            <a:r>
              <a:rPr lang="en-US" dirty="0"/>
              <a:t>Inverse Compton scattering off 400 MeV electrons provides up to 3.05 MeV photons with a 1064 nm laser, and 6.1 MeV  photons with a 532 nm laser. With 150 MeV electrons, the photon range extends to 0.43  and 0.86 MeV.</a:t>
            </a: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566982" y="2870061"/>
            <a:ext cx="7861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~3 MeV photon energy range, there are a number of excited states  that decay to lower energy states via E1 transitions.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726" y="3852042"/>
            <a:ext cx="7427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Possible applications include :</a:t>
            </a:r>
          </a:p>
          <a:p>
            <a:pPr marL="342900" indent="-342900">
              <a:buAutoNum type="alphaLcParenR"/>
            </a:pPr>
            <a:r>
              <a:rPr lang="en-US" dirty="0"/>
              <a:t>Isotope analysis of samples, (the energies of the excited states formed and the emitted   gamma -rays are specific to a given nucleus)</a:t>
            </a:r>
          </a:p>
          <a:p>
            <a:pPr marL="342900" indent="-342900">
              <a:buAutoNum type="alphaLcParenR" startAt="2"/>
            </a:pPr>
            <a:r>
              <a:rPr lang="en-US" dirty="0"/>
              <a:t>Determination of the instantaneous velocity of the scattering nucleus </a:t>
            </a:r>
          </a:p>
          <a:p>
            <a:pPr marL="342900" indent="-342900">
              <a:buAutoNum type="alphaLcParenR" startAt="2"/>
            </a:pPr>
            <a:r>
              <a:rPr lang="en-US" dirty="0"/>
              <a:t>Determination of the zero-point kinetic energy of vibration of a nucleus in a particular chemical compound or lattice 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082" y="6116713"/>
            <a:ext cx="699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*R. </a:t>
            </a:r>
            <a:r>
              <a:rPr lang="en-US" sz="1400" dirty="0" err="1"/>
              <a:t>Moreh</a:t>
            </a:r>
            <a:r>
              <a:rPr lang="en-US" sz="1400" dirty="0"/>
              <a:t>, </a:t>
            </a:r>
            <a:r>
              <a:rPr lang="en-US" sz="1400" dirty="0" err="1"/>
              <a:t>Nucl</a:t>
            </a:r>
            <a:r>
              <a:rPr lang="en-US" sz="1400" dirty="0"/>
              <a:t>. Instr. Methods, 166, 45 (1979).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007" y="810883"/>
            <a:ext cx="510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687" y="2096219"/>
            <a:ext cx="7099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hard x-ray/gamma ray source utilizing Compton backscattering from a high brightness electron beam can produce high brightness photons with very narrow </a:t>
            </a:r>
            <a:r>
              <a:rPr lang="en-US" dirty="0" err="1"/>
              <a:t>linewidths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Our ERL can produce short electron bunches with low emittance – the resulting photon brightness scales with 1/emittance^2 and 1/t.  Combined with a high average power, high rep rate laser, a high intensity gamma ray beam can be produced.</a:t>
            </a:r>
          </a:p>
          <a:p>
            <a:endParaRPr lang="en-US" dirty="0"/>
          </a:p>
          <a:p>
            <a:r>
              <a:rPr lang="en-US" dirty="0"/>
              <a:t>Applications range from materials research (CHESS users) on the low end (100’s of keV) to nuclear spectroscopy and special nuclear materials detection on the high end (1-3 MeV)</a:t>
            </a:r>
          </a:p>
        </p:txBody>
      </p:sp>
    </p:spTree>
    <p:extLst>
      <p:ext uri="{BB962C8B-B14F-4D97-AF65-F5344CB8AC3E}">
        <p14:creationId xmlns:p14="http://schemas.microsoft.com/office/powerpoint/2010/main" val="46172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095" y="635053"/>
            <a:ext cx="78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brightness of Compton scattering light sources for head-on collisions depends on the following: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87675" y="1360436"/>
            <a:ext cx="2286000" cy="306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095" y="1689694"/>
            <a:ext cx="762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x-ray flash duration is equal to that of the electron bunch; short and compressed beams produce the highest brightness. The following are sources of spectral broadening of scattered </a:t>
            </a:r>
            <a:r>
              <a:rPr lang="en-US" dirty="0" err="1"/>
              <a:t>x</a:t>
            </a:r>
            <a:r>
              <a:rPr lang="en-US" dirty="0"/>
              <a:t> rays: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90315" y="2900947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       Broadening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</a:t>
                      </a:r>
                      <a:r>
                        <a:rPr lang="en-US" baseline="0" dirty="0"/>
                        <a:t>     </a:t>
                      </a:r>
                      <a:r>
                        <a:rPr lang="en-US" dirty="0"/>
                        <a:t>Origin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Fractional laser bandwidth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Laser focusing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Electron beam energy 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Electron beam focusing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Nonlinear </a:t>
                      </a:r>
                      <a:r>
                        <a:rPr lang="en-US" dirty="0" err="1"/>
                        <a:t>ponderomotive</a:t>
                      </a:r>
                      <a:r>
                        <a:rPr lang="en-US" dirty="0"/>
                        <a:t>       </a:t>
                      </a:r>
                    </a:p>
                    <a:p>
                      <a:r>
                        <a:rPr lang="en-US" dirty="0"/>
                        <a:t>  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Compton</a:t>
                      </a:r>
                      <a:r>
                        <a:rPr lang="en-US" baseline="0" dirty="0"/>
                        <a:t> scattering recoil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93315" y="3261386"/>
            <a:ext cx="1188720" cy="41493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01875" y="3676316"/>
            <a:ext cx="1371600" cy="35992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408819" y="4145009"/>
            <a:ext cx="1097280" cy="41009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20051" y="4629011"/>
            <a:ext cx="1005840" cy="39174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716187" y="5153641"/>
            <a:ext cx="338328" cy="33832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73275" y="5592464"/>
            <a:ext cx="1828800" cy="4174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322" y="5044913"/>
            <a:ext cx="79037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Two articles of interest,  based on work done at LLNL: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[1] "Three-dimensional time and frequency-domain theory of </a:t>
            </a:r>
            <a:r>
              <a:rPr lang="en-US" sz="1400" dirty="0" err="1"/>
              <a:t>femto</a:t>
            </a:r>
            <a:r>
              <a:rPr lang="en-US" sz="1400" dirty="0"/>
              <a:t>-second x-ray pulse generation through Thomson Scattering", W. J. Brown and F. V. </a:t>
            </a:r>
            <a:r>
              <a:rPr lang="en-US" sz="1400" dirty="0" err="1"/>
              <a:t>Hartemann</a:t>
            </a:r>
            <a:r>
              <a:rPr lang="en-US" sz="1400" dirty="0"/>
              <a:t>, Phys. Rev. STAB 7, 060703, (2004).</a:t>
            </a:r>
            <a:br>
              <a:rPr lang="en-US" sz="1400" dirty="0"/>
            </a:b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[2] "High -energy scaling of Compton scattering light sources", </a:t>
            </a:r>
            <a:br>
              <a:rPr lang="en-US" sz="1400" dirty="0"/>
            </a:br>
            <a:r>
              <a:rPr lang="en-US" sz="1400" dirty="0"/>
              <a:t>F. V.  </a:t>
            </a:r>
            <a:r>
              <a:rPr lang="en-US" sz="1400" dirty="0" err="1"/>
              <a:t>Hartemann</a:t>
            </a:r>
            <a:r>
              <a:rPr lang="en-US" sz="1400" dirty="0"/>
              <a:t> et al., Phys. Rev. STAB 8, 100702, (2005). </a:t>
            </a:r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44420" y="2189340"/>
            <a:ext cx="5082905" cy="61332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6143" y="3139770"/>
            <a:ext cx="7710953" cy="923330"/>
            <a:chOff x="356747" y="2406525"/>
            <a:chExt cx="7710953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356747" y="2406525"/>
              <a:ext cx="77109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the electron rest frame, the incident photon energy is                       .  At 400 MeV, this corresponds to 1.94 keV, and 1.94 keV &lt;&lt;  511 keV, the electron rest mass, so use Thomson cross section.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20370" y="2472858"/>
              <a:ext cx="1188720" cy="2339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33245" y="1541731"/>
            <a:ext cx="703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collinear and cylindrically symmetric beams colliding head-on, the temporal behavior of the x-ray pulse can be described 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226" y="871268"/>
            <a:ext cx="596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is interested in such sources?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68" y="1394488"/>
            <a:ext cx="5995987" cy="45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0898" y="5890888"/>
            <a:ext cx="2587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Hajimi</a:t>
            </a:r>
            <a:r>
              <a:rPr lang="en-US" sz="1200" dirty="0"/>
              <a:t>, 2</a:t>
            </a:r>
            <a:r>
              <a:rPr lang="en-US" sz="1200" baseline="30000" dirty="0"/>
              <a:t>nd</a:t>
            </a:r>
            <a:r>
              <a:rPr lang="en-US" sz="1200" dirty="0"/>
              <a:t> IZEST meeting, 2012</a:t>
            </a:r>
          </a:p>
        </p:txBody>
      </p:sp>
    </p:spTree>
    <p:extLst>
      <p:ext uri="{BB962C8B-B14F-4D97-AF65-F5344CB8AC3E}">
        <p14:creationId xmlns:p14="http://schemas.microsoft.com/office/powerpoint/2010/main" val="9846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4" y="1037744"/>
            <a:ext cx="6408345" cy="477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7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47" y="735325"/>
            <a:ext cx="615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Lawrence Livermore National Lab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443" y="1580237"/>
            <a:ext cx="775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FINDER – Fluorescence Imaging in the Nuclear Domain with Energetic Radiation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0" y="2303253"/>
            <a:ext cx="4534968" cy="391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9804" y="2967487"/>
            <a:ext cx="3467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design uses a 250 MeV, low average power electron linac with a ~1 Joule laser to make gamma rays for Nuclear Resonance Fluorescence measurement.</a:t>
            </a:r>
          </a:p>
        </p:txBody>
      </p:sp>
    </p:spTree>
    <p:extLst>
      <p:ext uri="{BB962C8B-B14F-4D97-AF65-F5344CB8AC3E}">
        <p14:creationId xmlns:p14="http://schemas.microsoft.com/office/powerpoint/2010/main" val="166063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09409"/>
            <a:ext cx="4392463" cy="32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019276"/>
            <a:ext cx="59499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9638" y="1276710"/>
            <a:ext cx="403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Extreme Light Infrastructure for Nuclear Physics (ELI-NP) is now being built in Romania for $400 million.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567" y="4508739"/>
            <a:ext cx="270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will house 2-10 pentawatt lasers and an 700 MeV linac (non-ERL)</a:t>
            </a:r>
          </a:p>
        </p:txBody>
      </p:sp>
    </p:spTree>
    <p:extLst>
      <p:ext uri="{BB962C8B-B14F-4D97-AF65-F5344CB8AC3E}">
        <p14:creationId xmlns:p14="http://schemas.microsoft.com/office/powerpoint/2010/main" val="365399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604" y="733086"/>
            <a:ext cx="720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Basic inverse  Compton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8150" y="1181100"/>
            <a:ext cx="8267700" cy="493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0550" y="1333500"/>
            <a:ext cx="82677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92182" y="1485900"/>
            <a:ext cx="4513657" cy="210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879" y="1372500"/>
            <a:ext cx="4327971" cy="235345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02136" y="3587290"/>
            <a:ext cx="1482025" cy="27733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90550" y="1869348"/>
            <a:ext cx="3939729" cy="113865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90550" y="3270634"/>
            <a:ext cx="4855048" cy="83946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30187" y="4393179"/>
            <a:ext cx="5022469" cy="171920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079750" y="5043940"/>
            <a:ext cx="3209525" cy="9258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166558" y="4675517"/>
            <a:ext cx="1509623" cy="8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3449" y="5673306"/>
            <a:ext cx="2064589" cy="8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34309" y="4957314"/>
            <a:ext cx="3467819" cy="1279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9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699" y="1790827"/>
            <a:ext cx="762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expected parameters for an ERL electron beam and a laser that are used for calculating the gamma ray parameters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28267"/>
              </p:ext>
            </p:extLst>
          </p:nvPr>
        </p:nvGraphicFramePr>
        <p:xfrm>
          <a:off x="1028170" y="3084883"/>
          <a:ext cx="6684210" cy="2865120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      Property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           ERL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              Laser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 Particle Energy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Number of Particles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 Pulse Duration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Focal Spot Radius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    Energy Spread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Transverse Phase</a:t>
                      </a:r>
                      <a:r>
                        <a:rPr lang="en-US" baseline="0" dirty="0"/>
                        <a:t> space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" name="Picture 4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477780" y="3558314"/>
            <a:ext cx="1151940" cy="159311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48705" y="3571969"/>
            <a:ext cx="728619" cy="164731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238258" y="3906582"/>
            <a:ext cx="1828800" cy="215537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415896" y="3913205"/>
            <a:ext cx="2194560" cy="197264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432708" y="4266554"/>
            <a:ext cx="2180983" cy="226176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333966" y="4626683"/>
            <a:ext cx="2392446" cy="22837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566101" y="4960853"/>
            <a:ext cx="1828800" cy="248071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237685" y="4995794"/>
            <a:ext cx="1828800" cy="254382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3005840" y="5491557"/>
            <a:ext cx="2286000" cy="2286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6003889" y="5487473"/>
            <a:ext cx="914400" cy="222584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3183059" y="4242166"/>
            <a:ext cx="1828800" cy="277874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3060744" y="4632363"/>
            <a:ext cx="2194560" cy="239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00" y="2018036"/>
            <a:ext cx="4114800" cy="2499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539" y="388154"/>
            <a:ext cx="3219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                   E</a:t>
            </a:r>
            <a:r>
              <a:rPr lang="en-US" sz="2400" baseline="-25000" dirty="0"/>
              <a:t>e</a:t>
            </a:r>
            <a:r>
              <a:rPr lang="en-US" sz="2400" dirty="0"/>
              <a:t>= 50 MeV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699" y="5724007"/>
            <a:ext cx="77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dose, 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=9.15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 4</a:t>
            </a:r>
            <a:r>
              <a:rPr lang="en-US" dirty="0"/>
              <a:t>photons. For  30 kH</a:t>
            </a:r>
            <a:r>
              <a:rPr lang="en-US" baseline="-25000" dirty="0"/>
              <a:t>z</a:t>
            </a:r>
            <a:r>
              <a:rPr lang="en-US" dirty="0"/>
              <a:t> laser, (0.005 J </a:t>
            </a:r>
            <a:r>
              <a:rPr lang="en-US" dirty="0" err="1"/>
              <a:t>x</a:t>
            </a:r>
            <a:r>
              <a:rPr lang="en-US" dirty="0"/>
              <a:t> 3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4</a:t>
            </a:r>
            <a:r>
              <a:rPr lang="en-US" dirty="0"/>
              <a:t> pulses/</a:t>
            </a:r>
            <a:r>
              <a:rPr lang="en-US" dirty="0" err="1"/>
              <a:t>s</a:t>
            </a:r>
            <a:r>
              <a:rPr lang="en-US" dirty="0"/>
              <a:t> = 150 W), have 2.74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 9</a:t>
            </a:r>
            <a:r>
              <a:rPr lang="en-US" dirty="0"/>
              <a:t> photons/</a:t>
            </a:r>
            <a:r>
              <a:rPr lang="en-US" dirty="0" err="1"/>
              <a:t>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77" y="1122830"/>
            <a:ext cx="3657600" cy="357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9363" y="4897216"/>
            <a:ext cx="130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Photons/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9975" y="4897216"/>
            <a:ext cx="329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Angular distribution of radiation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2947" y="5551912"/>
            <a:ext cx="725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s.u</a:t>
            </a:r>
            <a:r>
              <a:rPr lang="en-US" dirty="0"/>
              <a:t>.-synchrotron unit = photons/(mm</a:t>
            </a:r>
            <a:r>
              <a:rPr lang="en-US" baseline="30000" dirty="0"/>
              <a:t>2</a:t>
            </a:r>
            <a:r>
              <a:rPr lang="en-US" dirty="0"/>
              <a:t> - mrad</a:t>
            </a:r>
            <a:r>
              <a:rPr lang="en-US" baseline="30000" dirty="0"/>
              <a:t>2</a:t>
            </a:r>
            <a:r>
              <a:rPr lang="en-US" dirty="0"/>
              <a:t> –</a:t>
            </a:r>
            <a:r>
              <a:rPr lang="en-US" dirty="0" err="1"/>
              <a:t>s</a:t>
            </a:r>
            <a:r>
              <a:rPr lang="en-US" dirty="0"/>
              <a:t>- 0.1% bandwidth)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7826" y="706640"/>
            <a:ext cx="394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Brightness at E</a:t>
            </a:r>
            <a:r>
              <a:rPr lang="en-US" sz="2400" baseline="-25000" dirty="0"/>
              <a:t>e</a:t>
            </a:r>
            <a:r>
              <a:rPr lang="en-US" sz="2400" dirty="0"/>
              <a:t>= 50 MeV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99932" y="1746399"/>
            <a:ext cx="1828800" cy="176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0" y="706640"/>
            <a:ext cx="4114800" cy="2523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788" y="3086048"/>
            <a:ext cx="4114800" cy="251688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42534" y="4284164"/>
            <a:ext cx="1828800" cy="17680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36844" y="6165349"/>
            <a:ext cx="2286000" cy="306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2844" y="6126703"/>
            <a:ext cx="345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-Brightness scaling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6491" y="5921244"/>
            <a:ext cx="4718649" cy="772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</TotalTime>
  <Words>913</Words>
  <Application>Microsoft Office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Vaclav O. Kostroun</dc:creator>
  <cp:lastModifiedBy>carl</cp:lastModifiedBy>
  <cp:revision>48</cp:revision>
  <dcterms:created xsi:type="dcterms:W3CDTF">2014-07-25T14:32:28Z</dcterms:created>
  <dcterms:modified xsi:type="dcterms:W3CDTF">2018-09-19T03:58:35Z</dcterms:modified>
</cp:coreProperties>
</file>