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avi" ContentType="video/x-msvide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4" r:id="rId4"/>
    <p:sldId id="265" r:id="rId5"/>
    <p:sldId id="266" r:id="rId6"/>
    <p:sldId id="267" r:id="rId7"/>
    <p:sldId id="268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123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46048-FEE7-48E8-8F38-A3232E573247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1D90C-7393-406C-92A0-1F337482F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749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46048-FEE7-48E8-8F38-A3232E573247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1D90C-7393-406C-92A0-1F337482F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770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46048-FEE7-48E8-8F38-A3232E573247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1D90C-7393-406C-92A0-1F337482F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228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46048-FEE7-48E8-8F38-A3232E573247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1D90C-7393-406C-92A0-1F337482F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062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46048-FEE7-48E8-8F38-A3232E573247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1D90C-7393-406C-92A0-1F337482F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576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46048-FEE7-48E8-8F38-A3232E573247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1D90C-7393-406C-92A0-1F337482F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242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46048-FEE7-48E8-8F38-A3232E573247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1D90C-7393-406C-92A0-1F337482F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572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46048-FEE7-48E8-8F38-A3232E573247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1D90C-7393-406C-92A0-1F337482F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344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46048-FEE7-48E8-8F38-A3232E573247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1D90C-7393-406C-92A0-1F337482F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692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46048-FEE7-48E8-8F38-A3232E573247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1D90C-7393-406C-92A0-1F337482F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669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46048-FEE7-48E8-8F38-A3232E573247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1D90C-7393-406C-92A0-1F337482F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762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46048-FEE7-48E8-8F38-A3232E573247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51D90C-7393-406C-92A0-1F337482F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870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2.avi"/><Relationship Id="rId7" Type="http://schemas.openxmlformats.org/officeDocument/2006/relationships/image" Target="../media/image5.png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2.xml"/><Relationship Id="rId4" Type="http://schemas.openxmlformats.org/officeDocument/2006/relationships/video" Target="../media/media2.avi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4.avi"/><Relationship Id="rId7" Type="http://schemas.openxmlformats.org/officeDocument/2006/relationships/image" Target="../media/image7.png"/><Relationship Id="rId2" Type="http://schemas.openxmlformats.org/officeDocument/2006/relationships/video" Target="../media/media3.avi"/><Relationship Id="rId1" Type="http://schemas.microsoft.com/office/2007/relationships/media" Target="../media/media3.avi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2.xml"/><Relationship Id="rId4" Type="http://schemas.openxmlformats.org/officeDocument/2006/relationships/video" Target="../media/media4.avi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500" dirty="0" smtClean="0"/>
              <a:t>OSC simulation update</a:t>
            </a:r>
            <a:endParaRPr lang="en-US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7050" y="2638425"/>
            <a:ext cx="3054350" cy="460375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Suntao Wang</a:t>
            </a:r>
          </a:p>
        </p:txBody>
      </p:sp>
      <p:sp>
        <p:nvSpPr>
          <p:cNvPr id="4" name="Rectangle 3"/>
          <p:cNvSpPr/>
          <p:nvPr/>
        </p:nvSpPr>
        <p:spPr>
          <a:xfrm>
            <a:off x="3980331" y="6203434"/>
            <a:ext cx="1300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10/06/2017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521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96900" y="431800"/>
            <a:ext cx="4502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Transit-time optical stochastic cooling (TTOSC)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96900" y="1027009"/>
            <a:ext cx="6192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Particle receives the energy kick </a:t>
            </a:r>
            <a:r>
              <a:rPr lang="en-US" dirty="0" err="1" smtClean="0">
                <a:latin typeface="Symbol" panose="05050102010706020507" pitchFamily="18" charset="2"/>
              </a:rPr>
              <a:t>d</a:t>
            </a:r>
            <a:r>
              <a:rPr lang="en-US" dirty="0" err="1" smtClean="0"/>
              <a:t>p</a:t>
            </a:r>
            <a:r>
              <a:rPr lang="en-US" dirty="0" smtClean="0"/>
              <a:t>/p from the kicker</a:t>
            </a:r>
            <a:r>
              <a:rPr lang="en-US" dirty="0"/>
              <a:t> undulator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6791" y="1472541"/>
            <a:ext cx="2481275" cy="3462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6900" y="2159000"/>
            <a:ext cx="3563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where </a:t>
            </a:r>
            <a:r>
              <a:rPr lang="en-US" i="1" dirty="0" smtClean="0">
                <a:latin typeface="Symbol" panose="05050102010706020507" pitchFamily="18" charset="2"/>
              </a:rPr>
              <a:t>x</a:t>
            </a:r>
            <a:r>
              <a:rPr lang="en-US" i="1" baseline="-25000" dirty="0" smtClean="0"/>
              <a:t>0</a:t>
            </a:r>
            <a:r>
              <a:rPr lang="en-US" dirty="0" smtClean="0"/>
              <a:t> is the amplitude, </a:t>
            </a:r>
            <a:r>
              <a:rPr lang="en-US" i="1" dirty="0" smtClean="0"/>
              <a:t>k</a:t>
            </a:r>
            <a:r>
              <a:rPr lang="en-US" dirty="0" smtClean="0"/>
              <a:t>=2</a:t>
            </a:r>
            <a:r>
              <a:rPr lang="en-US" dirty="0" smtClean="0">
                <a:latin typeface="Symbol" panose="05050102010706020507" pitchFamily="18" charset="2"/>
              </a:rPr>
              <a:t>p</a:t>
            </a:r>
            <a:r>
              <a:rPr lang="en-US" dirty="0" smtClean="0"/>
              <a:t>/</a:t>
            </a:r>
            <a:r>
              <a:rPr lang="en-US" dirty="0" smtClean="0">
                <a:latin typeface="Symbol" panose="05050102010706020507" pitchFamily="18" charset="2"/>
              </a:rPr>
              <a:t>l</a:t>
            </a:r>
            <a:r>
              <a:rPr lang="en-US" dirty="0" smtClean="0"/>
              <a:t>,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6589" y="2196770"/>
            <a:ext cx="3035337" cy="29379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96900" y="2702326"/>
            <a:ext cx="8166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</a:t>
            </a:r>
            <a:r>
              <a:rPr lang="en-US" baseline="-25000" dirty="0" smtClean="0"/>
              <a:t>5n</a:t>
            </a:r>
            <a:r>
              <a:rPr lang="en-US" dirty="0" smtClean="0"/>
              <a:t> are the elements of the 6x6 transfer matrix from the pickup undulator to the kicker undulator, (x, </a:t>
            </a:r>
            <a:r>
              <a:rPr lang="en-US" dirty="0" err="1" smtClean="0">
                <a:latin typeface="Symbol" panose="05050102010706020507" pitchFamily="18" charset="2"/>
              </a:rPr>
              <a:t>q</a:t>
            </a:r>
            <a:r>
              <a:rPr lang="en-US" baseline="-25000" dirty="0" err="1" smtClean="0"/>
              <a:t>x</a:t>
            </a:r>
            <a:r>
              <a:rPr lang="en-US" dirty="0" smtClean="0"/>
              <a:t>, </a:t>
            </a:r>
            <a:r>
              <a:rPr lang="en-US" dirty="0" err="1" smtClean="0">
                <a:latin typeface="Symbol" panose="05050102010706020507" pitchFamily="18" charset="2"/>
              </a:rPr>
              <a:t>D</a:t>
            </a:r>
            <a:r>
              <a:rPr lang="en-US" dirty="0" err="1" smtClean="0"/>
              <a:t>p</a:t>
            </a:r>
            <a:r>
              <a:rPr lang="en-US" dirty="0" smtClean="0"/>
              <a:t>/p) are the particle horizontal coordinate, angle, and relative momentum deviation in the pickup.</a:t>
            </a:r>
            <a:endParaRPr lang="en-US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7083181"/>
              </p:ext>
            </p:extLst>
          </p:nvPr>
        </p:nvGraphicFramePr>
        <p:xfrm>
          <a:off x="1317797" y="3976688"/>
          <a:ext cx="1677988" cy="671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Equation" r:id="rId5" imgW="1079280" imgH="431640" progId="Equation.3">
                  <p:embed/>
                </p:oleObj>
              </mc:Choice>
              <mc:Fallback>
                <p:oleObj name="Equation" r:id="rId5" imgW="1079280" imgH="431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17797" y="3976688"/>
                        <a:ext cx="1677988" cy="671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894629" y="3627677"/>
            <a:ext cx="496020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g: Optical amplifier gain</a:t>
            </a:r>
          </a:p>
          <a:p>
            <a:r>
              <a:rPr lang="en-US" dirty="0" smtClean="0"/>
              <a:t>q: electron charge</a:t>
            </a:r>
          </a:p>
          <a:p>
            <a:r>
              <a:rPr lang="en-US" dirty="0" smtClean="0">
                <a:latin typeface="Symbol" panose="05050102010706020507" pitchFamily="18" charset="2"/>
              </a:rPr>
              <a:t>e</a:t>
            </a:r>
            <a:r>
              <a:rPr lang="en-US" baseline="-25000" dirty="0" smtClean="0"/>
              <a:t>0</a:t>
            </a:r>
            <a:r>
              <a:rPr lang="en-US" dirty="0" smtClean="0"/>
              <a:t>: EM wave amplitude of the light from the pickup</a:t>
            </a:r>
          </a:p>
          <a:p>
            <a:r>
              <a:rPr lang="en-US" dirty="0" smtClean="0"/>
              <a:t>N</a:t>
            </a:r>
            <a:r>
              <a:rPr lang="en-US" baseline="-25000" dirty="0" smtClean="0"/>
              <a:t>u</a:t>
            </a:r>
            <a:r>
              <a:rPr lang="en-US" dirty="0" smtClean="0"/>
              <a:t>: number of kicker undulator periods</a:t>
            </a:r>
          </a:p>
          <a:p>
            <a:r>
              <a:rPr lang="en-US" dirty="0" err="1" smtClean="0">
                <a:latin typeface="Symbol" panose="05050102010706020507" pitchFamily="18" charset="2"/>
              </a:rPr>
              <a:t>l</a:t>
            </a:r>
            <a:r>
              <a:rPr lang="en-US" baseline="-25000" dirty="0" err="1" smtClean="0"/>
              <a:t>u</a:t>
            </a:r>
            <a:r>
              <a:rPr lang="en-US" dirty="0" smtClean="0"/>
              <a:t>: the period length of the kicker undulator</a:t>
            </a:r>
          </a:p>
          <a:p>
            <a:r>
              <a:rPr lang="en-US" dirty="0" smtClean="0"/>
              <a:t>K: the pickup undulator K parameter</a:t>
            </a:r>
          </a:p>
          <a:p>
            <a:r>
              <a:rPr lang="en-US" dirty="0" err="1" smtClean="0"/>
              <a:t>E</a:t>
            </a:r>
            <a:r>
              <a:rPr lang="en-US" baseline="-25000" dirty="0" err="1" smtClean="0"/>
              <a:t>b</a:t>
            </a:r>
            <a:r>
              <a:rPr lang="en-US" dirty="0" smtClean="0"/>
              <a:t>: electron beam energy</a:t>
            </a:r>
          </a:p>
          <a:p>
            <a:r>
              <a:rPr lang="en-US" dirty="0">
                <a:latin typeface="Symbol" panose="05050102010706020507" pitchFamily="18" charset="2"/>
              </a:rPr>
              <a:t>g</a:t>
            </a:r>
            <a:r>
              <a:rPr lang="en-US" dirty="0" smtClean="0"/>
              <a:t>: 948 @ 500MeV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317797" y="6102367"/>
            <a:ext cx="3351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simulation, </a:t>
            </a:r>
            <a:r>
              <a:rPr lang="en-US" dirty="0" smtClean="0">
                <a:latin typeface="Symbol" panose="05050102010706020507" pitchFamily="18" charset="2"/>
              </a:rPr>
              <a:t>x</a:t>
            </a:r>
            <a:r>
              <a:rPr lang="en-US" baseline="-25000" dirty="0" smtClean="0"/>
              <a:t>0</a:t>
            </a:r>
            <a:r>
              <a:rPr lang="en-US" dirty="0" smtClean="0"/>
              <a:t> is one parameter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966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5601" y="292100"/>
            <a:ext cx="878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Single element test:          100 particles, track for 50 turns, excitation and damping turned on 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                                        Normal emittance are extracted from the sigma matrix every turn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55600" y="952500"/>
            <a:ext cx="7789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Q45E:  large horizontal dispersion 2.05 m in the test lattice (2.1GeV </a:t>
            </a:r>
            <a:r>
              <a:rPr lang="en-US" dirty="0" err="1" smtClean="0"/>
              <a:t>CesrTA</a:t>
            </a:r>
            <a:r>
              <a:rPr lang="en-US" dirty="0" smtClean="0"/>
              <a:t> lattice)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66800" y="1435100"/>
            <a:ext cx="49852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</a:t>
            </a:r>
            <a:r>
              <a:rPr lang="en-US" baseline="-25000" dirty="0" smtClean="0"/>
              <a:t>51</a:t>
            </a:r>
            <a:r>
              <a:rPr lang="en-US" dirty="0" smtClean="0"/>
              <a:t>: -1.35E-7, M</a:t>
            </a:r>
            <a:r>
              <a:rPr lang="en-US" baseline="-25000" dirty="0" smtClean="0"/>
              <a:t>52</a:t>
            </a:r>
            <a:r>
              <a:rPr lang="en-US" dirty="0" smtClean="0"/>
              <a:t>=1.26E-6, M</a:t>
            </a:r>
            <a:r>
              <a:rPr lang="en-US" baseline="-25000" dirty="0" smtClean="0"/>
              <a:t>56</a:t>
            </a:r>
            <a:r>
              <a:rPr lang="en-US" dirty="0" smtClean="0"/>
              <a:t>= 3E-8,  </a:t>
            </a:r>
          </a:p>
          <a:p>
            <a:r>
              <a:rPr lang="en-US" dirty="0" smtClean="0"/>
              <a:t>undulator light wavelength: </a:t>
            </a:r>
            <a:r>
              <a:rPr lang="en-US" dirty="0" smtClean="0">
                <a:latin typeface="Symbol" panose="05050102010706020507" pitchFamily="18" charset="2"/>
              </a:rPr>
              <a:t>l</a:t>
            </a:r>
            <a:r>
              <a:rPr lang="en-US" dirty="0" smtClean="0"/>
              <a:t>=1 </a:t>
            </a:r>
            <a:r>
              <a:rPr lang="en-US" dirty="0" smtClean="0">
                <a:latin typeface="Symbol" panose="05050102010706020507" pitchFamily="18" charset="2"/>
              </a:rPr>
              <a:t>m</a:t>
            </a:r>
            <a:r>
              <a:rPr lang="en-US" dirty="0" smtClean="0"/>
              <a:t>m,  gain: </a:t>
            </a:r>
            <a:r>
              <a:rPr lang="en-US" dirty="0" smtClean="0">
                <a:latin typeface="Symbol" panose="05050102010706020507" pitchFamily="18" charset="2"/>
              </a:rPr>
              <a:t>x</a:t>
            </a:r>
            <a:r>
              <a:rPr lang="en-US" baseline="-25000" dirty="0" smtClean="0"/>
              <a:t>0</a:t>
            </a:r>
            <a:r>
              <a:rPr lang="en-US" dirty="0" smtClean="0"/>
              <a:t>=1E-2</a:t>
            </a:r>
            <a:endParaRPr lang="en-US" dirty="0"/>
          </a:p>
        </p:txBody>
      </p:sp>
      <p:pic>
        <p:nvPicPr>
          <p:cNvPr id="8" name="osc_z_100p_60s_1mm_50t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48156" y="2946400"/>
            <a:ext cx="4165600" cy="3124200"/>
          </a:xfrm>
          <a:prstGeom prst="rect">
            <a:avLst/>
          </a:prstGeom>
        </p:spPr>
      </p:pic>
      <p:pic>
        <p:nvPicPr>
          <p:cNvPr id="9" name="osc_z_100p_60s_1mm_50t_orig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656657" y="2924168"/>
            <a:ext cx="4195243" cy="314643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66800" y="2190750"/>
            <a:ext cx="6180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Each particle receives the energy kick based on its own (x, x’, z’)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03761" y="6222040"/>
            <a:ext cx="8481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Only horizontal emittance reduced. The energy spread and bunch length slight increased.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829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5600" y="292100"/>
            <a:ext cx="8901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Single element test:          </a:t>
            </a:r>
            <a:r>
              <a:rPr lang="en-US" dirty="0"/>
              <a:t>100 particles, track for 50 turns, excitation and damping turned on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55600" y="863600"/>
            <a:ext cx="7789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Q45E:  large horizontal dispersion 2.05 m in the test lattice (2.1GeV </a:t>
            </a:r>
            <a:r>
              <a:rPr lang="en-US" dirty="0" err="1" smtClean="0"/>
              <a:t>CesrTA</a:t>
            </a:r>
            <a:r>
              <a:rPr lang="en-US" dirty="0" smtClean="0"/>
              <a:t> lattice)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66800" y="1435100"/>
            <a:ext cx="505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</a:t>
            </a:r>
            <a:r>
              <a:rPr lang="en-US" baseline="-25000" dirty="0" smtClean="0"/>
              <a:t>51</a:t>
            </a:r>
            <a:r>
              <a:rPr lang="en-US" dirty="0" smtClean="0"/>
              <a:t>: -1.35E-7, M</a:t>
            </a:r>
            <a:r>
              <a:rPr lang="en-US" baseline="-25000" dirty="0" smtClean="0"/>
              <a:t>52</a:t>
            </a:r>
            <a:r>
              <a:rPr lang="en-US" dirty="0" smtClean="0"/>
              <a:t>=1.26E-6, </a:t>
            </a:r>
            <a:r>
              <a:rPr lang="en-US" dirty="0" smtClean="0">
                <a:solidFill>
                  <a:srgbClr val="FF0000"/>
                </a:solidFill>
              </a:rPr>
              <a:t>M</a:t>
            </a:r>
            <a:r>
              <a:rPr lang="en-US" baseline="-25000" dirty="0" smtClean="0">
                <a:solidFill>
                  <a:srgbClr val="FF0000"/>
                </a:solidFill>
              </a:rPr>
              <a:t>56</a:t>
            </a:r>
            <a:r>
              <a:rPr lang="en-US" dirty="0" smtClean="0">
                <a:solidFill>
                  <a:srgbClr val="FF0000"/>
                </a:solidFill>
              </a:rPr>
              <a:t>= 1E-6</a:t>
            </a:r>
            <a:r>
              <a:rPr lang="en-US" dirty="0" smtClean="0"/>
              <a:t>,  </a:t>
            </a:r>
          </a:p>
          <a:p>
            <a:r>
              <a:rPr lang="en-US" dirty="0" smtClean="0"/>
              <a:t>undulator light wavelength: </a:t>
            </a:r>
            <a:r>
              <a:rPr lang="en-US" dirty="0" smtClean="0">
                <a:latin typeface="Symbol" panose="05050102010706020507" pitchFamily="18" charset="2"/>
              </a:rPr>
              <a:t>l</a:t>
            </a:r>
            <a:r>
              <a:rPr lang="en-US" dirty="0" smtClean="0"/>
              <a:t>=1 </a:t>
            </a:r>
            <a:r>
              <a:rPr lang="en-US" dirty="0" smtClean="0">
                <a:latin typeface="Symbol" panose="05050102010706020507" pitchFamily="18" charset="2"/>
              </a:rPr>
              <a:t>m</a:t>
            </a:r>
            <a:r>
              <a:rPr lang="en-US" dirty="0" smtClean="0"/>
              <a:t>m</a:t>
            </a:r>
            <a:r>
              <a:rPr lang="en-US" dirty="0"/>
              <a:t>,  gain: </a:t>
            </a:r>
            <a:r>
              <a:rPr lang="en-US" dirty="0">
                <a:latin typeface="Symbol" panose="05050102010706020507" pitchFamily="18" charset="2"/>
              </a:rPr>
              <a:t>x</a:t>
            </a:r>
            <a:r>
              <a:rPr lang="en-US" baseline="-25000" dirty="0"/>
              <a:t>0</a:t>
            </a:r>
            <a:r>
              <a:rPr lang="en-US" dirty="0"/>
              <a:t>=1E-2</a:t>
            </a: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066800" y="2185292"/>
            <a:ext cx="6180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Each particle receives the energy kick based on its own (x, x’, z’) </a:t>
            </a:r>
            <a:endParaRPr lang="en-US" dirty="0"/>
          </a:p>
        </p:txBody>
      </p:sp>
      <p:pic>
        <p:nvPicPr>
          <p:cNvPr id="2" name="osc_z_100p_60s_1mm_50t_single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55600" y="2965636"/>
            <a:ext cx="4173818" cy="3130364"/>
          </a:xfrm>
          <a:prstGeom prst="rect">
            <a:avLst/>
          </a:prstGeom>
        </p:spPr>
      </p:pic>
      <p:pic>
        <p:nvPicPr>
          <p:cNvPr id="3" name="osc_z_100p_60s_1mm_50t_zzp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453456" y="2940236"/>
            <a:ext cx="4233344" cy="317500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03761" y="6222040"/>
            <a:ext cx="8288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Both horizontal and longitudinal emittance reduced. The energy spread reduced either.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489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0893" y="1124466"/>
            <a:ext cx="5080000" cy="40435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9900" y="355600"/>
            <a:ext cx="7717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Now the particle receives a energy kick based on the average x position in a slice.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800100" y="1785488"/>
            <a:ext cx="1955800" cy="1068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2438400" y="2044700"/>
            <a:ext cx="0" cy="355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578100" y="2070100"/>
            <a:ext cx="0" cy="330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778000" y="1625600"/>
            <a:ext cx="9779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1778000" y="990600"/>
            <a:ext cx="0" cy="635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830792" y="1416156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778000" y="805934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69901" y="2946400"/>
            <a:ext cx="3086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Slices based on the particles longitudinal position z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09600" y="4038600"/>
            <a:ext cx="20233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N_slice</a:t>
            </a:r>
            <a:r>
              <a:rPr lang="en-US" dirty="0" smtClean="0"/>
              <a:t>= 62</a:t>
            </a:r>
          </a:p>
          <a:p>
            <a:r>
              <a:rPr lang="en-US" dirty="0" err="1" smtClean="0"/>
              <a:t>Slice_width</a:t>
            </a:r>
            <a:r>
              <a:rPr lang="en-US" dirty="0" smtClean="0"/>
              <a:t> = 1 mm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630893" y="5473700"/>
            <a:ext cx="5186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When using slice x position, the cooling rate reduced.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983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1800" y="292100"/>
            <a:ext cx="1683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Simple line test: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871792" y="727080"/>
            <a:ext cx="171450" cy="714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743080" y="969967"/>
            <a:ext cx="985837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924554" y="727079"/>
            <a:ext cx="171450" cy="714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238880" y="941391"/>
            <a:ext cx="985837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567826" y="255592"/>
            <a:ext cx="779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Q48W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620588" y="255592"/>
            <a:ext cx="686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Q48E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743080" y="1455735"/>
            <a:ext cx="1067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U</a:t>
            </a:r>
            <a:r>
              <a:rPr lang="en-US" dirty="0" err="1" smtClean="0"/>
              <a:t>nd_pick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238880" y="1455735"/>
            <a:ext cx="1050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Und_kick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1185856" y="1084266"/>
            <a:ext cx="6643688" cy="285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96900" y="2129861"/>
            <a:ext cx="81454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tracking simulation at each turn: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Record the particle distribution in z at the end of </a:t>
            </a:r>
            <a:r>
              <a:rPr lang="en-US" dirty="0" err="1" smtClean="0"/>
              <a:t>Und_pick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Particle receive the energy kick at the end of </a:t>
            </a:r>
            <a:r>
              <a:rPr lang="en-US" dirty="0" err="1" smtClean="0"/>
              <a:t>Und_kick</a:t>
            </a:r>
            <a:endParaRPr lang="en-US" dirty="0" smtClean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9631" y="3357985"/>
            <a:ext cx="3966222" cy="327987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50699" y="3608545"/>
            <a:ext cx="40342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</a:t>
            </a:r>
            <a:r>
              <a:rPr lang="en-US" baseline="-25000" dirty="0" smtClean="0"/>
              <a:t>51</a:t>
            </a:r>
            <a:r>
              <a:rPr lang="en-US" dirty="0" smtClean="0"/>
              <a:t>: -3.09E-5, M</a:t>
            </a:r>
            <a:r>
              <a:rPr lang="en-US" baseline="-25000" dirty="0" smtClean="0"/>
              <a:t>52</a:t>
            </a:r>
            <a:r>
              <a:rPr lang="en-US" dirty="0" smtClean="0"/>
              <a:t>=9.47E-5, M</a:t>
            </a:r>
            <a:r>
              <a:rPr lang="en-US" baseline="-25000" dirty="0" smtClean="0"/>
              <a:t>56</a:t>
            </a:r>
            <a:r>
              <a:rPr lang="en-US" dirty="0" smtClean="0"/>
              <a:t>= 7.6E-7,  </a:t>
            </a:r>
          </a:p>
          <a:p>
            <a:r>
              <a:rPr lang="en-US" dirty="0" smtClean="0"/>
              <a:t>undulator light wavelength: </a:t>
            </a:r>
            <a:r>
              <a:rPr lang="en-US" dirty="0" smtClean="0">
                <a:latin typeface="Symbol" panose="05050102010706020507" pitchFamily="18" charset="2"/>
              </a:rPr>
              <a:t>l</a:t>
            </a:r>
            <a:r>
              <a:rPr lang="en-US" dirty="0" smtClean="0"/>
              <a:t>=1 </a:t>
            </a:r>
            <a:r>
              <a:rPr lang="en-US" dirty="0" smtClean="0">
                <a:latin typeface="Symbol" panose="05050102010706020507" pitchFamily="18" charset="2"/>
              </a:rPr>
              <a:t>m</a:t>
            </a:r>
            <a:r>
              <a:rPr lang="en-US" dirty="0" smtClean="0"/>
              <a:t>m,  gain: </a:t>
            </a:r>
            <a:r>
              <a:rPr lang="en-US" dirty="0" smtClean="0">
                <a:latin typeface="Symbol" panose="05050102010706020507" pitchFamily="18" charset="2"/>
              </a:rPr>
              <a:t>x</a:t>
            </a:r>
            <a:r>
              <a:rPr lang="en-US" baseline="-25000" dirty="0" smtClean="0"/>
              <a:t>0</a:t>
            </a:r>
            <a:r>
              <a:rPr lang="en-US" dirty="0" smtClean="0"/>
              <a:t>=3E-3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50699" y="5087229"/>
            <a:ext cx="2913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Cooling depends on the gain.</a:t>
            </a:r>
          </a:p>
        </p:txBody>
      </p:sp>
    </p:spTree>
    <p:extLst>
      <p:ext uri="{BB962C8B-B14F-4D97-AF65-F5344CB8AC3E}">
        <p14:creationId xmlns:p14="http://schemas.microsoft.com/office/powerpoint/2010/main" val="301580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Based on the TTOSC principle, simulation shows the cooling seems to work.</a:t>
            </a:r>
          </a:p>
          <a:p>
            <a:r>
              <a:rPr lang="en-US" dirty="0" smtClean="0"/>
              <a:t>Will incorporate MPE’s bypass line into CESR lattice for simulation test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6221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448</Words>
  <Application>Microsoft Office PowerPoint</Application>
  <PresentationFormat>On-screen Show (4:3)</PresentationFormat>
  <Paragraphs>50</Paragraphs>
  <Slides>7</Slides>
  <Notes>0</Notes>
  <HiddenSlides>0</HiddenSlides>
  <MMClips>4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Symbol</vt:lpstr>
      <vt:lpstr>Office Theme</vt:lpstr>
      <vt:lpstr>Equation</vt:lpstr>
      <vt:lpstr>OSC simulation update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Suntao</dc:creator>
  <cp:lastModifiedBy>Suntao</cp:lastModifiedBy>
  <cp:revision>56</cp:revision>
  <dcterms:created xsi:type="dcterms:W3CDTF">2017-09-19T12:19:11Z</dcterms:created>
  <dcterms:modified xsi:type="dcterms:W3CDTF">2017-10-06T12:40:40Z</dcterms:modified>
</cp:coreProperties>
</file>