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104" y="-4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97FEAC-886A-4A98-90FE-57E74FC14A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3FFA0DA-31E1-4831-AA55-314547EBB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7E82DAA-F801-4C5C-A0A0-6B4C993D0D92}"/>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5" name="Footer Placeholder 4">
            <a:extLst>
              <a:ext uri="{FF2B5EF4-FFF2-40B4-BE49-F238E27FC236}">
                <a16:creationId xmlns:a16="http://schemas.microsoft.com/office/drawing/2014/main" xmlns="" id="{7D38FFA3-60C3-481E-BBF2-BECF814082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0925C75-0F0D-4AD1-B43F-2E5BCCEFFA09}"/>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107523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030915-647F-4BB8-8B81-532839891E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0786B89-93F8-4D7A-B5FF-6CA45918A49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F57C3A-5FA5-41A6-BE67-B2269B8BDC39}"/>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5" name="Footer Placeholder 4">
            <a:extLst>
              <a:ext uri="{FF2B5EF4-FFF2-40B4-BE49-F238E27FC236}">
                <a16:creationId xmlns:a16="http://schemas.microsoft.com/office/drawing/2014/main" xmlns="" id="{10B08CE8-F3A5-44C4-AFFA-53C0C4E4F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774F25-827F-4E69-AE2D-B5B71412C633}"/>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317337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CA3332C-952E-4B8E-B3A7-FF3F63AD4F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9AFB966-F4E5-4714-A5E8-243801E71C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ED6266-4040-4D52-8CB6-C33CA84A3920}"/>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5" name="Footer Placeholder 4">
            <a:extLst>
              <a:ext uri="{FF2B5EF4-FFF2-40B4-BE49-F238E27FC236}">
                <a16:creationId xmlns:a16="http://schemas.microsoft.com/office/drawing/2014/main" xmlns="" id="{561961D7-2AC9-473D-BC5A-3EC777DE0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CE6CD9-16AD-410E-BFC7-B1140A53FF0F}"/>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213962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62A821-6B70-4EFB-A985-3373A6379F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D403AA2-59EB-4DF9-AF81-40429413794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F7BAE9A-6339-4AE8-848B-39FC6B5D48CA}"/>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5" name="Footer Placeholder 4">
            <a:extLst>
              <a:ext uri="{FF2B5EF4-FFF2-40B4-BE49-F238E27FC236}">
                <a16:creationId xmlns:a16="http://schemas.microsoft.com/office/drawing/2014/main" xmlns="" id="{504B9698-DF36-43E5-89A0-D6A105158A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3391274-9C34-49FD-923B-858C215EA8A6}"/>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1934388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00D35F-BF4F-40BE-AEFF-BAC9079500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34B8109-EB56-48AF-8150-3F31CC29C6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73FF7FE-C2C3-449C-878C-0ECB8CB38A0F}"/>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5" name="Footer Placeholder 4">
            <a:extLst>
              <a:ext uri="{FF2B5EF4-FFF2-40B4-BE49-F238E27FC236}">
                <a16:creationId xmlns:a16="http://schemas.microsoft.com/office/drawing/2014/main" xmlns="" id="{0257B856-2A65-4500-8E22-6429B72B17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FC76EE7-3DD4-4EBE-8E60-2512F919CC96}"/>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3896624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FFB99D-2B23-476C-9373-523A86FED8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5B6858D-FD3E-4205-BED5-1DD785A162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2CA4768-5C93-404F-A85A-5C9875424F7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EA1E0EB-C89A-4456-9364-23F50F33235A}"/>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6" name="Footer Placeholder 5">
            <a:extLst>
              <a:ext uri="{FF2B5EF4-FFF2-40B4-BE49-F238E27FC236}">
                <a16:creationId xmlns:a16="http://schemas.microsoft.com/office/drawing/2014/main" xmlns="" id="{73E1C238-8FC1-4628-8F6F-E0251295BC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F59AFA8-3698-415B-964F-B55BB2F61A0A}"/>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199537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7ECE9-6EE4-48EE-ADB8-28113C2549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06F6119-1CCF-4AAD-8851-1A927B36E9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E9B1D3F-16B5-4BE0-ACAA-A70B5DB566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C2EA6F7-B820-4DA7-AAA6-72A7FE05A1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A541F5D-62CF-43FB-862C-2904D41576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9195E91-D02E-4A02-9F24-B33CCF819328}"/>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8" name="Footer Placeholder 7">
            <a:extLst>
              <a:ext uri="{FF2B5EF4-FFF2-40B4-BE49-F238E27FC236}">
                <a16:creationId xmlns:a16="http://schemas.microsoft.com/office/drawing/2014/main" xmlns="" id="{2FD01E30-DEA1-4D39-B5E3-EA7E180DB3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9D26C15-04A2-48B7-8465-22B2B21B0DD3}"/>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403312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59420-BD41-4774-A853-2ABF1D0D49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1CFD116-9380-48AE-B292-B0EB079EAC48}"/>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4" name="Footer Placeholder 3">
            <a:extLst>
              <a:ext uri="{FF2B5EF4-FFF2-40B4-BE49-F238E27FC236}">
                <a16:creationId xmlns:a16="http://schemas.microsoft.com/office/drawing/2014/main" xmlns="" id="{9850EB07-2BAC-47D3-AD6B-CAB3DD8397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26BA84F-7095-4F9D-BA57-681DA4BB1CE6}"/>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255531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99C0138-38DE-4C86-AA78-E5436A660D0A}"/>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3" name="Footer Placeholder 2">
            <a:extLst>
              <a:ext uri="{FF2B5EF4-FFF2-40B4-BE49-F238E27FC236}">
                <a16:creationId xmlns:a16="http://schemas.microsoft.com/office/drawing/2014/main" xmlns="" id="{06183E84-9AC6-4D81-84EB-AB325494A1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78793FA-3C0F-4620-AF2B-2DF832925D88}"/>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338302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CD3503-5395-42C3-B124-BA2B642494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8ED885B-0351-4F4F-AAF3-25764FA1E3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C9468F9-B0A0-45EE-8AD3-3ED4B3B841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89FFFD1-C35B-4BB4-979C-FA5A418F6567}"/>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6" name="Footer Placeholder 5">
            <a:extLst>
              <a:ext uri="{FF2B5EF4-FFF2-40B4-BE49-F238E27FC236}">
                <a16:creationId xmlns:a16="http://schemas.microsoft.com/office/drawing/2014/main" xmlns="" id="{6FF0A58E-C079-411B-9EEB-86080ED671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DE3BE0A-770A-4CFA-8C6B-B9D1E1850D7E}"/>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1502293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38EC22-1F7B-4B9F-A8E0-C772848B55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46AF381-B0A0-4657-B7D6-947BF68D16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12E0E23-CE07-44E7-9E75-B115D8359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CAB6A9F-4872-4873-BE4E-0161EDD05E76}"/>
              </a:ext>
            </a:extLst>
          </p:cNvPr>
          <p:cNvSpPr>
            <a:spLocks noGrp="1"/>
          </p:cNvSpPr>
          <p:nvPr>
            <p:ph type="dt" sz="half" idx="10"/>
          </p:nvPr>
        </p:nvSpPr>
        <p:spPr/>
        <p:txBody>
          <a:bodyPr/>
          <a:lstStyle/>
          <a:p>
            <a:fld id="{038C9A8D-42F6-452C-B6BC-A1AD522C2536}" type="datetimeFigureOut">
              <a:rPr lang="en-US" smtClean="0"/>
              <a:t>12/3/18</a:t>
            </a:fld>
            <a:endParaRPr lang="en-US"/>
          </a:p>
        </p:txBody>
      </p:sp>
      <p:sp>
        <p:nvSpPr>
          <p:cNvPr id="6" name="Footer Placeholder 5">
            <a:extLst>
              <a:ext uri="{FF2B5EF4-FFF2-40B4-BE49-F238E27FC236}">
                <a16:creationId xmlns:a16="http://schemas.microsoft.com/office/drawing/2014/main" xmlns="" id="{70695E54-7035-4B31-A025-365975248A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B8DB855-C949-4719-88A7-0454BA43C14A}"/>
              </a:ext>
            </a:extLst>
          </p:cNvPr>
          <p:cNvSpPr>
            <a:spLocks noGrp="1"/>
          </p:cNvSpPr>
          <p:nvPr>
            <p:ph type="sldNum" sz="quarter" idx="12"/>
          </p:nvPr>
        </p:nvSpPr>
        <p:spPr/>
        <p:txBody>
          <a:bodyPr/>
          <a:lstStyle/>
          <a:p>
            <a:fld id="{D736F309-2F4D-49FE-8726-C5FD3664CCBB}" type="slidenum">
              <a:rPr lang="en-US" smtClean="0"/>
              <a:t>‹#›</a:t>
            </a:fld>
            <a:endParaRPr lang="en-US"/>
          </a:p>
        </p:txBody>
      </p:sp>
    </p:spTree>
    <p:extLst>
      <p:ext uri="{BB962C8B-B14F-4D97-AF65-F5344CB8AC3E}">
        <p14:creationId xmlns:p14="http://schemas.microsoft.com/office/powerpoint/2010/main" val="13554113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4CBBC49-8AAC-43CF-9394-A7C5ACF7D3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14ABC96-2047-429B-857D-75DADD4DBE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9132608-5354-4021-9ED0-F57217B9B0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C9A8D-42F6-452C-B6BC-A1AD522C2536}" type="datetimeFigureOut">
              <a:rPr lang="en-US" smtClean="0"/>
              <a:t>12/3/18</a:t>
            </a:fld>
            <a:endParaRPr lang="en-US"/>
          </a:p>
        </p:txBody>
      </p:sp>
      <p:sp>
        <p:nvSpPr>
          <p:cNvPr id="5" name="Footer Placeholder 4">
            <a:extLst>
              <a:ext uri="{FF2B5EF4-FFF2-40B4-BE49-F238E27FC236}">
                <a16:creationId xmlns:a16="http://schemas.microsoft.com/office/drawing/2014/main" xmlns="" id="{2F8B4D04-8AFC-44AF-AEC6-5F38B69BE9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6489CD9-C442-4456-BDEF-8156A6097A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6F309-2F4D-49FE-8726-C5FD3664CCBB}" type="slidenum">
              <a:rPr lang="en-US" smtClean="0"/>
              <a:t>‹#›</a:t>
            </a:fld>
            <a:endParaRPr lang="en-US"/>
          </a:p>
        </p:txBody>
      </p:sp>
    </p:spTree>
    <p:extLst>
      <p:ext uri="{BB962C8B-B14F-4D97-AF65-F5344CB8AC3E}">
        <p14:creationId xmlns:p14="http://schemas.microsoft.com/office/powerpoint/2010/main" val="3398414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 Id="rId3"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978C2BF-9730-4465-85C4-6D2DDAE98304}"/>
              </a:ext>
            </a:extLst>
          </p:cNvPr>
          <p:cNvSpPr txBox="1"/>
          <p:nvPr/>
        </p:nvSpPr>
        <p:spPr>
          <a:xfrm>
            <a:off x="318052" y="92765"/>
            <a:ext cx="5685183" cy="584775"/>
          </a:xfrm>
          <a:prstGeom prst="rect">
            <a:avLst/>
          </a:prstGeom>
          <a:noFill/>
        </p:spPr>
        <p:txBody>
          <a:bodyPr wrap="square" rtlCol="0">
            <a:spAutoFit/>
          </a:bodyPr>
          <a:lstStyle/>
          <a:p>
            <a:r>
              <a:rPr lang="en-US" sz="3200" dirty="0"/>
              <a:t>OSC for 1 </a:t>
            </a:r>
            <a:r>
              <a:rPr lang="en-US" sz="3200" dirty="0" err="1"/>
              <a:t>TeV</a:t>
            </a:r>
            <a:r>
              <a:rPr lang="en-US" sz="3200" dirty="0"/>
              <a:t> protons</a:t>
            </a:r>
            <a:r>
              <a:rPr lang="en-US" sz="3200" baseline="30000" dirty="0"/>
              <a:t>1</a:t>
            </a:r>
            <a:r>
              <a:rPr lang="en-US" sz="3200" dirty="0"/>
              <a:t> </a:t>
            </a:r>
          </a:p>
        </p:txBody>
      </p:sp>
      <p:sp>
        <p:nvSpPr>
          <p:cNvPr id="5" name="TextBox 4">
            <a:extLst>
              <a:ext uri="{FF2B5EF4-FFF2-40B4-BE49-F238E27FC236}">
                <a16:creationId xmlns:a16="http://schemas.microsoft.com/office/drawing/2014/main" xmlns="" id="{9272A331-A21B-4CAB-98D6-6F5AA82E091B}"/>
              </a:ext>
            </a:extLst>
          </p:cNvPr>
          <p:cNvSpPr txBox="1"/>
          <p:nvPr/>
        </p:nvSpPr>
        <p:spPr>
          <a:xfrm>
            <a:off x="185530" y="677540"/>
            <a:ext cx="11898618" cy="1200329"/>
          </a:xfrm>
          <a:prstGeom prst="rect">
            <a:avLst/>
          </a:prstGeom>
          <a:noFill/>
        </p:spPr>
        <p:txBody>
          <a:bodyPr wrap="square" rtlCol="0">
            <a:spAutoFit/>
          </a:bodyPr>
          <a:lstStyle/>
          <a:p>
            <a:r>
              <a:rPr lang="en-US" dirty="0"/>
              <a:t>Hypothetical scenario for OSC: I Suppose we are allowed 70 m of space to build the cooling insertion. We will use 60 meters for </a:t>
            </a:r>
            <a:r>
              <a:rPr lang="en-US" dirty="0" err="1"/>
              <a:t>pickup+kicker</a:t>
            </a:r>
            <a:r>
              <a:rPr lang="en-US" dirty="0"/>
              <a:t>, the other 10 for the bypass. For simplicity we will assume equal damping rates in the longitudinal and horizontal planes. We will set the longitudinal cooling range to 4σ to determine the M56 (we also assume the simple relation 2</a:t>
            </a:r>
            <a:r>
              <a:rPr lang="el-GR" dirty="0"/>
              <a:t>Δ</a:t>
            </a:r>
            <a:r>
              <a:rPr lang="en-US" dirty="0"/>
              <a:t>s=M</a:t>
            </a:r>
            <a:r>
              <a:rPr lang="en-US" baseline="-25000" dirty="0"/>
              <a:t>56</a:t>
            </a:r>
            <a:r>
              <a:rPr lang="en-US" dirty="0"/>
              <a:t> to relate optical delay to the cooling rate). We also set the peak magnetic field in the undulators to be 8 T.</a:t>
            </a:r>
          </a:p>
        </p:txBody>
      </p:sp>
      <p:sp>
        <p:nvSpPr>
          <p:cNvPr id="6" name="TextBox 5">
            <a:extLst>
              <a:ext uri="{FF2B5EF4-FFF2-40B4-BE49-F238E27FC236}">
                <a16:creationId xmlns:a16="http://schemas.microsoft.com/office/drawing/2014/main" xmlns="" id="{8A33C556-4370-4759-A398-646327A83DF5}"/>
              </a:ext>
            </a:extLst>
          </p:cNvPr>
          <p:cNvSpPr txBox="1"/>
          <p:nvPr/>
        </p:nvSpPr>
        <p:spPr>
          <a:xfrm>
            <a:off x="185530" y="6255026"/>
            <a:ext cx="10933044" cy="369332"/>
          </a:xfrm>
          <a:prstGeom prst="rect">
            <a:avLst/>
          </a:prstGeom>
          <a:noFill/>
        </p:spPr>
        <p:txBody>
          <a:bodyPr wrap="square" rtlCol="0">
            <a:spAutoFit/>
          </a:bodyPr>
          <a:lstStyle/>
          <a:p>
            <a:r>
              <a:rPr lang="en-US" baseline="30000" dirty="0"/>
              <a:t>1</a:t>
            </a:r>
            <a:r>
              <a:rPr lang="en-US" dirty="0"/>
              <a:t>‘Optical Stochastic Cooling in the </a:t>
            </a:r>
            <a:r>
              <a:rPr lang="en-US" dirty="0" err="1"/>
              <a:t>Tevatron</a:t>
            </a:r>
            <a:r>
              <a:rPr lang="en-US" dirty="0"/>
              <a:t>’ (Lebedev) is used as a rough guide for some parameters.</a:t>
            </a:r>
            <a:endParaRPr lang="en-US" baseline="30000" dirty="0"/>
          </a:p>
        </p:txBody>
      </p:sp>
      <p:pic>
        <p:nvPicPr>
          <p:cNvPr id="7" name="Picture 6">
            <a:extLst>
              <a:ext uri="{FF2B5EF4-FFF2-40B4-BE49-F238E27FC236}">
                <a16:creationId xmlns:a16="http://schemas.microsoft.com/office/drawing/2014/main" xmlns="" id="{010084D4-1A88-45DD-A4B6-A05F0A239EDE}"/>
              </a:ext>
            </a:extLst>
          </p:cNvPr>
          <p:cNvPicPr>
            <a:picLocks noChangeAspect="1"/>
          </p:cNvPicPr>
          <p:nvPr/>
        </p:nvPicPr>
        <p:blipFill>
          <a:blip r:embed="rId2"/>
          <a:stretch>
            <a:fillRect/>
          </a:stretch>
        </p:blipFill>
        <p:spPr>
          <a:xfrm>
            <a:off x="318052" y="2296581"/>
            <a:ext cx="4025254" cy="3000938"/>
          </a:xfrm>
          <a:prstGeom prst="rect">
            <a:avLst/>
          </a:prstGeom>
        </p:spPr>
      </p:pic>
      <p:pic>
        <p:nvPicPr>
          <p:cNvPr id="8" name="Picture 7">
            <a:extLst>
              <a:ext uri="{FF2B5EF4-FFF2-40B4-BE49-F238E27FC236}">
                <a16:creationId xmlns:a16="http://schemas.microsoft.com/office/drawing/2014/main" xmlns="" id="{DC11249E-C571-4E1B-A8FB-A0346FF9079C}"/>
              </a:ext>
            </a:extLst>
          </p:cNvPr>
          <p:cNvPicPr>
            <a:picLocks noChangeAspect="1"/>
          </p:cNvPicPr>
          <p:nvPr/>
        </p:nvPicPr>
        <p:blipFill>
          <a:blip r:embed="rId3"/>
          <a:stretch>
            <a:fillRect/>
          </a:stretch>
        </p:blipFill>
        <p:spPr>
          <a:xfrm>
            <a:off x="5029876" y="2078331"/>
            <a:ext cx="4279099" cy="3437438"/>
          </a:xfrm>
          <a:prstGeom prst="rect">
            <a:avLst/>
          </a:prstGeom>
        </p:spPr>
      </p:pic>
      <p:sp>
        <p:nvSpPr>
          <p:cNvPr id="9" name="TextBox 8">
            <a:extLst>
              <a:ext uri="{FF2B5EF4-FFF2-40B4-BE49-F238E27FC236}">
                <a16:creationId xmlns:a16="http://schemas.microsoft.com/office/drawing/2014/main" xmlns="" id="{A8643C82-C684-4EBF-9917-E326AD73874B}"/>
              </a:ext>
            </a:extLst>
          </p:cNvPr>
          <p:cNvSpPr txBox="1"/>
          <p:nvPr/>
        </p:nvSpPr>
        <p:spPr>
          <a:xfrm>
            <a:off x="9740348" y="2358287"/>
            <a:ext cx="1669774" cy="3416320"/>
          </a:xfrm>
          <a:prstGeom prst="rect">
            <a:avLst/>
          </a:prstGeom>
          <a:noFill/>
        </p:spPr>
        <p:txBody>
          <a:bodyPr wrap="square" rtlCol="0">
            <a:spAutoFit/>
          </a:bodyPr>
          <a:lstStyle/>
          <a:p>
            <a:r>
              <a:rPr lang="en-US" dirty="0"/>
              <a:t>Amplifier gain is computed assuming an ideal amplifier, neglecting incoherent kicks and set to achieve 5 hours damping time in longitudinal and horizontal planes.</a:t>
            </a:r>
          </a:p>
        </p:txBody>
      </p:sp>
    </p:spTree>
    <p:extLst>
      <p:ext uri="{BB962C8B-B14F-4D97-AF65-F5344CB8AC3E}">
        <p14:creationId xmlns:p14="http://schemas.microsoft.com/office/powerpoint/2010/main" val="149540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4BEFD56-B048-4773-ABF3-A60D434417B5}"/>
              </a:ext>
            </a:extLst>
          </p:cNvPr>
          <p:cNvSpPr txBox="1"/>
          <p:nvPr/>
        </p:nvSpPr>
        <p:spPr>
          <a:xfrm>
            <a:off x="410817" y="251792"/>
            <a:ext cx="11370365" cy="477054"/>
          </a:xfrm>
          <a:prstGeom prst="rect">
            <a:avLst/>
          </a:prstGeom>
          <a:noFill/>
        </p:spPr>
        <p:txBody>
          <a:bodyPr wrap="square" rtlCol="0">
            <a:spAutoFit/>
          </a:bodyPr>
          <a:lstStyle/>
          <a:p>
            <a:r>
              <a:rPr lang="en-US" sz="2500" dirty="0"/>
              <a:t>Amplification at 800 nm (</a:t>
            </a:r>
            <a:r>
              <a:rPr lang="en-US" sz="2500" dirty="0" err="1"/>
              <a:t>Ti:sapphire</a:t>
            </a:r>
            <a:r>
              <a:rPr lang="en-US" sz="2500" dirty="0"/>
              <a:t>)</a:t>
            </a:r>
          </a:p>
        </p:txBody>
      </p:sp>
      <p:sp>
        <p:nvSpPr>
          <p:cNvPr id="7" name="TextBox 6">
            <a:extLst>
              <a:ext uri="{FF2B5EF4-FFF2-40B4-BE49-F238E27FC236}">
                <a16:creationId xmlns:a16="http://schemas.microsoft.com/office/drawing/2014/main" xmlns="" id="{64F54672-C983-40BA-B5DB-C0EA8A3C42DC}"/>
              </a:ext>
            </a:extLst>
          </p:cNvPr>
          <p:cNvSpPr txBox="1"/>
          <p:nvPr/>
        </p:nvSpPr>
        <p:spPr>
          <a:xfrm>
            <a:off x="239151" y="982176"/>
            <a:ext cx="3671668" cy="5016758"/>
          </a:xfrm>
          <a:prstGeom prst="rect">
            <a:avLst/>
          </a:prstGeom>
          <a:noFill/>
        </p:spPr>
        <p:txBody>
          <a:bodyPr wrap="square" rtlCol="0">
            <a:spAutoFit/>
          </a:bodyPr>
          <a:lstStyle/>
          <a:p>
            <a:r>
              <a:rPr lang="en-US" sz="2000" dirty="0"/>
              <a:t>Initially the 11 dB seems very doable. However note the required value of M</a:t>
            </a:r>
            <a:r>
              <a:rPr lang="en-US" sz="2000" baseline="-25000" dirty="0"/>
              <a:t>56</a:t>
            </a:r>
            <a:r>
              <a:rPr lang="en-US" sz="2000" dirty="0"/>
              <a:t>, it means an optical delay of only 635</a:t>
            </a:r>
            <a:r>
              <a:rPr lang="el-GR" sz="2000" dirty="0"/>
              <a:t>μ</a:t>
            </a:r>
            <a:r>
              <a:rPr lang="en-US" sz="2000" dirty="0"/>
              <a:t>m corresponding to a crystal thickness of 830 </a:t>
            </a:r>
            <a:r>
              <a:rPr lang="el-GR" sz="2000" dirty="0"/>
              <a:t>μ</a:t>
            </a:r>
            <a:r>
              <a:rPr lang="en-US" sz="2000" dirty="0"/>
              <a:t>m. </a:t>
            </a:r>
          </a:p>
          <a:p>
            <a:endParaRPr lang="en-US" sz="2000" dirty="0"/>
          </a:p>
          <a:p>
            <a:r>
              <a:rPr lang="en-US" sz="2000" dirty="0"/>
              <a:t>If we assume the pickup radiation can be focused to 100 </a:t>
            </a:r>
            <a:r>
              <a:rPr lang="el-GR" sz="2000" dirty="0"/>
              <a:t>μ</a:t>
            </a:r>
            <a:r>
              <a:rPr lang="en-US" sz="2000" dirty="0"/>
              <a:t>m radius the required pump laser power (at 532 nm) is an order of magnitude larger than current laser technology (even if the pump could be made, the </a:t>
            </a:r>
            <a:r>
              <a:rPr lang="en-US" sz="2000" dirty="0" err="1"/>
              <a:t>ti:sapphire</a:t>
            </a:r>
            <a:r>
              <a:rPr lang="en-US" sz="2000" dirty="0"/>
              <a:t> crystal could probably not stand 800 W CW power!)</a:t>
            </a:r>
          </a:p>
        </p:txBody>
      </p:sp>
      <p:pic>
        <p:nvPicPr>
          <p:cNvPr id="9" name="Picture 8">
            <a:extLst>
              <a:ext uri="{FF2B5EF4-FFF2-40B4-BE49-F238E27FC236}">
                <a16:creationId xmlns:a16="http://schemas.microsoft.com/office/drawing/2014/main" xmlns="" id="{7CF34969-6429-40BE-ACC7-6CCCE53268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9189" y="1139484"/>
            <a:ext cx="6011752" cy="4007834"/>
          </a:xfrm>
          <a:prstGeom prst="rect">
            <a:avLst/>
          </a:prstGeom>
        </p:spPr>
      </p:pic>
    </p:spTree>
    <p:extLst>
      <p:ext uri="{BB962C8B-B14F-4D97-AF65-F5344CB8AC3E}">
        <p14:creationId xmlns:p14="http://schemas.microsoft.com/office/powerpoint/2010/main" val="1076461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EBA020C-9D82-4C3A-A53E-4F625EA02138}"/>
              </a:ext>
            </a:extLst>
          </p:cNvPr>
          <p:cNvSpPr/>
          <p:nvPr/>
        </p:nvSpPr>
        <p:spPr>
          <a:xfrm>
            <a:off x="774595" y="247915"/>
            <a:ext cx="4728602" cy="477054"/>
          </a:xfrm>
          <a:prstGeom prst="rect">
            <a:avLst/>
          </a:prstGeom>
        </p:spPr>
        <p:txBody>
          <a:bodyPr wrap="none">
            <a:spAutoFit/>
          </a:bodyPr>
          <a:lstStyle/>
          <a:p>
            <a:r>
              <a:rPr lang="en-US" sz="2500" dirty="0"/>
              <a:t>Amplification at 2400 nm (</a:t>
            </a:r>
            <a:r>
              <a:rPr lang="en-US" sz="2500" dirty="0" err="1"/>
              <a:t>Cr:ZnSe</a:t>
            </a:r>
            <a:r>
              <a:rPr lang="en-US" sz="2500" dirty="0"/>
              <a:t>)</a:t>
            </a:r>
          </a:p>
        </p:txBody>
      </p:sp>
      <p:pic>
        <p:nvPicPr>
          <p:cNvPr id="6" name="Picture 5">
            <a:extLst>
              <a:ext uri="{FF2B5EF4-FFF2-40B4-BE49-F238E27FC236}">
                <a16:creationId xmlns:a16="http://schemas.microsoft.com/office/drawing/2014/main" xmlns="" id="{80C01169-AEBC-4F94-8BBD-EA619895A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834" y="1304774"/>
            <a:ext cx="5787104" cy="3858069"/>
          </a:xfrm>
          <a:prstGeom prst="rect">
            <a:avLst/>
          </a:prstGeom>
        </p:spPr>
      </p:pic>
      <p:sp>
        <p:nvSpPr>
          <p:cNvPr id="7" name="TextBox 6">
            <a:extLst>
              <a:ext uri="{FF2B5EF4-FFF2-40B4-BE49-F238E27FC236}">
                <a16:creationId xmlns:a16="http://schemas.microsoft.com/office/drawing/2014/main" xmlns="" id="{4ED7C228-E401-4793-8E7A-9FDE67B61CDB}"/>
              </a:ext>
            </a:extLst>
          </p:cNvPr>
          <p:cNvSpPr txBox="1"/>
          <p:nvPr/>
        </p:nvSpPr>
        <p:spPr>
          <a:xfrm>
            <a:off x="618978" y="1856935"/>
            <a:ext cx="4107767" cy="3139321"/>
          </a:xfrm>
          <a:prstGeom prst="rect">
            <a:avLst/>
          </a:prstGeom>
          <a:noFill/>
        </p:spPr>
        <p:txBody>
          <a:bodyPr wrap="square" rtlCol="0">
            <a:spAutoFit/>
          </a:bodyPr>
          <a:lstStyle/>
          <a:p>
            <a:r>
              <a:rPr lang="en-US" sz="2200" dirty="0"/>
              <a:t>For the case of </a:t>
            </a:r>
            <a:r>
              <a:rPr lang="en-US" sz="2200" dirty="0" err="1"/>
              <a:t>Cr:ZnSe</a:t>
            </a:r>
            <a:r>
              <a:rPr lang="en-US" sz="2200" dirty="0"/>
              <a:t> we run into a different problem. Here we want to achieve 22 dB of gain. As the power increases the ground state becomes depleted and the crystal can not absorb any more power. This limits the gain to ~ 7 dB for a 1.3 mm thick crystal (set by the M56). </a:t>
            </a:r>
          </a:p>
        </p:txBody>
      </p:sp>
    </p:spTree>
    <p:extLst>
      <p:ext uri="{BB962C8B-B14F-4D97-AF65-F5344CB8AC3E}">
        <p14:creationId xmlns:p14="http://schemas.microsoft.com/office/powerpoint/2010/main" val="31812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8C894E8F-B15D-4467-8E8C-8FAE4A98AF74}"/>
              </a:ext>
            </a:extLst>
          </p:cNvPr>
          <p:cNvSpPr txBox="1"/>
          <p:nvPr/>
        </p:nvSpPr>
        <p:spPr>
          <a:xfrm>
            <a:off x="154744" y="225707"/>
            <a:ext cx="7343335" cy="477054"/>
          </a:xfrm>
          <a:prstGeom prst="rect">
            <a:avLst/>
          </a:prstGeom>
          <a:noFill/>
        </p:spPr>
        <p:txBody>
          <a:bodyPr wrap="square" rtlCol="0">
            <a:spAutoFit/>
          </a:bodyPr>
          <a:lstStyle/>
          <a:p>
            <a:r>
              <a:rPr lang="en-US" sz="2500" dirty="0"/>
              <a:t>Optical Stochastic Cooling for </a:t>
            </a:r>
            <a:r>
              <a:rPr lang="en-US" sz="2500" dirty="0" err="1"/>
              <a:t>eRHIC</a:t>
            </a:r>
            <a:endParaRPr lang="en-US" sz="2500" dirty="0"/>
          </a:p>
        </p:txBody>
      </p:sp>
      <p:sp>
        <p:nvSpPr>
          <p:cNvPr id="5" name="TextBox 4">
            <a:extLst>
              <a:ext uri="{FF2B5EF4-FFF2-40B4-BE49-F238E27FC236}">
                <a16:creationId xmlns:a16="http://schemas.microsoft.com/office/drawing/2014/main" xmlns="" id="{0D0BD410-975D-4D31-B880-AA0E5B806DF7}"/>
              </a:ext>
            </a:extLst>
          </p:cNvPr>
          <p:cNvSpPr txBox="1"/>
          <p:nvPr/>
        </p:nvSpPr>
        <p:spPr>
          <a:xfrm>
            <a:off x="-1" y="844061"/>
            <a:ext cx="11760591" cy="1477328"/>
          </a:xfrm>
          <a:prstGeom prst="rect">
            <a:avLst/>
          </a:prstGeom>
          <a:noFill/>
        </p:spPr>
        <p:txBody>
          <a:bodyPr wrap="square" rtlCol="0">
            <a:spAutoFit/>
          </a:bodyPr>
          <a:lstStyle/>
          <a:p>
            <a:r>
              <a:rPr lang="en-US" dirty="0"/>
              <a:t>Recently a paper came out computing the damping rate using Coherent-Electron-Cooling for eRHIC</a:t>
            </a:r>
            <a:r>
              <a:rPr lang="en-US" baseline="30000" dirty="0"/>
              <a:t>2</a:t>
            </a:r>
            <a:r>
              <a:rPr lang="en-US" dirty="0"/>
              <a:t> without amplification and found it to be about 41 hours (this is for pure longitudinal cooling). By comparison using identical undulator constraints from the 1 </a:t>
            </a:r>
            <a:r>
              <a:rPr lang="en-US" dirty="0" err="1"/>
              <a:t>TeV</a:t>
            </a:r>
            <a:r>
              <a:rPr lang="en-US" dirty="0"/>
              <a:t> proton example, the damping time (split between longitudinal and horizontal planes) for the passive OSC is 56 hours.</a:t>
            </a:r>
          </a:p>
          <a:p>
            <a:r>
              <a:rPr lang="en-US" dirty="0"/>
              <a:t>IBS growth in </a:t>
            </a:r>
            <a:r>
              <a:rPr lang="en-US" dirty="0" err="1"/>
              <a:t>eRHIC</a:t>
            </a:r>
            <a:r>
              <a:rPr lang="en-US" dirty="0"/>
              <a:t> is estimated to be about 2 hours and therefore any cooling system needs to match this. </a:t>
            </a:r>
          </a:p>
        </p:txBody>
      </p:sp>
      <p:sp>
        <p:nvSpPr>
          <p:cNvPr id="6" name="Rectangle 5">
            <a:extLst>
              <a:ext uri="{FF2B5EF4-FFF2-40B4-BE49-F238E27FC236}">
                <a16:creationId xmlns:a16="http://schemas.microsoft.com/office/drawing/2014/main" xmlns="" id="{41648C49-141D-41DD-9033-8481C14ABC67}"/>
              </a:ext>
            </a:extLst>
          </p:cNvPr>
          <p:cNvSpPr/>
          <p:nvPr/>
        </p:nvSpPr>
        <p:spPr>
          <a:xfrm>
            <a:off x="253219" y="5390877"/>
            <a:ext cx="6096000" cy="646331"/>
          </a:xfrm>
          <a:prstGeom prst="rect">
            <a:avLst/>
          </a:prstGeom>
        </p:spPr>
        <p:txBody>
          <a:bodyPr>
            <a:spAutoFit/>
          </a:bodyPr>
          <a:lstStyle/>
          <a:p>
            <a:r>
              <a:rPr lang="en-US" b="1" baseline="30000" dirty="0"/>
              <a:t>2</a:t>
            </a:r>
            <a:r>
              <a:rPr lang="en-US" b="1" dirty="0"/>
              <a:t>G. </a:t>
            </a:r>
            <a:r>
              <a:rPr lang="en-US" b="1" dirty="0" err="1"/>
              <a:t>Stupakov</a:t>
            </a:r>
            <a:endParaRPr lang="en-US" b="1" dirty="0"/>
          </a:p>
          <a:p>
            <a:r>
              <a:rPr lang="en-US" b="1" dirty="0"/>
              <a:t>Phys. Rev. Accel. Beams 21, 114402</a:t>
            </a:r>
          </a:p>
        </p:txBody>
      </p:sp>
      <p:pic>
        <p:nvPicPr>
          <p:cNvPr id="7" name="Picture 6">
            <a:extLst>
              <a:ext uri="{FF2B5EF4-FFF2-40B4-BE49-F238E27FC236}">
                <a16:creationId xmlns:a16="http://schemas.microsoft.com/office/drawing/2014/main" xmlns="" id="{A3E71598-9FF8-4045-907F-598127ED698F}"/>
              </a:ext>
            </a:extLst>
          </p:cNvPr>
          <p:cNvPicPr>
            <a:picLocks noChangeAspect="1"/>
          </p:cNvPicPr>
          <p:nvPr/>
        </p:nvPicPr>
        <p:blipFill>
          <a:blip r:embed="rId2"/>
          <a:stretch>
            <a:fillRect/>
          </a:stretch>
        </p:blipFill>
        <p:spPr>
          <a:xfrm>
            <a:off x="154744" y="2462689"/>
            <a:ext cx="4170308" cy="2928188"/>
          </a:xfrm>
          <a:prstGeom prst="rect">
            <a:avLst/>
          </a:prstGeom>
        </p:spPr>
      </p:pic>
      <p:pic>
        <p:nvPicPr>
          <p:cNvPr id="8" name="Picture 7">
            <a:extLst>
              <a:ext uri="{FF2B5EF4-FFF2-40B4-BE49-F238E27FC236}">
                <a16:creationId xmlns:a16="http://schemas.microsoft.com/office/drawing/2014/main" xmlns="" id="{2DA1B10A-DE75-4EB1-B969-1538FAA82E76}"/>
              </a:ext>
            </a:extLst>
          </p:cNvPr>
          <p:cNvPicPr>
            <a:picLocks noChangeAspect="1"/>
          </p:cNvPicPr>
          <p:nvPr/>
        </p:nvPicPr>
        <p:blipFill>
          <a:blip r:embed="rId3"/>
          <a:stretch>
            <a:fillRect/>
          </a:stretch>
        </p:blipFill>
        <p:spPr>
          <a:xfrm>
            <a:off x="7270828" y="2921509"/>
            <a:ext cx="3481300" cy="3410156"/>
          </a:xfrm>
          <a:prstGeom prst="rect">
            <a:avLst/>
          </a:prstGeom>
        </p:spPr>
      </p:pic>
      <p:sp>
        <p:nvSpPr>
          <p:cNvPr id="9" name="TextBox 8">
            <a:extLst>
              <a:ext uri="{FF2B5EF4-FFF2-40B4-BE49-F238E27FC236}">
                <a16:creationId xmlns:a16="http://schemas.microsoft.com/office/drawing/2014/main" xmlns="" id="{9FEA8FA7-8977-4458-99FF-151E2CEEFD9E}"/>
              </a:ext>
            </a:extLst>
          </p:cNvPr>
          <p:cNvSpPr txBox="1"/>
          <p:nvPr/>
        </p:nvSpPr>
        <p:spPr>
          <a:xfrm>
            <a:off x="154744" y="6262961"/>
            <a:ext cx="5978769" cy="369332"/>
          </a:xfrm>
          <a:prstGeom prst="rect">
            <a:avLst/>
          </a:prstGeom>
          <a:noFill/>
        </p:spPr>
        <p:txBody>
          <a:bodyPr wrap="square" rtlCol="0">
            <a:spAutoFit/>
          </a:bodyPr>
          <a:lstStyle/>
          <a:p>
            <a:r>
              <a:rPr lang="en-US" dirty="0"/>
              <a:t>* Estimated from Peak proton current and bunch length</a:t>
            </a:r>
          </a:p>
        </p:txBody>
      </p:sp>
    </p:spTree>
    <p:extLst>
      <p:ext uri="{BB962C8B-B14F-4D97-AF65-F5344CB8AC3E}">
        <p14:creationId xmlns:p14="http://schemas.microsoft.com/office/powerpoint/2010/main" val="3818972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AC694922-53D6-4C29-A585-64FAE1BA9B83}"/>
              </a:ext>
            </a:extLst>
          </p:cNvPr>
          <p:cNvSpPr txBox="1"/>
          <p:nvPr/>
        </p:nvSpPr>
        <p:spPr>
          <a:xfrm>
            <a:off x="106018" y="92765"/>
            <a:ext cx="10588487" cy="477054"/>
          </a:xfrm>
          <a:prstGeom prst="rect">
            <a:avLst/>
          </a:prstGeom>
          <a:noFill/>
        </p:spPr>
        <p:txBody>
          <a:bodyPr wrap="square" rtlCol="0">
            <a:spAutoFit/>
          </a:bodyPr>
          <a:lstStyle/>
          <a:p>
            <a:r>
              <a:rPr lang="en-US" sz="2500" dirty="0"/>
              <a:t>Optical Parametric Amplification for the OSC</a:t>
            </a:r>
          </a:p>
        </p:txBody>
      </p:sp>
      <p:sp>
        <p:nvSpPr>
          <p:cNvPr id="5" name="TextBox 4">
            <a:extLst>
              <a:ext uri="{FF2B5EF4-FFF2-40B4-BE49-F238E27FC236}">
                <a16:creationId xmlns:a16="http://schemas.microsoft.com/office/drawing/2014/main" xmlns="" id="{D4CE5DAA-696A-4B35-8932-F701B77C73B3}"/>
              </a:ext>
            </a:extLst>
          </p:cNvPr>
          <p:cNvSpPr txBox="1"/>
          <p:nvPr/>
        </p:nvSpPr>
        <p:spPr>
          <a:xfrm>
            <a:off x="106018" y="516786"/>
            <a:ext cx="11396871" cy="4801314"/>
          </a:xfrm>
          <a:prstGeom prst="rect">
            <a:avLst/>
          </a:prstGeom>
          <a:noFill/>
        </p:spPr>
        <p:txBody>
          <a:bodyPr wrap="square" rtlCol="0">
            <a:spAutoFit/>
          </a:bodyPr>
          <a:lstStyle/>
          <a:p>
            <a:r>
              <a:rPr lang="en-US" dirty="0"/>
              <a:t>We saw that in the case of the two laser gain mediums considered the achievable gain is limited by amount of optical delay, leading to either saturation effects or an unreasonable pump laser power. An optical parametric amplifier could achieve these gains. However the pump laser is again a challenge. </a:t>
            </a:r>
          </a:p>
          <a:p>
            <a:endParaRPr lang="en-US" dirty="0"/>
          </a:p>
          <a:p>
            <a:r>
              <a:rPr lang="en-US" dirty="0"/>
              <a:t>In order for an OPA to work the signal (pickup radiation,~3 ns for </a:t>
            </a:r>
            <a:r>
              <a:rPr lang="en-US" dirty="0" err="1"/>
              <a:t>TeV</a:t>
            </a:r>
            <a:r>
              <a:rPr lang="en-US" dirty="0"/>
              <a:t> protons, 200 </a:t>
            </a:r>
            <a:r>
              <a:rPr lang="en-US" dirty="0" err="1"/>
              <a:t>ps</a:t>
            </a:r>
            <a:r>
              <a:rPr lang="en-US" dirty="0"/>
              <a:t> for </a:t>
            </a:r>
            <a:r>
              <a:rPr lang="en-US" dirty="0" err="1"/>
              <a:t>eRHIC</a:t>
            </a:r>
            <a:r>
              <a:rPr lang="en-US" dirty="0"/>
              <a:t>) must overlap the pump pulse both spatially and temporally. This gives that the pump pulse is ~</a:t>
            </a:r>
            <a:r>
              <a:rPr lang="en-US" dirty="0" err="1"/>
              <a:t>mJ</a:t>
            </a:r>
            <a:r>
              <a:rPr lang="en-US" dirty="0"/>
              <a:t> and bunches come on the order of MHz bringing the required pump power to greater than a kW.</a:t>
            </a:r>
          </a:p>
          <a:p>
            <a:endParaRPr lang="en-US" dirty="0"/>
          </a:p>
          <a:p>
            <a:r>
              <a:rPr lang="en-US" dirty="0"/>
              <a:t>Unlike in an a laser gain medium, OPA’s (ideally) do not absorb any power. This has two advantages, </a:t>
            </a:r>
          </a:p>
          <a:p>
            <a:pPr marL="342900" indent="-342900">
              <a:buAutoNum type="arabicParenR"/>
            </a:pPr>
            <a:r>
              <a:rPr lang="en-US" dirty="0"/>
              <a:t>They have no thermal effects associated to the high pump power. </a:t>
            </a:r>
          </a:p>
          <a:p>
            <a:pPr marL="342900" indent="-342900">
              <a:buAutoNum type="arabicParenR"/>
            </a:pPr>
            <a:r>
              <a:rPr lang="en-US" dirty="0"/>
              <a:t>It allows for the possibility of the pump laser to re-used with some recirculating cavity. This idea was discussed at Fermi from time to time but never seriously pursued.</a:t>
            </a:r>
          </a:p>
          <a:p>
            <a:endParaRPr lang="en-US" dirty="0"/>
          </a:p>
          <a:p>
            <a:r>
              <a:rPr lang="en-US" dirty="0"/>
              <a:t>The signal energy is on the order of a </a:t>
            </a:r>
            <a:r>
              <a:rPr lang="en-US" dirty="0" err="1"/>
              <a:t>nJ</a:t>
            </a:r>
            <a:r>
              <a:rPr lang="en-US" dirty="0"/>
              <a:t> for </a:t>
            </a:r>
            <a:r>
              <a:rPr lang="en-US" dirty="0" err="1"/>
              <a:t>TeV</a:t>
            </a:r>
            <a:r>
              <a:rPr lang="en-US" dirty="0"/>
              <a:t> protons, after 30dB of gain it becomes a </a:t>
            </a:r>
            <a:r>
              <a:rPr lang="el-GR" dirty="0"/>
              <a:t>μ</a:t>
            </a:r>
            <a:r>
              <a:rPr lang="en-US" dirty="0"/>
              <a:t>J and therefore the pump pulse was depleted by ~0.1%. If the pump pulse can be recirculated ~100 times the pump power becomes reasonable. But this is difficult to do since a MHz rep rate (to match the accelerator) implies a cavity length of ~100 m. The cavity can of course be a harmonic but this introduces more mirror bounces and consequently losses. </a:t>
            </a:r>
          </a:p>
        </p:txBody>
      </p:sp>
      <p:sp>
        <p:nvSpPr>
          <p:cNvPr id="6" name="TextBox 5">
            <a:extLst>
              <a:ext uri="{FF2B5EF4-FFF2-40B4-BE49-F238E27FC236}">
                <a16:creationId xmlns:a16="http://schemas.microsoft.com/office/drawing/2014/main" xmlns="" id="{B9FDB490-3FD5-41C5-B91F-856D3F13982F}"/>
              </a:ext>
            </a:extLst>
          </p:cNvPr>
          <p:cNvSpPr txBox="1"/>
          <p:nvPr/>
        </p:nvSpPr>
        <p:spPr>
          <a:xfrm>
            <a:off x="53009" y="5459896"/>
            <a:ext cx="9819861" cy="923330"/>
          </a:xfrm>
          <a:prstGeom prst="rect">
            <a:avLst/>
          </a:prstGeom>
          <a:noFill/>
        </p:spPr>
        <p:txBody>
          <a:bodyPr wrap="square" rtlCol="0">
            <a:spAutoFit/>
          </a:bodyPr>
          <a:lstStyle/>
          <a:p>
            <a:r>
              <a:rPr lang="en-US" dirty="0"/>
              <a:t>Here I think there is maybe the possibility of collaboration between Cornell and Fermilab. An amplifier like this would be more difficult in CESR due to the short wavelength, and high susceptibility to glass dispersion. However Cornell has more laser experience (both within CLASSE and perhaps outside of it).</a:t>
            </a:r>
          </a:p>
        </p:txBody>
      </p:sp>
    </p:spTree>
    <p:extLst>
      <p:ext uri="{BB962C8B-B14F-4D97-AF65-F5344CB8AC3E}">
        <p14:creationId xmlns:p14="http://schemas.microsoft.com/office/powerpoint/2010/main" val="2596491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C4EDB8B-C3F7-46E4-81A0-4AA0477EDC97}"/>
              </a:ext>
            </a:extLst>
          </p:cNvPr>
          <p:cNvSpPr txBox="1"/>
          <p:nvPr/>
        </p:nvSpPr>
        <p:spPr>
          <a:xfrm>
            <a:off x="168813" y="253219"/>
            <a:ext cx="10100603" cy="477054"/>
          </a:xfrm>
          <a:prstGeom prst="rect">
            <a:avLst/>
          </a:prstGeom>
          <a:noFill/>
        </p:spPr>
        <p:txBody>
          <a:bodyPr wrap="square" rtlCol="0">
            <a:spAutoFit/>
          </a:bodyPr>
          <a:lstStyle/>
          <a:p>
            <a:r>
              <a:rPr lang="en-US" sz="2500" dirty="0"/>
              <a:t>Incoherent effects in high energy cooling</a:t>
            </a:r>
          </a:p>
        </p:txBody>
      </p:sp>
      <p:sp>
        <p:nvSpPr>
          <p:cNvPr id="5" name="TextBox 4">
            <a:extLst>
              <a:ext uri="{FF2B5EF4-FFF2-40B4-BE49-F238E27FC236}">
                <a16:creationId xmlns:a16="http://schemas.microsoft.com/office/drawing/2014/main" xmlns="" id="{FC49DD27-1F26-4056-B55A-11647A75EB10}"/>
              </a:ext>
            </a:extLst>
          </p:cNvPr>
          <p:cNvSpPr txBox="1"/>
          <p:nvPr/>
        </p:nvSpPr>
        <p:spPr>
          <a:xfrm>
            <a:off x="5795889" y="590843"/>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xmlns="" id="{1C2CA2A9-D4E8-4852-8918-6897B3014569}"/>
              </a:ext>
            </a:extLst>
          </p:cNvPr>
          <p:cNvSpPr txBox="1"/>
          <p:nvPr/>
        </p:nvSpPr>
        <p:spPr>
          <a:xfrm>
            <a:off x="168813" y="807216"/>
            <a:ext cx="11000935" cy="1200329"/>
          </a:xfrm>
          <a:prstGeom prst="rect">
            <a:avLst/>
          </a:prstGeom>
          <a:noFill/>
        </p:spPr>
        <p:txBody>
          <a:bodyPr wrap="square" rtlCol="0">
            <a:spAutoFit/>
          </a:bodyPr>
          <a:lstStyle/>
          <a:p>
            <a:r>
              <a:rPr lang="en-US" dirty="0"/>
              <a:t>In Tuesdays discussion it was suggested we can study a regime where incoherent kicks are relevant during cooling and that, since this is a regime which can not be studied in IOTA due to IBS at their lower energy, that this is complimentary to their research. Although this is true incoherent kicks are probably not going to be important for OSC with high energy protons. Therefore I don’t think this is worth mentioning in any proposals.</a:t>
            </a:r>
          </a:p>
        </p:txBody>
      </p:sp>
      <p:sp>
        <p:nvSpPr>
          <p:cNvPr id="7" name="TextBox 6">
            <a:extLst>
              <a:ext uri="{FF2B5EF4-FFF2-40B4-BE49-F238E27FC236}">
                <a16:creationId xmlns:a16="http://schemas.microsoft.com/office/drawing/2014/main" xmlns="" id="{53B41BC3-DD34-4A22-AAEA-2EC1B8A0A290}"/>
              </a:ext>
            </a:extLst>
          </p:cNvPr>
          <p:cNvSpPr txBox="1"/>
          <p:nvPr/>
        </p:nvSpPr>
        <p:spPr>
          <a:xfrm>
            <a:off x="0" y="2321170"/>
            <a:ext cx="9509759" cy="923330"/>
          </a:xfrm>
          <a:prstGeom prst="rect">
            <a:avLst/>
          </a:prstGeom>
          <a:noFill/>
        </p:spPr>
        <p:txBody>
          <a:bodyPr wrap="square" rtlCol="0">
            <a:spAutoFit/>
          </a:bodyPr>
          <a:lstStyle/>
          <a:p>
            <a:r>
              <a:rPr lang="en-US" dirty="0"/>
              <a:t>For simplicity assume only longitudinal cooling for the 2400 nm case of 1 </a:t>
            </a:r>
            <a:r>
              <a:rPr lang="en-US" dirty="0" err="1"/>
              <a:t>TeV</a:t>
            </a:r>
            <a:r>
              <a:rPr lang="en-US" dirty="0"/>
              <a:t> protons. Using the expression from S.Y. Lee’s OSC paper I find that at the gain (22 dB) the incoherent kick contributions are ~100 times smaller.</a:t>
            </a:r>
          </a:p>
        </p:txBody>
      </p:sp>
      <p:pic>
        <p:nvPicPr>
          <p:cNvPr id="8" name="Picture 7">
            <a:extLst>
              <a:ext uri="{FF2B5EF4-FFF2-40B4-BE49-F238E27FC236}">
                <a16:creationId xmlns:a16="http://schemas.microsoft.com/office/drawing/2014/main" xmlns="" id="{3AA979DA-AEBB-4E6C-9A39-6709C621B328}"/>
              </a:ext>
            </a:extLst>
          </p:cNvPr>
          <p:cNvPicPr>
            <a:picLocks noChangeAspect="1"/>
          </p:cNvPicPr>
          <p:nvPr/>
        </p:nvPicPr>
        <p:blipFill>
          <a:blip r:embed="rId2"/>
          <a:stretch>
            <a:fillRect/>
          </a:stretch>
        </p:blipFill>
        <p:spPr>
          <a:xfrm>
            <a:off x="8257736" y="3068297"/>
            <a:ext cx="3775777" cy="721406"/>
          </a:xfrm>
          <a:prstGeom prst="rect">
            <a:avLst/>
          </a:prstGeom>
        </p:spPr>
      </p:pic>
      <p:pic>
        <p:nvPicPr>
          <p:cNvPr id="12" name="Picture 11">
            <a:extLst>
              <a:ext uri="{FF2B5EF4-FFF2-40B4-BE49-F238E27FC236}">
                <a16:creationId xmlns:a16="http://schemas.microsoft.com/office/drawing/2014/main" xmlns="" id="{B615F428-2C91-4CEE-9875-08C720694D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05" y="3613501"/>
            <a:ext cx="4638274" cy="3092182"/>
          </a:xfrm>
          <a:prstGeom prst="rect">
            <a:avLst/>
          </a:prstGeom>
        </p:spPr>
      </p:pic>
      <p:pic>
        <p:nvPicPr>
          <p:cNvPr id="14" name="Picture 13">
            <a:extLst>
              <a:ext uri="{FF2B5EF4-FFF2-40B4-BE49-F238E27FC236}">
                <a16:creationId xmlns:a16="http://schemas.microsoft.com/office/drawing/2014/main" xmlns="" id="{939A7F63-48BD-46D6-AD99-A56CE93234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8084" y="3789703"/>
            <a:ext cx="4271290" cy="2847526"/>
          </a:xfrm>
          <a:prstGeom prst="rect">
            <a:avLst/>
          </a:prstGeom>
        </p:spPr>
      </p:pic>
    </p:spTree>
    <p:extLst>
      <p:ext uri="{BB962C8B-B14F-4D97-AF65-F5344CB8AC3E}">
        <p14:creationId xmlns:p14="http://schemas.microsoft.com/office/powerpoint/2010/main" val="419035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913</Words>
  <Application>Microsoft Macintosh PowerPoint</Application>
  <PresentationFormat>Custom</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mandorf</dc:creator>
  <cp:lastModifiedBy>David Rubin</cp:lastModifiedBy>
  <cp:revision>22</cp:revision>
  <dcterms:created xsi:type="dcterms:W3CDTF">2018-11-28T14:58:06Z</dcterms:created>
  <dcterms:modified xsi:type="dcterms:W3CDTF">2018-12-03T16:20:02Z</dcterms:modified>
</cp:coreProperties>
</file>