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1" r:id="rId3"/>
    <p:sldId id="302" r:id="rId4"/>
    <p:sldId id="303" r:id="rId5"/>
    <p:sldId id="304" r:id="rId6"/>
    <p:sldId id="315" r:id="rId7"/>
    <p:sldId id="316" r:id="rId8"/>
    <p:sldId id="317" r:id="rId9"/>
    <p:sldId id="305" r:id="rId10"/>
    <p:sldId id="306" r:id="rId11"/>
    <p:sldId id="307" r:id="rId12"/>
    <p:sldId id="308" r:id="rId13"/>
    <p:sldId id="310" r:id="rId14"/>
    <p:sldId id="311" r:id="rId15"/>
    <p:sldId id="312" r:id="rId16"/>
    <p:sldId id="313" r:id="rId17"/>
    <p:sldId id="314" r:id="rId18"/>
    <p:sldId id="309" r:id="rId19"/>
  </p:sldIdLst>
  <p:sldSz cx="9144000" cy="6858000" type="screen4x3"/>
  <p:notesSz cx="6858000" cy="9144000"/>
  <p:defaultTextStyle>
    <a:defPPr>
      <a:defRPr lang="en-US"/>
    </a:defPPr>
    <a:lvl1pPr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1pPr>
    <a:lvl2pPr marL="4572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2pPr>
    <a:lvl3pPr marL="9144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3pPr>
    <a:lvl4pPr marL="13716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4pPr>
    <a:lvl5pPr marL="18288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A2B"/>
    <a:srgbClr val="23346C"/>
    <a:srgbClr val="CCFF33"/>
    <a:srgbClr val="339966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5" autoAdjust="0"/>
    <p:restoredTop sz="94700" autoAdjust="0"/>
  </p:normalViewPr>
  <p:slideViewPr>
    <p:cSldViewPr>
      <p:cViewPr>
        <p:scale>
          <a:sx n="125" d="100"/>
          <a:sy n="125" d="100"/>
        </p:scale>
        <p:origin x="-110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72"/>
    </p:cViewPr>
  </p:sorterViewPr>
  <p:notesViewPr>
    <p:cSldViewPr>
      <p:cViewPr varScale="1">
        <p:scale>
          <a:sx n="56" d="100"/>
          <a:sy n="56" d="100"/>
        </p:scale>
        <p:origin x="-1296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5782C-3AAF-2444-9830-8B942C63235D}" type="datetimeFigureOut">
              <a:rPr lang="en-US" smtClean="0"/>
              <a:t>9/12/11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7C72A-FF5B-584B-A773-F40E00092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4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defRPr sz="1200"/>
            </a:lvl1pPr>
          </a:lstStyle>
          <a:p>
            <a:fld id="{B0E32CA1-22D7-4345-AF15-A2C07990A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308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7C255B-886D-4943-9562-B7B1F7D22887}" type="slidenum">
              <a:rPr lang="en-US"/>
              <a:pPr/>
              <a:t>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18CAAE2-3562-3E46-970B-F2B7BC63F33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2407" name="Picture 7" descr="N:\Fermi\ILCRedesign\ilccolor.t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08" name="Picture 8" descr="C:\Documents and Settings\kevin\My Documents\1024_greendot_divide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85800"/>
            <a:ext cx="7848600" cy="15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9" name="Text Box 9"/>
          <p:cNvSpPr txBox="1">
            <a:spLocks noChangeArrowheads="1"/>
          </p:cNvSpPr>
          <p:nvPr userDrawn="1"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2410" name="Text Box 10"/>
          <p:cNvSpPr txBox="1">
            <a:spLocks noChangeArrowheads="1"/>
          </p:cNvSpPr>
          <p:nvPr userDrawn="1"/>
        </p:nvSpPr>
        <p:spPr bwMode="auto">
          <a:xfrm>
            <a:off x="1828800" y="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pic>
        <p:nvPicPr>
          <p:cNvPr id="102412" name="Picture 12" descr="C:\Documents and Settings\kevin\My Documents\1024_greendot_divide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144000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0AB30-6CCA-5844-B34D-F761DDEEFB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5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D64E8-BD90-DC4F-A9C6-C3A09A4B6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1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E4F39-439C-1A4F-8186-77CDE8E773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0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38849-A12B-3E44-8A36-0142A3AC6C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4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906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DC161-E7B6-F041-992E-A5D351F94C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9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34524-47C3-AA47-BF13-CE52E99C67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2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24C71-324D-8E4E-8FA4-47956857AB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5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4D091-D681-7B42-B4BF-08F1F30E2B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2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52EE-42EB-9C44-BCC5-1DCC7191C8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1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0231C-B916-434E-B4CA-6AD5FBBDE5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3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906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defRPr sz="1400"/>
            </a:lvl1pPr>
          </a:lstStyle>
          <a:p>
            <a:r>
              <a:rPr lang="en-US" dirty="0" smtClean="0"/>
              <a:t>September 12,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base">
              <a:defRPr sz="1600" b="1">
                <a:solidFill>
                  <a:srgbClr val="23346C"/>
                </a:solidFill>
              </a:defRPr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400"/>
            </a:lvl1pPr>
          </a:lstStyle>
          <a:p>
            <a:fld id="{EE3C039A-BA73-F34A-8E79-943FEB38567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039" name="Picture 15" descr="N:\Fermi\ILCRedesign\ilccolor.t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Documents and Settings\kevin\My Documents\1024_greendot_divid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85800"/>
            <a:ext cx="7848600" cy="15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1828800" y="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7086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45" name="Picture 21" descr="C:\Documents and Settings\kevin\My Documents\1024_greendot_divid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44000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23346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23346C"/>
          </a:solidFill>
          <a:latin typeface="+mn-lt"/>
          <a:ea typeface="Arial Unicode MS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.xlsx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12, 2011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Global Design Effort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CDEBBAE-0267-FC40-A8E8-8E61501518D9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7772400" cy="1600200"/>
          </a:xfrm>
        </p:spPr>
        <p:txBody>
          <a:bodyPr/>
          <a:lstStyle/>
          <a:p>
            <a:r>
              <a:rPr lang="en-US" b="1" dirty="0" smtClean="0"/>
              <a:t>ILC Damping Ring Activities</a:t>
            </a:r>
            <a:br>
              <a:rPr lang="en-US" b="1" dirty="0" smtClean="0"/>
            </a:br>
            <a:r>
              <a:rPr lang="en-US" b="1" dirty="0" smtClean="0"/>
              <a:t>Cornell Group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r>
              <a:rPr lang="en-US" dirty="0" smtClean="0"/>
              <a:t>Mark Palmer</a:t>
            </a:r>
            <a:endParaRPr lang="en-US" dirty="0"/>
          </a:p>
          <a:p>
            <a:r>
              <a:rPr lang="en-US" dirty="0"/>
              <a:t>GDE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DTC Lattice Work (WBS 1.2.1.1)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2819400"/>
            <a:ext cx="8763000" cy="3505200"/>
          </a:xfrm>
        </p:spPr>
        <p:txBody>
          <a:bodyPr/>
          <a:lstStyle/>
          <a:p>
            <a:r>
              <a:rPr lang="en-US" dirty="0" smtClean="0"/>
              <a:t>All items are, </a:t>
            </a:r>
            <a:r>
              <a:rPr lang="en-US" i="1" dirty="0" smtClean="0"/>
              <a:t>more or less,</a:t>
            </a:r>
            <a:r>
              <a:rPr lang="en-US" dirty="0" smtClean="0"/>
              <a:t> critical path</a:t>
            </a:r>
          </a:p>
          <a:p>
            <a:pPr lvl="1"/>
            <a:r>
              <a:rPr lang="en-US" dirty="0" smtClean="0"/>
              <a:t>1.2.1.1.1-4 are critical for finalizing the DR specifications and getting simulators in business – hoping for additional progress before LCWS11</a:t>
            </a:r>
          </a:p>
          <a:p>
            <a:pPr lvl="1"/>
            <a:r>
              <a:rPr lang="en-US" dirty="0" smtClean="0"/>
              <a:t>1.2.1.1.5 is a particular concern due to interactions with ILC Central Region Layout – will also get attention at LCWS11</a:t>
            </a:r>
          </a:p>
          <a:p>
            <a:pPr lvl="1"/>
            <a:r>
              <a:rPr lang="en-US" dirty="0" smtClean="0"/>
              <a:t>1.2.1.1.5-6 are somewhat less critical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378190"/>
              </p:ext>
            </p:extLst>
          </p:nvPr>
        </p:nvGraphicFramePr>
        <p:xfrm>
          <a:off x="76200" y="1066800"/>
          <a:ext cx="8991600" cy="1727967"/>
        </p:xfrm>
        <a:graphic>
          <a:graphicData uri="http://schemas.openxmlformats.org/drawingml/2006/table">
            <a:tbl>
              <a:tblPr/>
              <a:tblGrid>
                <a:gridCol w="137407"/>
                <a:gridCol w="188935"/>
                <a:gridCol w="137407"/>
                <a:gridCol w="111643"/>
                <a:gridCol w="163171"/>
                <a:gridCol w="463751"/>
                <a:gridCol w="541042"/>
                <a:gridCol w="395047"/>
                <a:gridCol w="1537247"/>
                <a:gridCol w="1451366"/>
                <a:gridCol w="661273"/>
                <a:gridCol w="3203311"/>
              </a:tblGrid>
              <a:tr h="126828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102-100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Lattice Design and Characterization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D. Rubin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 DR lattice design and characterization activities 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</a:tr>
              <a:tr h="126828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102-110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DTC Lattice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D. Rubin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Development of the DTC Baseline Lattice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26828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102-111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Baseline Lattice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DLR/WD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General lattice design including relationship between stacked rings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244131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102-112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Wiggler-RF Straight Optics/Layout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DLR/MAP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Design refinement of the RF-wiggler straights including relationship between stacked rings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244131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102-113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Injection-Extraction Straight Optics/Layout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DLR/MAP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Design refinement of the injection/extraction straights including relationship between stacked rings.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26828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102-114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Harmonic Number Adjustment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DLR/WD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Adjust ring harmonic number for overall ILC compatibility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244131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102-115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Injection/Extraction Line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DLR/JSh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Injection and extraction lines from the DR to the entrance of the ELTR/PLTR tunnels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244131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102-116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Wiggler Requirements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DLR/MAP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Updated wiggler requirements for new damping ring baseline and overall ILC operating modes 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244131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102-117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Momentum Compaction Adjustments/Flexibility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DLR/WD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Adjust baseline momentum compaction and explore options for adjustable momentum compaction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520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914400"/>
          </a:xfrm>
        </p:spPr>
        <p:txBody>
          <a:bodyPr/>
          <a:lstStyle/>
          <a:p>
            <a:r>
              <a:rPr lang="en-US" sz="2800" dirty="0" smtClean="0"/>
              <a:t>DTC Lattice Characterization (WBS 1.2.1.2)</a:t>
            </a:r>
            <a:endParaRPr lang="en-US" sz="28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043365"/>
              </p:ext>
            </p:extLst>
          </p:nvPr>
        </p:nvGraphicFramePr>
        <p:xfrm>
          <a:off x="0" y="838202"/>
          <a:ext cx="9143999" cy="1371598"/>
        </p:xfrm>
        <a:graphic>
          <a:graphicData uri="http://schemas.openxmlformats.org/drawingml/2006/table">
            <a:tbl>
              <a:tblPr/>
              <a:tblGrid>
                <a:gridCol w="139736"/>
                <a:gridCol w="192138"/>
                <a:gridCol w="139736"/>
                <a:gridCol w="113535"/>
                <a:gridCol w="165936"/>
                <a:gridCol w="471611"/>
                <a:gridCol w="550212"/>
                <a:gridCol w="401742"/>
                <a:gridCol w="1563301"/>
                <a:gridCol w="1475966"/>
                <a:gridCol w="672481"/>
                <a:gridCol w="3257605"/>
              </a:tblGrid>
              <a:tr h="19806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102-120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DTC Lattice Characterization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J. Crittenden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Characterize the Physics Performance for the TDR Baseline Lattice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9806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102-121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Dynamic Aperture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DLR/JSh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 improvement and evaluations for iterating the baseline DTC lattice 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381263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102-122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Synchrotron Radiation Estimates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K. Sonnad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Prepare synchrotron radiation distribution estimates for simulations using wall profiles developed as part of Task 1.2.2.3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9806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102-123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EC Build-Up Estimates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JAC/MAF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Prepare EC build-up estimates for all DR operating modes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9806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102-124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EC Instability Estimates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KS/MTFP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Prepare EC instability estimates for all DR operating modes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9806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102-125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Fill Pattern Requirements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Evaluate fill patter options for all DR operating modes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228600" y="2133600"/>
            <a:ext cx="87630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2334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23346C"/>
                </a:solidFill>
                <a:latin typeface="+mn-lt"/>
                <a:ea typeface="Arial Unicode MS" charset="0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9pPr>
          </a:lstStyle>
          <a:p>
            <a:r>
              <a:rPr lang="en-US" sz="2400" dirty="0" smtClean="0"/>
              <a:t>These items represent work where preparations are needed ASAP, but work will be steady for a number of months…</a:t>
            </a:r>
          </a:p>
          <a:p>
            <a:pPr lvl="1"/>
            <a:r>
              <a:rPr lang="en-US" sz="2000" dirty="0" smtClean="0"/>
              <a:t>1.2.1.2.1:  Work needed as modifications implemented</a:t>
            </a:r>
          </a:p>
          <a:p>
            <a:pPr lvl="1"/>
            <a:r>
              <a:rPr lang="en-US" sz="2000" dirty="0" smtClean="0"/>
              <a:t>1.2.1.2.2:  Needed ASAP but wall profile information (see next slides) is a pre-requisite</a:t>
            </a:r>
          </a:p>
          <a:p>
            <a:pPr lvl="1"/>
            <a:r>
              <a:rPr lang="en-US" sz="2000" dirty="0" smtClean="0"/>
              <a:t>1.2.1.2.3:  EC build-up is major deliverable for later this fall</a:t>
            </a:r>
          </a:p>
          <a:p>
            <a:pPr lvl="1"/>
            <a:r>
              <a:rPr lang="en-US" sz="2000" dirty="0" smtClean="0"/>
              <a:t>1.2.1.2.4:  EC instability estimates are major deliverable for later this fall</a:t>
            </a:r>
          </a:p>
          <a:p>
            <a:pPr lvl="1"/>
            <a:r>
              <a:rPr lang="en-US" sz="2000" dirty="0" smtClean="0"/>
              <a:t>1.2.1.2.5:  All EC estimates must allow for 3 operational modes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36826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914400"/>
          </a:xfrm>
        </p:spPr>
        <p:txBody>
          <a:bodyPr/>
          <a:lstStyle/>
          <a:p>
            <a:r>
              <a:rPr lang="en-US" sz="2800" dirty="0" smtClean="0"/>
              <a:t>DTC Lattice Characterization (WBS 1.2.1.3)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228600" y="2362200"/>
            <a:ext cx="8763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2334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23346C"/>
                </a:solidFill>
                <a:latin typeface="+mn-lt"/>
                <a:ea typeface="Arial Unicode MS" charset="0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9pPr>
          </a:lstStyle>
          <a:p>
            <a:r>
              <a:rPr lang="en-US" sz="2400" dirty="0" smtClean="0"/>
              <a:t>These items represent ongoing interface issues.  Effort will likely spike late this year through middle of next.  Need points of contact immediately, however.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384440"/>
              </p:ext>
            </p:extLst>
          </p:nvPr>
        </p:nvGraphicFramePr>
        <p:xfrm>
          <a:off x="20320" y="838200"/>
          <a:ext cx="9123682" cy="1295402"/>
        </p:xfrm>
        <a:graphic>
          <a:graphicData uri="http://schemas.openxmlformats.org/drawingml/2006/table">
            <a:tbl>
              <a:tblPr/>
              <a:tblGrid>
                <a:gridCol w="139426"/>
                <a:gridCol w="191711"/>
                <a:gridCol w="139426"/>
                <a:gridCol w="113283"/>
                <a:gridCol w="165568"/>
                <a:gridCol w="470563"/>
                <a:gridCol w="548989"/>
                <a:gridCol w="400850"/>
                <a:gridCol w="1559827"/>
                <a:gridCol w="1472686"/>
                <a:gridCol w="670987"/>
                <a:gridCol w="3250366"/>
              </a:tblGrid>
              <a:tr h="187064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102-130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Reporting 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Coordinate Cornell Contributions to ILC GDE Report Structure for ILC TDP-II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87064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102-131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Lattice Design Contributions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D. Rubin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Coordinate baseline lattice contributions to ILC reports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87064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102-132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Physics Results Contributions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K. Sonnad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Coordinate physics simulations contributions to ILC reports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360082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102-133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EC Working Group Report Coordination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J. Crittenden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Coordinate CU contributions to the EC Working Group Report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87064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102-134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 Design Contributions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Billing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Coordinate technical system contributions to ILC reports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87064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102-135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 TDR Coordination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Coordinate ILC Technical Design Report effort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484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914400"/>
          </a:xfrm>
        </p:spPr>
        <p:txBody>
          <a:bodyPr/>
          <a:lstStyle/>
          <a:p>
            <a:r>
              <a:rPr lang="en-US" sz="3200" dirty="0" smtClean="0"/>
              <a:t>Vacuum System Design (WBS 1.2.2.1)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2819400"/>
            <a:ext cx="8763000" cy="3505200"/>
          </a:xfrm>
        </p:spPr>
        <p:txBody>
          <a:bodyPr/>
          <a:lstStyle/>
          <a:p>
            <a:r>
              <a:rPr lang="en-US" dirty="0" smtClean="0"/>
              <a:t>More significant work than originally anticipated has landed in our laps…</a:t>
            </a:r>
          </a:p>
          <a:p>
            <a:pPr lvl="1"/>
            <a:r>
              <a:rPr lang="en-US" dirty="0" smtClean="0"/>
              <a:t>1.2.2.1.1:  Targeting concepts before LCWS11</a:t>
            </a:r>
          </a:p>
          <a:p>
            <a:pPr lvl="1"/>
            <a:r>
              <a:rPr lang="en-US" dirty="0" smtClean="0"/>
              <a:t>1.2.2.1.2:  Critical path for getting EC simulations underway</a:t>
            </a:r>
          </a:p>
          <a:p>
            <a:pPr lvl="1"/>
            <a:r>
              <a:rPr lang="en-US" dirty="0" smtClean="0"/>
              <a:t>1.2.2.1.3-5:  Tasks to continue into early next year.  Note that this is </a:t>
            </a:r>
            <a:r>
              <a:rPr lang="en-US" i="1" dirty="0" smtClean="0"/>
              <a:t>conceptual design level only!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31937"/>
              </p:ext>
            </p:extLst>
          </p:nvPr>
        </p:nvGraphicFramePr>
        <p:xfrm>
          <a:off x="0" y="762000"/>
          <a:ext cx="9143999" cy="1828802"/>
        </p:xfrm>
        <a:graphic>
          <a:graphicData uri="http://schemas.openxmlformats.org/drawingml/2006/table">
            <a:tbl>
              <a:tblPr/>
              <a:tblGrid>
                <a:gridCol w="139736"/>
                <a:gridCol w="192138"/>
                <a:gridCol w="139736"/>
                <a:gridCol w="113535"/>
                <a:gridCol w="165936"/>
                <a:gridCol w="471611"/>
                <a:gridCol w="550212"/>
                <a:gridCol w="401742"/>
                <a:gridCol w="1563301"/>
                <a:gridCol w="1475966"/>
                <a:gridCol w="672481"/>
                <a:gridCol w="3257605"/>
              </a:tblGrid>
              <a:tr h="362929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102-210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Vacuum System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Y. Li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Incorporate EC Mitigations into ILC DR Vacuum Design and Participate in Overall System Design and Costing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53731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102-211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Cross-section Concept by Region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YL/JVC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Develop vacuum chamber profiles consistent with EC mitigation recommendations (needed for overall conceptual design, EC simulations, and costing exercise)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88543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102-212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3.2km Ring Wall Profile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Y. Li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Prepare wall profile based on task 1.2.2.1.1 for use by EC simulation effort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362929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102-213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Vacuum Chamber Conceptual Designs Incorporating ECWG Mitigation Plan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YL/JVC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Conceptual design of complete chambers incorporating EC mitigation recommendations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88543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102-214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Vacuum System Specifications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Y. Li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Participate in overall vacuum system specification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88543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102-215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Vacuum System Cost Estimate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YL/MAP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Participate in vacuum system costing exercise for the TDR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797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914400"/>
          </a:xfrm>
        </p:spPr>
        <p:txBody>
          <a:bodyPr/>
          <a:lstStyle/>
          <a:p>
            <a:r>
              <a:rPr lang="en-US" sz="3200" dirty="0" smtClean="0"/>
              <a:t>Magnet System Design (WBS 1.2.2.2)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2819400"/>
            <a:ext cx="8763000" cy="3505200"/>
          </a:xfrm>
        </p:spPr>
        <p:txBody>
          <a:bodyPr/>
          <a:lstStyle/>
          <a:p>
            <a:r>
              <a:rPr lang="en-US" dirty="0" smtClean="0"/>
              <a:t>Significant amount of work in our hands between now and early next year (LCWS12 in late Feb-early March 2012, inputs to CFS by Jan 2012)</a:t>
            </a:r>
          </a:p>
          <a:p>
            <a:pPr lvl="1"/>
            <a:r>
              <a:rPr lang="en-US" dirty="0" smtClean="0"/>
              <a:t>Significant updates to RDR versions due to DTC parameters and new 10Hz operating mode</a:t>
            </a:r>
          </a:p>
          <a:p>
            <a:pPr lvl="1"/>
            <a:r>
              <a:rPr lang="en-US" dirty="0" smtClean="0"/>
              <a:t>Again, </a:t>
            </a:r>
            <a:r>
              <a:rPr lang="en-US" i="1" dirty="0" smtClean="0"/>
              <a:t>only conceptual design updates!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464084"/>
              </p:ext>
            </p:extLst>
          </p:nvPr>
        </p:nvGraphicFramePr>
        <p:xfrm>
          <a:off x="0" y="762000"/>
          <a:ext cx="9143999" cy="1905002"/>
        </p:xfrm>
        <a:graphic>
          <a:graphicData uri="http://schemas.openxmlformats.org/drawingml/2006/table">
            <a:tbl>
              <a:tblPr/>
              <a:tblGrid>
                <a:gridCol w="139736"/>
                <a:gridCol w="192138"/>
                <a:gridCol w="139736"/>
                <a:gridCol w="113535"/>
                <a:gridCol w="165936"/>
                <a:gridCol w="471611"/>
                <a:gridCol w="550212"/>
                <a:gridCol w="401742"/>
                <a:gridCol w="1563301"/>
                <a:gridCol w="1475966"/>
                <a:gridCol w="672481"/>
                <a:gridCol w="3257605"/>
              </a:tblGrid>
              <a:tr h="160762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102-220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Magnet System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Magnet System Design and Costing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60762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102-221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Re-scale magnet designs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MAP/CS(SLAC)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Adjust conventional magnet specifications and designs for new baseline lattice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60762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102-222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Magnet cross-sections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J. Conway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Provide updated magnet cross sections for ILC reference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60762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102-223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Re-scale power system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MAP/PB(SLAC)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Update power supply system specifications for updated magnet specifications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309453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102-224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Short Period Wiggler Model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J. Crittenden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Prepare short period wiggler model for characterization of the baseline lattice and for 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309453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102-225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Wiggler Cryostat Specifications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MAP/JVC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Update wiggler cryostat specifications for final magnet and vacuum chamber specifications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60762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102-226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Updated Wiggler Costing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Update costing for modified wiggler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60762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102-227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Multi-ring Magnet Stands Concept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J. Conway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Update magnet stand conceptual design for new lattice and multi-ring layout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60762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102-228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Magnet Stands Costing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J. Conway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Updated costing for modified stands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160762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102-229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Updated System Costing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Updated costing for full magnet and power supply system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71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914400"/>
          </a:xfrm>
        </p:spPr>
        <p:txBody>
          <a:bodyPr/>
          <a:lstStyle/>
          <a:p>
            <a:r>
              <a:rPr lang="en-US" sz="3200" dirty="0" smtClean="0"/>
              <a:t>Instrumentation (WBS 1.2.2.3)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2819400"/>
            <a:ext cx="8763000" cy="3505200"/>
          </a:xfrm>
        </p:spPr>
        <p:txBody>
          <a:bodyPr/>
          <a:lstStyle/>
          <a:p>
            <a:r>
              <a:rPr lang="en-US" dirty="0" smtClean="0"/>
              <a:t>Modest amount of work anticipated here</a:t>
            </a:r>
          </a:p>
          <a:p>
            <a:pPr lvl="1"/>
            <a:r>
              <a:rPr lang="en-US" dirty="0" smtClean="0"/>
              <a:t>Key issue:  RDR has no beam size monitor specified</a:t>
            </a:r>
          </a:p>
          <a:p>
            <a:pPr lvl="1"/>
            <a:r>
              <a:rPr lang="en-US" dirty="0" smtClean="0"/>
              <a:t>Generally just represents participation in overall review and confirmation that no major space requirements are left out of the layout.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032041"/>
              </p:ext>
            </p:extLst>
          </p:nvPr>
        </p:nvGraphicFramePr>
        <p:xfrm>
          <a:off x="0" y="838201"/>
          <a:ext cx="9143999" cy="1600199"/>
        </p:xfrm>
        <a:graphic>
          <a:graphicData uri="http://schemas.openxmlformats.org/drawingml/2006/table">
            <a:tbl>
              <a:tblPr/>
              <a:tblGrid>
                <a:gridCol w="139736"/>
                <a:gridCol w="192138"/>
                <a:gridCol w="139736"/>
                <a:gridCol w="113535"/>
                <a:gridCol w="165936"/>
                <a:gridCol w="471611"/>
                <a:gridCol w="550212"/>
                <a:gridCol w="401742"/>
                <a:gridCol w="1563301"/>
                <a:gridCol w="1475966"/>
                <a:gridCol w="672481"/>
                <a:gridCol w="3257605"/>
              </a:tblGrid>
              <a:tr h="324919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102-230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Instrumentation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Billing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Instrumentation System Updates and Costing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24919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102-231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Instrumentation Requirements Review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Billing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Review and update of DR instrumentation requirements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625442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102-232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Interface Issues (Magnets, Vacuum, CFS)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MGB/JVC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Review of interface issues between instrumentation and other systems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324919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102-233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Instrumentation System Cost Review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MGB/MAP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Cost review of instrumentation system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715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914400"/>
          </a:xfrm>
        </p:spPr>
        <p:txBody>
          <a:bodyPr/>
          <a:lstStyle/>
          <a:p>
            <a:r>
              <a:rPr lang="en-US" sz="3200" dirty="0" smtClean="0"/>
              <a:t>Central Region Interface (WBS 1.2.2.4)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2819400"/>
            <a:ext cx="8763000" cy="3505200"/>
          </a:xfrm>
        </p:spPr>
        <p:txBody>
          <a:bodyPr/>
          <a:lstStyle/>
          <a:p>
            <a:r>
              <a:rPr lang="en-US" dirty="0" smtClean="0"/>
              <a:t>More significant work than originally anticipated is in this work package</a:t>
            </a:r>
          </a:p>
          <a:p>
            <a:pPr lvl="1"/>
            <a:r>
              <a:rPr lang="en-US" dirty="0" smtClean="0"/>
              <a:t>1.2.2.4.2:  Targeting concepts before LCWS11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178041"/>
              </p:ext>
            </p:extLst>
          </p:nvPr>
        </p:nvGraphicFramePr>
        <p:xfrm>
          <a:off x="25400" y="838200"/>
          <a:ext cx="9118600" cy="1828799"/>
        </p:xfrm>
        <a:graphic>
          <a:graphicData uri="http://schemas.openxmlformats.org/drawingml/2006/table">
            <a:tbl>
              <a:tblPr/>
              <a:tblGrid>
                <a:gridCol w="139348"/>
                <a:gridCol w="191604"/>
                <a:gridCol w="139348"/>
                <a:gridCol w="113220"/>
                <a:gridCol w="165476"/>
                <a:gridCol w="470301"/>
                <a:gridCol w="548683"/>
                <a:gridCol w="400626"/>
                <a:gridCol w="1558959"/>
                <a:gridCol w="1471866"/>
                <a:gridCol w="670613"/>
                <a:gridCol w="3248556"/>
              </a:tblGrid>
              <a:tr h="371336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102-240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 Central Region Interface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 Central Region Design and Interface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71336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102-241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 Coordination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Coordinate interface of DR to injection and extraction systems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714791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102-242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Splitter/Merger Pulsed Element Specifications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Billing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Provide specifications for the pulsed element system required for the high power upgrade with 2 positron damping rings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371336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102-243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Splitter/Merger Conceptual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Billing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Provide a conceptual design for the splitter/merger pulsed elements and costing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820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914400"/>
          </a:xfrm>
        </p:spPr>
        <p:txBody>
          <a:bodyPr/>
          <a:lstStyle/>
          <a:p>
            <a:r>
              <a:rPr lang="en-US" sz="3200" dirty="0" smtClean="0"/>
              <a:t>CF&amp;S Interface (WBS 1.2.2.5)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2819400"/>
            <a:ext cx="8763000" cy="3505200"/>
          </a:xfrm>
        </p:spPr>
        <p:txBody>
          <a:bodyPr/>
          <a:lstStyle/>
          <a:p>
            <a:r>
              <a:rPr lang="en-US" dirty="0" smtClean="0"/>
              <a:t>Much work already in progress</a:t>
            </a:r>
          </a:p>
          <a:p>
            <a:r>
              <a:rPr lang="en-US" dirty="0" smtClean="0"/>
              <a:t>Conventional Facilities and Siting group will need a major update by January 2012 so that their final design and costing exercise can be carried out.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186029"/>
              </p:ext>
            </p:extLst>
          </p:nvPr>
        </p:nvGraphicFramePr>
        <p:xfrm>
          <a:off x="0" y="838200"/>
          <a:ext cx="9143999" cy="1828801"/>
        </p:xfrm>
        <a:graphic>
          <a:graphicData uri="http://schemas.openxmlformats.org/drawingml/2006/table">
            <a:tbl>
              <a:tblPr/>
              <a:tblGrid>
                <a:gridCol w="139736"/>
                <a:gridCol w="192138"/>
                <a:gridCol w="139736"/>
                <a:gridCol w="113535"/>
                <a:gridCol w="165936"/>
                <a:gridCol w="471611"/>
                <a:gridCol w="550212"/>
                <a:gridCol w="401742"/>
                <a:gridCol w="1563301"/>
                <a:gridCol w="1475966"/>
                <a:gridCol w="672481"/>
                <a:gridCol w="3257605"/>
              </a:tblGrid>
              <a:tr h="26698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102-250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 CF&amp;S Interface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Damping Ring Interface to the Conventional Facilities &amp; Siting Group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698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102-251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DTC Layout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J. Conway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Layout specification for damping ring tunnel and support areas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26698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102-252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Inj/Ext Straight Layout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J. Conway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Provide beam line layout information for tunnel layout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513923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102-253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Power Requirements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Provide updated power/cooling requirements for DR support infrastructure in the tunnel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  <a:tr h="513923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102-254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Equipment Layout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MAP/JVC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Provide detailed information determining equipment layout tied to lattice for tunnel and alcove design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211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prepare a Wiki page for this, and other, materials</a:t>
            </a:r>
          </a:p>
          <a:p>
            <a:r>
              <a:rPr lang="en-US" dirty="0" smtClean="0"/>
              <a:t>Please don’t hesitate to come discuss individual tasks</a:t>
            </a:r>
          </a:p>
          <a:p>
            <a:r>
              <a:rPr lang="en-US" dirty="0" smtClean="0"/>
              <a:t>I will be meeting with individuals where we need something to show at LCWS11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50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334000"/>
          </a:xfrm>
        </p:spPr>
        <p:txBody>
          <a:bodyPr/>
          <a:lstStyle/>
          <a:p>
            <a:r>
              <a:rPr lang="en-US" sz="2400" dirty="0" smtClean="0"/>
              <a:t>Total FTEs in Revised Budget:  </a:t>
            </a:r>
            <a:r>
              <a:rPr lang="en-US" sz="2400" dirty="0" smtClean="0">
                <a:solidFill>
                  <a:schemeClr val="tx1"/>
                </a:solidFill>
              </a:rPr>
              <a:t>~5.5 FTEs</a:t>
            </a:r>
          </a:p>
          <a:p>
            <a:r>
              <a:rPr lang="en-US" sz="2400" dirty="0" smtClean="0"/>
              <a:t>DR Technical Area Group </a:t>
            </a:r>
            <a:r>
              <a:rPr lang="en-US" sz="2400" dirty="0" err="1" smtClean="0"/>
              <a:t>Mgmt</a:t>
            </a:r>
            <a:r>
              <a:rPr lang="en-US" sz="2400" dirty="0"/>
              <a:t>: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0.25 FTE (Palmer)</a:t>
            </a:r>
          </a:p>
          <a:p>
            <a:r>
              <a:rPr lang="en-US" sz="2400" dirty="0" smtClean="0"/>
              <a:t>DR Lattice Design and Physics Studies</a:t>
            </a:r>
          </a:p>
          <a:p>
            <a:pPr lvl="1"/>
            <a:r>
              <a:rPr lang="en-US" sz="2000" dirty="0" err="1" smtClean="0"/>
              <a:t>Sr</a:t>
            </a:r>
            <a:r>
              <a:rPr lang="en-US" sz="2000" dirty="0" smtClean="0"/>
              <a:t> Personnel  0.5 FTE</a:t>
            </a:r>
          </a:p>
          <a:p>
            <a:pPr lvl="1"/>
            <a:r>
              <a:rPr lang="en-US" sz="2000" dirty="0" smtClean="0"/>
              <a:t>GRA 0.75 FTE</a:t>
            </a:r>
          </a:p>
          <a:p>
            <a:r>
              <a:rPr lang="en-US" sz="2400" dirty="0" smtClean="0"/>
              <a:t>Electron Cloud:  Mitigation Implementation Plan, Ongoing Studies (</a:t>
            </a:r>
            <a:r>
              <a:rPr lang="en-US" sz="2400" dirty="0" err="1" smtClean="0"/>
              <a:t>eg</a:t>
            </a:r>
            <a:r>
              <a:rPr lang="en-US" sz="2400" dirty="0" smtClean="0"/>
              <a:t>, durability tests and sub-threshold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 growth studies at progressively lower </a:t>
            </a:r>
            <a:r>
              <a:rPr lang="en-US" sz="2400" dirty="0" err="1" smtClean="0">
                <a:latin typeface="Symbol" charset="2"/>
                <a:cs typeface="Symbol" charset="2"/>
              </a:rPr>
              <a:t>e</a:t>
            </a:r>
            <a:r>
              <a:rPr lang="en-US" sz="2400" baseline="-25000" dirty="0" err="1" smtClean="0">
                <a:cs typeface="Symbol" charset="2"/>
              </a:rPr>
              <a:t>y</a:t>
            </a:r>
            <a:r>
              <a:rPr lang="en-US" sz="2400" dirty="0" smtClean="0">
                <a:cs typeface="Symbol" charset="2"/>
              </a:rPr>
              <a:t>), Simulations (particularly baseline lattice characterization and high power option studies)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err="1" smtClean="0"/>
              <a:t>Sr</a:t>
            </a:r>
            <a:r>
              <a:rPr lang="en-US" sz="2000" dirty="0" smtClean="0"/>
              <a:t> Personnel 2.25 FTE</a:t>
            </a:r>
          </a:p>
          <a:p>
            <a:pPr lvl="1"/>
            <a:r>
              <a:rPr lang="en-US" sz="2000" dirty="0" smtClean="0"/>
              <a:t>GRA 0.75 FTE</a:t>
            </a:r>
          </a:p>
          <a:p>
            <a:pPr lvl="1"/>
            <a:r>
              <a:rPr lang="en-US" sz="2000" dirty="0" smtClean="0"/>
              <a:t>Technician </a:t>
            </a:r>
            <a:r>
              <a:rPr lang="en-US" sz="2000" dirty="0"/>
              <a:t>1</a:t>
            </a:r>
            <a:r>
              <a:rPr lang="en-US" sz="2000" dirty="0" smtClean="0"/>
              <a:t> FTE</a:t>
            </a:r>
          </a:p>
          <a:p>
            <a:pPr lvl="1"/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 Budget Breakdown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1,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Harrison Visit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334000"/>
          </a:xfrm>
        </p:spPr>
        <p:txBody>
          <a:bodyPr/>
          <a:lstStyle/>
          <a:p>
            <a:r>
              <a:rPr lang="en-US" sz="2400" dirty="0" smtClean="0"/>
              <a:t>Baseline Lattice now Cornell design</a:t>
            </a:r>
          </a:p>
          <a:p>
            <a:pPr lvl="1"/>
            <a:r>
              <a:rPr lang="en-US" sz="2000" dirty="0" smtClean="0"/>
              <a:t>Situation seriously constrained by manpower limitations</a:t>
            </a:r>
          </a:p>
          <a:p>
            <a:r>
              <a:rPr lang="en-US" sz="2400" dirty="0" smtClean="0"/>
              <a:t>Much of CFS and design interfacing defaulting to Cornell</a:t>
            </a:r>
          </a:p>
          <a:p>
            <a:pPr lvl="1"/>
            <a:r>
              <a:rPr lang="en-US" sz="2000" dirty="0" smtClean="0"/>
              <a:t>Would like to add ~0.5 FTE designer time in order to make this more effective (and accurate) as well as more manageable</a:t>
            </a:r>
          </a:p>
          <a:p>
            <a:pPr lvl="1"/>
            <a:r>
              <a:rPr lang="en-US" sz="2000" dirty="0" smtClean="0"/>
              <a:t>Principal tasks</a:t>
            </a:r>
          </a:p>
          <a:p>
            <a:pPr lvl="2"/>
            <a:r>
              <a:rPr lang="en-US" sz="1800" dirty="0" smtClean="0"/>
              <a:t>Take </a:t>
            </a:r>
            <a:r>
              <a:rPr lang="en-US" sz="1800" dirty="0" err="1" smtClean="0"/>
              <a:t>Cockroft</a:t>
            </a:r>
            <a:r>
              <a:rPr lang="en-US" sz="1800" dirty="0" smtClean="0"/>
              <a:t> generated models and…</a:t>
            </a:r>
          </a:p>
          <a:p>
            <a:pPr lvl="3"/>
            <a:r>
              <a:rPr lang="en-US" sz="1600" dirty="0" smtClean="0"/>
              <a:t>Update for new baseline</a:t>
            </a:r>
          </a:p>
          <a:p>
            <a:pPr lvl="3"/>
            <a:r>
              <a:rPr lang="en-US" sz="1600" dirty="0" smtClean="0"/>
              <a:t>Expand for completely revamped vacuum system (needed for costing as well) and new magnet specs</a:t>
            </a:r>
          </a:p>
          <a:p>
            <a:pPr lvl="3"/>
            <a:r>
              <a:rPr lang="en-US" sz="1600" dirty="0" smtClean="0"/>
              <a:t>Confirm CFS assumptions (</a:t>
            </a:r>
            <a:r>
              <a:rPr lang="en-US" sz="1600" dirty="0" err="1" smtClean="0"/>
              <a:t>eg</a:t>
            </a:r>
            <a:r>
              <a:rPr lang="en-US" sz="1600" dirty="0" smtClean="0"/>
              <a:t>, eliminate conservatism leading to outsized tunnel, </a:t>
            </a:r>
            <a:r>
              <a:rPr lang="en-US" sz="1600" dirty="0" err="1" smtClean="0"/>
              <a:t>etc</a:t>
            </a:r>
            <a:r>
              <a:rPr lang="en-US" sz="1600" dirty="0" smtClean="0"/>
              <a:t>)</a:t>
            </a:r>
          </a:p>
          <a:p>
            <a:pPr lvl="2"/>
            <a:r>
              <a:rPr lang="en-US" sz="2000" dirty="0" smtClean="0"/>
              <a:t>Help with Sources-DR interface and DR-RTML interface layout constraints</a:t>
            </a:r>
          </a:p>
          <a:p>
            <a:pPr lvl="2"/>
            <a:r>
              <a:rPr lang="en-US" sz="2000" dirty="0" smtClean="0"/>
              <a:t>Help document EC mitigation plans in vacuum system (sketch/simple model </a:t>
            </a:r>
            <a:r>
              <a:rPr lang="en-US" sz="2000" dirty="0" smtClean="0"/>
              <a:t>level)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1,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Harrison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56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334000"/>
          </a:xfrm>
        </p:spPr>
        <p:txBody>
          <a:bodyPr/>
          <a:lstStyle/>
          <a:p>
            <a:r>
              <a:rPr lang="en-US" sz="2000" dirty="0" smtClean="0"/>
              <a:t>Minimize any further EC R&amp;D and direct available resources towards DR design activities due to resource limitations around the world</a:t>
            </a:r>
          </a:p>
          <a:p>
            <a:pPr lvl="1"/>
            <a:r>
              <a:rPr lang="en-US" sz="1800" dirty="0" smtClean="0"/>
              <a:t>Implications:  Reduce technician time since that is directed primarily at ongoing EC R&amp;D</a:t>
            </a:r>
          </a:p>
          <a:p>
            <a:pPr lvl="1"/>
            <a:r>
              <a:rPr lang="en-US" sz="1800" dirty="0" smtClean="0"/>
              <a:t>Ensure that sufficient design resources are available for DR Lattice design, documentation and costing </a:t>
            </a:r>
            <a:r>
              <a:rPr lang="en-US" sz="1800" dirty="0" smtClean="0"/>
              <a:t>effort</a:t>
            </a:r>
          </a:p>
          <a:p>
            <a:pPr lvl="2"/>
            <a:r>
              <a:rPr lang="en-US" sz="1800" dirty="0" smtClean="0"/>
              <a:t>Requires engineering layout support</a:t>
            </a:r>
          </a:p>
          <a:p>
            <a:pPr lvl="2"/>
            <a:r>
              <a:rPr lang="en-US" sz="1800" dirty="0" smtClean="0"/>
              <a:t>Updated magnet systems conceptual plan and costing</a:t>
            </a:r>
            <a:endParaRPr lang="en-US" sz="1800" dirty="0" smtClean="0"/>
          </a:p>
          <a:p>
            <a:pPr lvl="1"/>
            <a:r>
              <a:rPr lang="en-US" sz="1800" dirty="0" smtClean="0"/>
              <a:t>Ensure that resources are available for remaining EC evaluations for the new DR baseline design</a:t>
            </a:r>
          </a:p>
          <a:p>
            <a:pPr lvl="1"/>
            <a:r>
              <a:rPr lang="en-US" sz="1800" dirty="0" smtClean="0"/>
              <a:t>Ensure that vacuum system conceptual design and costing can be completed (discussed option to obtain </a:t>
            </a:r>
            <a:r>
              <a:rPr lang="en-US" sz="1800" dirty="0" err="1" smtClean="0"/>
              <a:t>SuperKEKB</a:t>
            </a:r>
            <a:r>
              <a:rPr lang="en-US" sz="1800" dirty="0" smtClean="0"/>
              <a:t> costs)</a:t>
            </a:r>
          </a:p>
          <a:p>
            <a:pPr lvl="1"/>
            <a:r>
              <a:rPr lang="en-US" sz="1800" dirty="0" smtClean="0"/>
              <a:t>Mechanical designer effort is desirable in the context of lost UK resources.  Very useful for completing the new 3.2km baseline ring conceptual design and basic costing  </a:t>
            </a:r>
          </a:p>
          <a:p>
            <a:r>
              <a:rPr lang="en-US" sz="2000" dirty="0" smtClean="0"/>
              <a:t>Mike Harrison </a:t>
            </a:r>
          </a:p>
          <a:p>
            <a:pPr lvl="1"/>
            <a:r>
              <a:rPr lang="en-US" sz="1600" dirty="0"/>
              <a:t>H</a:t>
            </a:r>
            <a:r>
              <a:rPr lang="en-US" sz="1600" dirty="0" smtClean="0"/>
              <a:t>as provided some $$ support</a:t>
            </a:r>
            <a:endParaRPr lang="en-US" sz="1600" dirty="0"/>
          </a:p>
          <a:p>
            <a:pPr lvl="1"/>
            <a:r>
              <a:rPr lang="en-US" sz="1600" dirty="0" smtClean="0"/>
              <a:t>Minimize direct hardware effort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Direction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1,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Harrison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21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696200" cy="914400"/>
          </a:xfrm>
        </p:spPr>
        <p:txBody>
          <a:bodyPr/>
          <a:lstStyle/>
          <a:p>
            <a:r>
              <a:rPr lang="en-US" dirty="0" smtClean="0"/>
              <a:t>Our Nominal Manpower Breakdown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8077200" cy="5334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Total FTEs:  ~6</a:t>
            </a:r>
          </a:p>
          <a:p>
            <a:r>
              <a:rPr lang="en-US" dirty="0" smtClean="0"/>
              <a:t>Management:  </a:t>
            </a:r>
            <a:r>
              <a:rPr lang="en-US" i="1" u="sng" dirty="0" smtClean="0"/>
              <a:t>~0.25 FTEs total</a:t>
            </a:r>
          </a:p>
          <a:p>
            <a:r>
              <a:rPr lang="en-US" dirty="0" smtClean="0"/>
              <a:t>Damping Ring Design Tasks:  </a:t>
            </a:r>
            <a:r>
              <a:rPr lang="en-US" i="1" u="sng" dirty="0" smtClean="0"/>
              <a:t>~2.75 FTEs total</a:t>
            </a:r>
          </a:p>
          <a:p>
            <a:pPr lvl="1"/>
            <a:r>
              <a:rPr lang="en-US" dirty="0" smtClean="0"/>
              <a:t>Lattice-related:  ~1.25</a:t>
            </a:r>
          </a:p>
          <a:p>
            <a:pPr lvl="1"/>
            <a:r>
              <a:rPr lang="en-US" dirty="0" smtClean="0"/>
              <a:t>Supporting Design/Costing (</a:t>
            </a:r>
            <a:r>
              <a:rPr lang="en-US" dirty="0" err="1" smtClean="0"/>
              <a:t>eg</a:t>
            </a:r>
            <a:r>
              <a:rPr lang="en-US" dirty="0" smtClean="0"/>
              <a:t>. magnet system):  ~1.5</a:t>
            </a:r>
          </a:p>
          <a:p>
            <a:r>
              <a:rPr lang="en-US" dirty="0" smtClean="0"/>
              <a:t>Electron Cloud Tasks:  </a:t>
            </a:r>
            <a:r>
              <a:rPr lang="en-US" i="1" u="sng" dirty="0" smtClean="0"/>
              <a:t>~3.0 FTEs total</a:t>
            </a:r>
          </a:p>
          <a:p>
            <a:pPr lvl="1"/>
            <a:r>
              <a:rPr lang="en-US" dirty="0" smtClean="0"/>
              <a:t>Electron cloud evaluations:  ~1.5</a:t>
            </a:r>
            <a:endParaRPr lang="en-US" dirty="0"/>
          </a:p>
          <a:p>
            <a:pPr lvl="1"/>
            <a:r>
              <a:rPr lang="en-US" dirty="0" smtClean="0"/>
              <a:t>Conceptual implementation of mitigations and vacuum system design/costing:  ~1.5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43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772400" cy="914400"/>
          </a:xfrm>
        </p:spPr>
        <p:txBody>
          <a:bodyPr/>
          <a:lstStyle/>
          <a:p>
            <a:r>
              <a:rPr lang="en-US" dirty="0" smtClean="0"/>
              <a:t>Top-Level Timeline as Reviewed at ALCPG11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ALCPG11 - University of Oregon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544800"/>
              </p:ext>
            </p:extLst>
          </p:nvPr>
        </p:nvGraphicFramePr>
        <p:xfrm>
          <a:off x="-1" y="914400"/>
          <a:ext cx="9109601" cy="462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13106400" imgH="6654800" progId="Excel.Sheet.12">
                  <p:embed/>
                </p:oleObj>
              </mc:Choice>
              <mc:Fallback>
                <p:oleObj name="Worksheet" r:id="rId3" imgW="13106400" imgH="66548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" y="914400"/>
                        <a:ext cx="9109601" cy="462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 bwMode="auto">
          <a:xfrm>
            <a:off x="5029200" y="4343400"/>
            <a:ext cx="3886200" cy="1295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35408" y="5562600"/>
            <a:ext cx="24941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Some push-back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to move earlier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572000" y="3200400"/>
            <a:ext cx="685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Oval 10"/>
          <p:cNvSpPr/>
          <p:nvPr/>
        </p:nvSpPr>
        <p:spPr bwMode="auto">
          <a:xfrm>
            <a:off x="4419600" y="32766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906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ILC Damping Rings Technical Baseline Review - Frascati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-1582088" y="3236035"/>
            <a:ext cx="4572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DR Timeline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984" y="0"/>
            <a:ext cx="7896016" cy="68580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992529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2000" dirty="0" smtClean="0"/>
              <a:t>Lattice Design – Cornell (+IHEP)</a:t>
            </a:r>
          </a:p>
          <a:p>
            <a:r>
              <a:rPr lang="en-US" sz="2000" dirty="0" smtClean="0"/>
              <a:t>Layout - Cornell</a:t>
            </a:r>
          </a:p>
          <a:p>
            <a:r>
              <a:rPr lang="en-US" sz="2000" dirty="0" smtClean="0"/>
              <a:t>RF Specifications – </a:t>
            </a:r>
            <a:r>
              <a:rPr lang="en-US" sz="2000" dirty="0" err="1" smtClean="0"/>
              <a:t>Frascati</a:t>
            </a:r>
            <a:endParaRPr lang="en-US" sz="2000" dirty="0" smtClean="0"/>
          </a:p>
          <a:p>
            <a:r>
              <a:rPr lang="en-US" sz="2000" dirty="0" smtClean="0"/>
              <a:t>Magnets &amp; PS – Cornell + SLAC(?)</a:t>
            </a:r>
          </a:p>
          <a:p>
            <a:r>
              <a:rPr lang="en-US" sz="2000" dirty="0" smtClean="0"/>
              <a:t>Instrumentation – FNAL + ???</a:t>
            </a:r>
          </a:p>
          <a:p>
            <a:r>
              <a:rPr lang="en-US" sz="2000" dirty="0" smtClean="0"/>
              <a:t>Vacuum – Cornell + KEKB(?) + </a:t>
            </a:r>
            <a:r>
              <a:rPr lang="en-US" sz="2000" dirty="0" err="1" smtClean="0"/>
              <a:t>Frascati</a:t>
            </a:r>
            <a:r>
              <a:rPr lang="en-US" sz="2000" dirty="0"/>
              <a:t> </a:t>
            </a:r>
            <a:r>
              <a:rPr lang="en-US" sz="2000" dirty="0" smtClean="0"/>
              <a:t>+ ???</a:t>
            </a:r>
          </a:p>
          <a:p>
            <a:pPr lvl="1"/>
            <a:r>
              <a:rPr lang="en-US" sz="1800" dirty="0" smtClean="0"/>
              <a:t>Overall concept</a:t>
            </a:r>
          </a:p>
          <a:p>
            <a:pPr lvl="1"/>
            <a:r>
              <a:rPr lang="en-US" sz="1800" dirty="0" smtClean="0"/>
              <a:t>EC Mitigation Implementation</a:t>
            </a:r>
            <a:endParaRPr lang="en-US" sz="1800" dirty="0"/>
          </a:p>
          <a:p>
            <a:r>
              <a:rPr lang="en-US" sz="2000" dirty="0" smtClean="0"/>
              <a:t>Physics Studies</a:t>
            </a:r>
          </a:p>
          <a:p>
            <a:pPr lvl="1"/>
            <a:r>
              <a:rPr lang="en-US" sz="1800" dirty="0" smtClean="0"/>
              <a:t>EC:  SLAC, </a:t>
            </a:r>
            <a:r>
              <a:rPr lang="en-US" sz="1800" dirty="0" err="1" smtClean="0"/>
              <a:t>Frascati</a:t>
            </a:r>
            <a:r>
              <a:rPr lang="en-US" sz="1800" dirty="0" smtClean="0"/>
              <a:t>, LBNL, CU, ANL, …</a:t>
            </a:r>
          </a:p>
          <a:p>
            <a:pPr lvl="1"/>
            <a:r>
              <a:rPr lang="en-US" sz="1800" dirty="0" smtClean="0"/>
              <a:t>FII: </a:t>
            </a:r>
            <a:r>
              <a:rPr lang="en-US" sz="1800" dirty="0" err="1" smtClean="0"/>
              <a:t>Guoxing</a:t>
            </a:r>
            <a:r>
              <a:rPr lang="en-US" sz="1800" dirty="0" smtClean="0"/>
              <a:t> Xia</a:t>
            </a:r>
          </a:p>
          <a:p>
            <a:pPr lvl="1"/>
            <a:r>
              <a:rPr lang="en-US" sz="1800" dirty="0" smtClean="0"/>
              <a:t>Other:  TBD</a:t>
            </a:r>
          </a:p>
          <a:p>
            <a:r>
              <a:rPr lang="en-US" sz="2000" dirty="0" smtClean="0"/>
              <a:t>CFS – FNAL</a:t>
            </a:r>
          </a:p>
          <a:p>
            <a:r>
              <a:rPr lang="en-US" sz="2000" dirty="0" smtClean="0"/>
              <a:t>TDR Preparations (</a:t>
            </a:r>
            <a:r>
              <a:rPr lang="en-US" sz="2000" dirty="0" err="1" smtClean="0"/>
              <a:t>coord</a:t>
            </a:r>
            <a:r>
              <a:rPr lang="en-US" sz="2000" dirty="0" smtClean="0"/>
              <a:t>) – </a:t>
            </a:r>
            <a:r>
              <a:rPr lang="en-US" sz="2000" dirty="0" err="1" smtClean="0"/>
              <a:t>Frascati</a:t>
            </a:r>
            <a:r>
              <a:rPr lang="en-US" sz="2000" dirty="0"/>
              <a:t> </a:t>
            </a:r>
            <a:r>
              <a:rPr lang="en-US" sz="2000" dirty="0" smtClean="0"/>
              <a:t>+ Cornell + 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ILC Damping Rings Technical Baseline Review - Frascati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1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ILCDR WBS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03595"/>
              </p:ext>
            </p:extLst>
          </p:nvPr>
        </p:nvGraphicFramePr>
        <p:xfrm>
          <a:off x="76200" y="762000"/>
          <a:ext cx="8991600" cy="5181592"/>
        </p:xfrm>
        <a:graphic>
          <a:graphicData uri="http://schemas.openxmlformats.org/drawingml/2006/table">
            <a:tbl>
              <a:tblPr/>
              <a:tblGrid>
                <a:gridCol w="137407"/>
                <a:gridCol w="188935"/>
                <a:gridCol w="137407"/>
                <a:gridCol w="111643"/>
                <a:gridCol w="163171"/>
                <a:gridCol w="463751"/>
                <a:gridCol w="541042"/>
                <a:gridCol w="395047"/>
                <a:gridCol w="1537247"/>
                <a:gridCol w="1451366"/>
                <a:gridCol w="661273"/>
                <a:gridCol w="3203311"/>
              </a:tblGrid>
              <a:tr h="182195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 Damping Rings WBS - Version Date: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9/1/11</a:t>
                      </a:r>
                    </a:p>
                  </a:txBody>
                  <a:tcPr marL="7423" marR="7423" marT="742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195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WBS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Acct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Acct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Proj/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Category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Replicon Category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Coordinator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Work Description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92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Number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Duo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= CAM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331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263B86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263B86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263B86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263B86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263B86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263B86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263B86"/>
                          </a:solidFill>
                          <a:effectLst/>
                          <a:latin typeface="Arial"/>
                        </a:rPr>
                        <a:t>TBD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263B86"/>
                          </a:solidFill>
                          <a:effectLst/>
                          <a:latin typeface="Arial"/>
                        </a:rPr>
                        <a:t>100-000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263B86"/>
                          </a:solidFill>
                          <a:effectLst/>
                          <a:latin typeface="Arial"/>
                        </a:rPr>
                        <a:t>INTERNATIONAL LINEAR COLLIDER DAMPING RINGS ACTIVITIES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263B86"/>
                          </a:solidFill>
                          <a:effectLst/>
                          <a:latin typeface="Arial"/>
                        </a:rPr>
                        <a:t>ILCDR_1  ILC Damping Rings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263B86"/>
                          </a:solidFill>
                          <a:effectLst/>
                          <a:latin typeface="Arial"/>
                        </a:rPr>
                        <a:t>M. Palmer*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263B86"/>
                          </a:solidFill>
                          <a:effectLst/>
                          <a:latin typeface="Arial"/>
                        </a:rPr>
                        <a:t>Activities in support of the ILC Damping Rings technical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328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Non-Cap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TBD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101-000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Project Administration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ILCDR_1.1 Proj Admin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ILC Damping Ring administrative activities including GDE and ART involvement.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</a:tr>
              <a:tr h="30328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101-100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Damping Rings Area Group Management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ILCDR_1.1 Proj Admin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Management and participation in the ILC Damping Rings Area Group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</a:tr>
              <a:tr h="30328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101-200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Americas Regional Team Management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ILCDR_1.1 Proj Admin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Management activities for the ILC Americas Regional Team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</a:tr>
              <a:tr h="15755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101-300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Workshop/Conference Support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ILCDR_1.1 Proj Admin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 Damping Rings Workshop and Conference support activities.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</a:tr>
              <a:tr h="30328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Non-Cap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TBD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102-000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DR Design Support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 Damping Rings design activities including lattice and machine design as well as area group and GDE reporting tasks.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</a:tr>
              <a:tr h="15755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102-100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Lattice Design and Characterization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D. Rubin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 DR lattice design and characterization activities 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</a:tr>
              <a:tr h="15755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102-110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DTC Lattice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D. Rubin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Development of the DTC Baseline Lattice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5755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102-120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DTC Lattice Characterization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J. Crittenden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Characterize the Physics Performance for the TDR Baseline Lattice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5755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102-130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Reporting 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Coordinate Cornell Contributions to ILC GDE Report Structure for ILC TDP-II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49013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102-200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 Design Activities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 DR Technical Systems design and support activities including system specifications and design efffort (eg, electron cloud mitigation development, vacuum system support, instrumentation specifications, etc)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</a:tr>
              <a:tr h="30328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102-210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Vacuum System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Y. Li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Incorporate EC Mitigations into ILC DR Vacuum Design and Participate in Overall System Design and Costing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5755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102-220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Magnet System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Magnet System Design and Costing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5755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NC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102-230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Instrumentation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Billing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Instrumentation System Updates and Costing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5755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102-240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 Central Region Interface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 Central Region Design and Interface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5755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102-250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 CF&amp;S Interface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ILCDR_1.2 DR Design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Damping Ring Interface to the Conventional Facilities &amp; Siting Group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57557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Fab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TBD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103-000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Hardware Development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ILCDR_1.3 Hardware Devel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Hardware prototyping for the ILC damping rings using CesrTA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FAE"/>
                    </a:solidFill>
                  </a:tcPr>
                </a:tc>
              </a:tr>
              <a:tr h="30328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Fab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TBD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103-100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Instrumentation Development Using CESR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ILCDR_1.3 Hardware Devel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Bunch-by-bunch &amp; turn-by-turn beam size monitor development.  Development to be carried out at CesrTA.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</a:tr>
              <a:tr h="30328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23" marR="7423" marT="74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DOE Fab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TBD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103-200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EC Mitigation Development Using CESR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ILCDR_1.3 Hardware Devel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M. Palmer</a:t>
                      </a:r>
                    </a:p>
                  </a:txBody>
                  <a:tcPr marL="7423" marR="7423" marT="74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Electron cloud mitigation development and vacuum chamber prototyping.  Development to be carried out at </a:t>
                      </a:r>
                      <a:r>
                        <a:rPr lang="en-US" sz="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CesrTA</a:t>
                      </a:r>
                      <a:r>
                        <a:rPr lang="en-US" sz="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7423" marR="7423" marT="7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F7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Content Placeholder 7"/>
          <p:cNvSpPr txBox="1">
            <a:spLocks/>
          </p:cNvSpPr>
          <p:nvPr/>
        </p:nvSpPr>
        <p:spPr bwMode="auto">
          <a:xfrm>
            <a:off x="228600" y="5867400"/>
            <a:ext cx="8763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2334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23346C"/>
                </a:solidFill>
                <a:latin typeface="+mn-lt"/>
                <a:ea typeface="Arial Unicode MS" charset="0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 Unicode MS" charset="0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FF0000"/>
                </a:solidFill>
              </a:rPr>
              <a:t>Essentially all effort now concentrated in WBS 1.1 and 1.2!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54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lc_gde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ctr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ctr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ilc_gde_template.potx</Template>
  <TotalTime>1248</TotalTime>
  <Words>3206</Words>
  <Application>Microsoft Macintosh PowerPoint</Application>
  <PresentationFormat>On-screen Show (4:3)</PresentationFormat>
  <Paragraphs>1010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ilc_gde_template</vt:lpstr>
      <vt:lpstr>Microsoft Excel Sheet</vt:lpstr>
      <vt:lpstr>ILC Damping Ring Activities Cornell Group</vt:lpstr>
      <vt:lpstr>ART Budget Breakdown</vt:lpstr>
      <vt:lpstr>Updates</vt:lpstr>
      <vt:lpstr>Revised Direction</vt:lpstr>
      <vt:lpstr>Our Nominal Manpower Breakdown</vt:lpstr>
      <vt:lpstr>Top-Level Timeline as Reviewed at ALCPG11</vt:lpstr>
      <vt:lpstr>PowerPoint Presentation</vt:lpstr>
      <vt:lpstr>Resources</vt:lpstr>
      <vt:lpstr>Our ILCDR WBS</vt:lpstr>
      <vt:lpstr>DTC Lattice Work (WBS 1.2.1.1)</vt:lpstr>
      <vt:lpstr>DTC Lattice Characterization (WBS 1.2.1.2)</vt:lpstr>
      <vt:lpstr>DTC Lattice Characterization (WBS 1.2.1.3)</vt:lpstr>
      <vt:lpstr>Vacuum System Design (WBS 1.2.2.1)</vt:lpstr>
      <vt:lpstr>Magnet System Design (WBS 1.2.2.2)</vt:lpstr>
      <vt:lpstr>Instrumentation (WBS 1.2.2.3)</vt:lpstr>
      <vt:lpstr>Central Region Interface (WBS 1.2.2.4)</vt:lpstr>
      <vt:lpstr>CF&amp;S Interface (WBS 1.2.2.5)</vt:lpstr>
      <vt:lpstr>Miscellaneous</vt:lpstr>
    </vt:vector>
  </TitlesOfParts>
  <Company>Cornell LEPP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Gerald Dugan</dc:creator>
  <cp:lastModifiedBy>Mark Palmer</cp:lastModifiedBy>
  <cp:revision>64</cp:revision>
  <dcterms:created xsi:type="dcterms:W3CDTF">2005-11-21T04:08:26Z</dcterms:created>
  <dcterms:modified xsi:type="dcterms:W3CDTF">2011-09-13T00:22:39Z</dcterms:modified>
</cp:coreProperties>
</file>