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2pPr>
    <a:lvl3pPr marL="9144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3pPr>
    <a:lvl4pPr marL="13716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4pPr>
    <a:lvl5pPr marL="1828800" algn="l" rtl="0" eaLnBrk="0" fontAlgn="ctr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A2B"/>
    <a:srgbClr val="23346C"/>
    <a:srgbClr val="CCFF33"/>
    <a:srgbClr val="339966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5" autoAdjust="0"/>
    <p:restoredTop sz="94700" autoAdjust="0"/>
  </p:normalViewPr>
  <p:slideViewPr>
    <p:cSldViewPr>
      <p:cViewPr>
        <p:scale>
          <a:sx n="66" d="100"/>
          <a:sy n="66" d="100"/>
        </p:scale>
        <p:origin x="-3328" y="-16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notesViewPr>
    <p:cSldViewPr>
      <p:cViewPr varScale="1">
        <p:scale>
          <a:sx n="56" d="100"/>
          <a:sy n="56" d="100"/>
        </p:scale>
        <p:origin x="-1296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4E7FD-F32B-C543-9CFF-53CC49363D82}" type="datetimeFigureOut">
              <a:rPr lang="en-US" smtClean="0"/>
              <a:t>1/19/11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D0834-DFD7-1646-8A46-3364F2AE1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21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base">
              <a:defRPr sz="1200"/>
            </a:lvl1pPr>
          </a:lstStyle>
          <a:p>
            <a:fld id="{B0E32CA1-22D7-4345-AF15-A2C07990A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30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 Unicode MS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7C255B-886D-4943-9562-B7B1F7D22887}" type="slidenum">
              <a:rPr lang="en-US"/>
              <a:pPr/>
              <a:t>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8CAAE2-3562-3E46-970B-F2B7BC63F330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2407" name="Picture 7" descr="N:\Fermi\ILCRedesign\ilccolor.t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8" name="Picture 8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09" name="Text Box 9"/>
          <p:cNvSpPr txBox="1">
            <a:spLocks noChangeArrowheads="1"/>
          </p:cNvSpPr>
          <p:nvPr userDrawn="1"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0" name="Text Box 10"/>
          <p:cNvSpPr txBox="1">
            <a:spLocks noChangeArrowheads="1"/>
          </p:cNvSpPr>
          <p:nvPr userDrawn="1"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pic>
        <p:nvPicPr>
          <p:cNvPr id="102412" name="Picture 12" descr="C:\Documents and Settings\kevin\My Documents\1024_greendot_divider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AB30-6CCA-5844-B34D-F761DDEEFB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D64E8-BD90-DC4F-A9C6-C3A09A4B6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1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E4F39-439C-1A4F-8186-77CDE8E773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0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38849-A12B-3E44-8A36-0142A3AC6C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4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38100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DC161-E7B6-F041-992E-A5D351F94C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34524-47C3-AA47-BF13-CE52E99C67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2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24C71-324D-8E4E-8FA4-47956857A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5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4D091-D681-7B42-B4BF-08F1F30E2B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2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52EE-42EB-9C44-BCC5-1DCC7191C8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41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0231C-B916-434E-B4CA-6AD5FBBDE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3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defRPr sz="1200"/>
            </a:lvl1pPr>
          </a:lstStyle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4008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defRPr sz="1600" b="1">
                <a:solidFill>
                  <a:srgbClr val="23346C"/>
                </a:solidFill>
              </a:defRPr>
            </a:lvl1pPr>
          </a:lstStyle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defRPr sz="1400"/>
            </a:lvl1pPr>
          </a:lstStyle>
          <a:p>
            <a:fld id="{EE3C039A-BA73-F34A-8E79-943FEB38567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9" name="Picture 15" descr="N:\Fermi\ILCRedesign\ilccolor.t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685800"/>
            <a:ext cx="7848600" cy="15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1828800" y="0"/>
            <a:ext cx="662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08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45" name="Picture 21" descr="C:\Documents and Settings\kevin\My Documents\1024_greendot_divid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48400"/>
            <a:ext cx="9144000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rgbClr val="23346C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23346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rgbClr val="23346C"/>
          </a:solidFill>
          <a:latin typeface="+mn-lt"/>
          <a:ea typeface="Arial Unicode MS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 Unicode MS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772400" cy="1600200"/>
          </a:xfrm>
        </p:spPr>
        <p:txBody>
          <a:bodyPr/>
          <a:lstStyle/>
          <a:p>
            <a:r>
              <a:rPr lang="en-US" b="1" dirty="0" smtClean="0"/>
              <a:t>Damping Rings Lattice Evaluation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dirty="0" smtClean="0"/>
              <a:t>Mark Palmer</a:t>
            </a:r>
            <a:endParaRPr lang="en-US" dirty="0"/>
          </a:p>
          <a:p>
            <a:r>
              <a:rPr lang="en-US" dirty="0" smtClean="0"/>
              <a:t>Cornell University</a:t>
            </a:r>
            <a:endParaRPr lang="en-US" dirty="0"/>
          </a:p>
          <a:p>
            <a:r>
              <a:rPr lang="en-US" dirty="0" smtClean="0"/>
              <a:t>January 19,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14400"/>
          </a:xfrm>
        </p:spPr>
        <p:txBody>
          <a:bodyPr/>
          <a:lstStyle/>
          <a:p>
            <a:r>
              <a:rPr lang="en-US" dirty="0" smtClean="0"/>
              <a:t>Proposed Steps – Now to ALCPG11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Today:</a:t>
            </a:r>
          </a:p>
          <a:p>
            <a:pPr lvl="1"/>
            <a:r>
              <a:rPr lang="en-US" dirty="0" smtClean="0"/>
              <a:t>Establish final design criteria</a:t>
            </a:r>
          </a:p>
          <a:p>
            <a:pPr lvl="1"/>
            <a:r>
              <a:rPr lang="en-US" dirty="0" smtClean="0"/>
              <a:t>Verify lattice contributors</a:t>
            </a:r>
          </a:p>
          <a:p>
            <a:r>
              <a:rPr lang="en-US" dirty="0" smtClean="0"/>
              <a:t>Tuesday, February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Design Status WebEx</a:t>
            </a:r>
          </a:p>
          <a:p>
            <a:pPr lvl="1"/>
            <a:r>
              <a:rPr lang="en-US" dirty="0" smtClean="0"/>
              <a:t>Review status of designs</a:t>
            </a:r>
          </a:p>
          <a:p>
            <a:pPr lvl="1"/>
            <a:r>
              <a:rPr lang="en-US" dirty="0" smtClean="0"/>
              <a:t>Evaluate any final adjustments to design criteria</a:t>
            </a:r>
          </a:p>
          <a:p>
            <a:r>
              <a:rPr lang="en-US" dirty="0" smtClean="0"/>
              <a:t>Tuesday, March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Design Review WebEx</a:t>
            </a:r>
          </a:p>
          <a:p>
            <a:pPr lvl="1"/>
            <a:r>
              <a:rPr lang="en-US" dirty="0" smtClean="0"/>
              <a:t>Circulate Design Summaries to full DR mailing list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400800"/>
            <a:ext cx="3810000" cy="457200"/>
          </a:xfrm>
        </p:spPr>
        <p:txBody>
          <a:bodyPr/>
          <a:lstStyle/>
          <a:p>
            <a:r>
              <a:rPr lang="en-US" dirty="0" smtClean="0"/>
              <a:t>Damping Rings Lattice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04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ACLPG11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Lattice evaluation session as part of DR parallel sessions (March 20 or 21?)</a:t>
            </a:r>
          </a:p>
          <a:p>
            <a:endParaRPr lang="en-US" dirty="0"/>
          </a:p>
          <a:p>
            <a:r>
              <a:rPr lang="en-US" dirty="0" smtClean="0"/>
              <a:t>Present recommendation to ILC GDE on March 23</a:t>
            </a:r>
            <a:r>
              <a:rPr lang="en-US" baseline="30000" dirty="0" smtClean="0"/>
              <a:t>rd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64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TILC08, the previous lattice evaluation, we compared 4 lattices on the basis of 8 </a:t>
            </a:r>
            <a:r>
              <a:rPr lang="en-US" dirty="0"/>
              <a:t>criteria:</a:t>
            </a:r>
          </a:p>
          <a:p>
            <a:pPr lvl="1"/>
            <a:r>
              <a:rPr lang="en-US" dirty="0"/>
              <a:t>Lattice Design and Dynamical Properties</a:t>
            </a:r>
          </a:p>
          <a:p>
            <a:pPr lvl="1"/>
            <a:r>
              <a:rPr lang="en-US" dirty="0"/>
              <a:t>Conventional Facilities and Layout</a:t>
            </a:r>
          </a:p>
          <a:p>
            <a:pPr lvl="1"/>
            <a:r>
              <a:rPr lang="en-US" dirty="0"/>
              <a:t>Magnets, Supports and Power Supplies</a:t>
            </a:r>
          </a:p>
          <a:p>
            <a:pPr lvl="1"/>
            <a:r>
              <a:rPr lang="en-US" dirty="0"/>
              <a:t>Vacuum System and Radiation Handling</a:t>
            </a:r>
          </a:p>
          <a:p>
            <a:pPr lvl="1"/>
            <a:r>
              <a:rPr lang="en-US" dirty="0"/>
              <a:t>RF System</a:t>
            </a:r>
          </a:p>
          <a:p>
            <a:pPr lvl="1"/>
            <a:r>
              <a:rPr lang="en-US" dirty="0"/>
              <a:t>Injection and Extraction Systems</a:t>
            </a:r>
          </a:p>
          <a:p>
            <a:pPr lvl="1"/>
            <a:r>
              <a:rPr lang="en-US" dirty="0"/>
              <a:t>Instrumentation and Diagnostics</a:t>
            </a:r>
          </a:p>
          <a:p>
            <a:pPr lvl="1"/>
            <a:r>
              <a:rPr lang="en-US" dirty="0"/>
              <a:t>Control System, Availability and Reliability</a:t>
            </a:r>
          </a:p>
          <a:p>
            <a:r>
              <a:rPr lang="en-US" dirty="0"/>
              <a:t>Rankings of 1-5 </a:t>
            </a:r>
            <a:r>
              <a:rPr lang="en-US" dirty="0" smtClean="0"/>
              <a:t>(</a:t>
            </a:r>
            <a:r>
              <a:rPr lang="en-US" dirty="0"/>
              <a:t>5 is best</a:t>
            </a:r>
            <a:r>
              <a:rPr lang="en-US" dirty="0" smtClean="0"/>
              <a:t>) for each criterion were used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91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ACLPG11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181600"/>
          </a:xfrm>
        </p:spPr>
        <p:txBody>
          <a:bodyPr/>
          <a:lstStyle/>
          <a:p>
            <a:r>
              <a:rPr lang="en-US" dirty="0" smtClean="0"/>
              <a:t>Evaluation for ALCPG11 should be simpler</a:t>
            </a:r>
          </a:p>
          <a:p>
            <a:pPr lvl="1"/>
            <a:r>
              <a:rPr lang="en-US" dirty="0" smtClean="0"/>
              <a:t>Many items for the previous evaluation have now been locked in for both possibilities</a:t>
            </a:r>
          </a:p>
          <a:p>
            <a:pPr lvl="1"/>
            <a:r>
              <a:rPr lang="en-US" dirty="0" smtClean="0"/>
              <a:t>Still have several comparisons to make:</a:t>
            </a:r>
          </a:p>
          <a:p>
            <a:r>
              <a:rPr lang="en-US" dirty="0" smtClean="0"/>
              <a:t>Proposed evaluation criteria:</a:t>
            </a:r>
          </a:p>
          <a:p>
            <a:pPr lvl="1"/>
            <a:r>
              <a:rPr lang="en-US" dirty="0"/>
              <a:t>Lattice Design and Dynamical </a:t>
            </a:r>
            <a:r>
              <a:rPr lang="en-US" dirty="0" smtClean="0"/>
              <a:t>Properties</a:t>
            </a:r>
            <a:endParaRPr lang="en-US" dirty="0"/>
          </a:p>
          <a:p>
            <a:pPr lvl="1"/>
            <a:r>
              <a:rPr lang="en-US" dirty="0" smtClean="0"/>
              <a:t>Magnet and </a:t>
            </a:r>
            <a:r>
              <a:rPr lang="en-US" dirty="0"/>
              <a:t>Power </a:t>
            </a:r>
            <a:r>
              <a:rPr lang="en-US" dirty="0" smtClean="0"/>
              <a:t>Supply Requirements</a:t>
            </a:r>
            <a:endParaRPr lang="en-US" dirty="0"/>
          </a:p>
          <a:p>
            <a:pPr lvl="1"/>
            <a:r>
              <a:rPr lang="en-US" dirty="0"/>
              <a:t>Vacuum System and Radiation Handling</a:t>
            </a:r>
          </a:p>
          <a:p>
            <a:pPr lvl="1"/>
            <a:r>
              <a:rPr lang="en-US" dirty="0"/>
              <a:t>RF </a:t>
            </a:r>
            <a:r>
              <a:rPr lang="en-US" dirty="0" smtClean="0"/>
              <a:t>System</a:t>
            </a:r>
            <a:endParaRPr lang="en-US" dirty="0"/>
          </a:p>
          <a:p>
            <a:pPr lvl="1"/>
            <a:r>
              <a:rPr lang="en-US" dirty="0" smtClean="0"/>
              <a:t>Space for instrumentation </a:t>
            </a:r>
            <a:r>
              <a:rPr lang="en-US" dirty="0"/>
              <a:t>and Diagnostics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19,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Damping Rings Lattice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E4F39-439C-1A4F-8186-77CDE8E773E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86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lc_gde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ctr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ilc_gde_template.potx</Template>
  <TotalTime>2218</TotalTime>
  <Words>247</Words>
  <Application>Microsoft Macintosh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ilc_gde_template</vt:lpstr>
      <vt:lpstr>Damping Rings Lattice Evaluation</vt:lpstr>
      <vt:lpstr>Proposed Steps – Now to ALCPG11</vt:lpstr>
      <vt:lpstr>ACLPG11</vt:lpstr>
      <vt:lpstr>Evaluation Criteria</vt:lpstr>
      <vt:lpstr>ACLPG11</vt:lpstr>
    </vt:vector>
  </TitlesOfParts>
  <Company>Cornell LEPP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Gerald Dugan</dc:creator>
  <cp:lastModifiedBy>Mark Palmer</cp:lastModifiedBy>
  <cp:revision>62</cp:revision>
  <dcterms:created xsi:type="dcterms:W3CDTF">2005-11-21T04:08:26Z</dcterms:created>
  <dcterms:modified xsi:type="dcterms:W3CDTF">2011-01-20T16:29:52Z</dcterms:modified>
</cp:coreProperties>
</file>