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70" r:id="rId4"/>
    <p:sldId id="268" r:id="rId5"/>
    <p:sldId id="274" r:id="rId6"/>
    <p:sldId id="275" r:id="rId7"/>
    <p:sldId id="257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23F4E-BF67-154F-A8FF-70D3D98C36F8}" type="datetimeFigureOut">
              <a:rPr lang="en-US" smtClean="0"/>
              <a:pPr/>
              <a:t>5/22/11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6B13D-0316-0B43-A718-460E40FF8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gif"/><Relationship Id="rId3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 3.2 km Lattice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Webex</a:t>
            </a:r>
            <a:r>
              <a:rPr lang="en-US" dirty="0" smtClean="0"/>
              <a:t> meeting</a:t>
            </a:r>
          </a:p>
          <a:p>
            <a:r>
              <a:rPr lang="en-US" dirty="0" smtClean="0"/>
              <a:t>24</a:t>
            </a:r>
            <a:r>
              <a:rPr lang="en-US" dirty="0" smtClean="0"/>
              <a:t> </a:t>
            </a:r>
            <a:r>
              <a:rPr lang="en-US" dirty="0" smtClean="0"/>
              <a:t>May 2011</a:t>
            </a:r>
          </a:p>
          <a:p>
            <a:r>
              <a:rPr lang="en-US" dirty="0" smtClean="0"/>
              <a:t>D. Rubin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Modification of DCO4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55234"/>
            <a:ext cx="407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 with DCO4 with 6.4m circumference</a:t>
            </a:r>
            <a:endParaRPr lang="en-US" dirty="0"/>
          </a:p>
        </p:txBody>
      </p:sp>
      <p:pic>
        <p:nvPicPr>
          <p:cNvPr id="5" name="Picture 4" descr="dco4_layou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1739900"/>
            <a:ext cx="5435600" cy="3365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9373" y="5015087"/>
            <a:ext cx="5634876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Eliminate one of two circumference changing chicanes</a:t>
            </a:r>
          </a:p>
          <a:p>
            <a:pPr marL="342900" indent="-342900">
              <a:buAutoNum type="arabicPeriod"/>
            </a:pPr>
            <a:r>
              <a:rPr lang="en-US" dirty="0" smtClean="0"/>
              <a:t>Eliminate </a:t>
            </a:r>
            <a:r>
              <a:rPr lang="en-US" dirty="0"/>
              <a:t>5</a:t>
            </a:r>
            <a:r>
              <a:rPr lang="en-US" dirty="0" smtClean="0"/>
              <a:t> of 12 phase trombone cells</a:t>
            </a:r>
          </a:p>
          <a:p>
            <a:pPr marL="342900" indent="-342900">
              <a:buAutoNum type="arabicPeriod"/>
            </a:pPr>
            <a:r>
              <a:rPr lang="en-US" dirty="0" smtClean="0"/>
              <a:t>Reduce number of wiggler cells from 44 to 24</a:t>
            </a:r>
          </a:p>
          <a:p>
            <a:pPr marL="342900" indent="-342900">
              <a:buAutoNum type="arabicPeriod"/>
            </a:pPr>
            <a:r>
              <a:rPr lang="en-US" dirty="0" smtClean="0"/>
              <a:t>Include all 5 RF lattice (20 cavities)</a:t>
            </a:r>
          </a:p>
          <a:p>
            <a:pPr marL="342900" indent="-342900">
              <a:buAutoNum type="arabicPeriod"/>
            </a:pPr>
            <a:r>
              <a:rPr lang="en-US" dirty="0" smtClean="0"/>
              <a:t>Eliminate 4 of 7 FODO cells in injection straight</a:t>
            </a:r>
          </a:p>
          <a:p>
            <a:pPr marL="342900" indent="-342900">
              <a:buAutoNum type="arabicPeriod"/>
            </a:pPr>
            <a:r>
              <a:rPr lang="en-US" dirty="0" smtClean="0"/>
              <a:t>Circumference =3.2km, straight = 712m, arc= 911m</a:t>
            </a:r>
          </a:p>
        </p:txBody>
      </p:sp>
    </p:spTree>
    <p:extLst>
      <p:ext uri="{BB962C8B-B14F-4D97-AF65-F5344CB8AC3E}">
        <p14:creationId xmlns:p14="http://schemas.microsoft.com/office/powerpoint/2010/main" val="1997572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82340" y="23319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896824" y="2730028"/>
            <a:ext cx="404164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82546" y="2690084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712m straight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400273" y="1634467"/>
            <a:ext cx="956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wigglers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986470" y="4705603"/>
            <a:ext cx="898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chicane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940862" y="1426644"/>
            <a:ext cx="1384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Phase trombone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29062" y="16657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rf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376189" y="603816"/>
            <a:ext cx="6870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3.2485km circumference </a:t>
            </a:r>
          </a:p>
          <a:p>
            <a:r>
              <a:rPr lang="en-US" dirty="0"/>
              <a:t> </a:t>
            </a:r>
            <a:r>
              <a:rPr lang="en-US" dirty="0" smtClean="0"/>
              <a:t>   (75 </a:t>
            </a:r>
            <a:r>
              <a:rPr lang="en-US" dirty="0" err="1" smtClean="0"/>
              <a:t>vs</a:t>
            </a:r>
            <a:r>
              <a:rPr lang="en-US" dirty="0" smtClean="0"/>
              <a:t> 65 arc cells yields improved da)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58371" y="5496807"/>
            <a:ext cx="5566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arc is assembled from 75 FDBDF (focus/defocus/bend/defocus/focus/ “alternative” arc cells. </a:t>
            </a:r>
          </a:p>
          <a:p>
            <a:r>
              <a:rPr lang="en-US" dirty="0" smtClean="0"/>
              <a:t>Cell length = 10.931m</a:t>
            </a:r>
          </a:p>
          <a:p>
            <a:r>
              <a:rPr lang="en-US" dirty="0" smtClean="0"/>
              <a:t>Bend length = 3m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7859651" y="3690471"/>
            <a:ext cx="552231" cy="16916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425786" y="3228637"/>
            <a:ext cx="3272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911.6m arc</a:t>
            </a:r>
          </a:p>
          <a:p>
            <a:r>
              <a:rPr lang="en-US" dirty="0" smtClean="0"/>
              <a:t>(including dispersion suppresser)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896824" y="2343835"/>
            <a:ext cx="179776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466353" y="2271050"/>
            <a:ext cx="72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364m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679652" y="2346825"/>
            <a:ext cx="72062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46713" y="2300929"/>
            <a:ext cx="72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100m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558118" y="2346825"/>
            <a:ext cx="138035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674778" y="2331884"/>
            <a:ext cx="720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204m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50375" y="4705603"/>
            <a:ext cx="2034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Injection/</a:t>
            </a:r>
            <a:r>
              <a:rPr lang="en-US" dirty="0" err="1" smtClean="0"/>
              <a:t>exrtaction</a:t>
            </a:r>
            <a:endParaRPr lang="en-US" dirty="0"/>
          </a:p>
        </p:txBody>
      </p:sp>
      <p:pic>
        <p:nvPicPr>
          <p:cNvPr id="3" name="Picture 2" descr="plot_elements_arc-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60" y="2035032"/>
            <a:ext cx="7711208" cy="329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64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 cell - FDBDF </a:t>
            </a:r>
            <a:endParaRPr lang="en-US" dirty="0"/>
          </a:p>
        </p:txBody>
      </p:sp>
      <p:pic>
        <p:nvPicPr>
          <p:cNvPr id="7" name="Picture 6" descr="beta_eta_elements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46077" y="458453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538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Bmad_7-27wig. </a:t>
            </a:r>
            <a:r>
              <a:rPr lang="en-US" dirty="0" smtClean="0"/>
              <a:t>– 712m straight</a:t>
            </a:r>
            <a:endParaRPr lang="en-US" dirty="0"/>
          </a:p>
        </p:txBody>
      </p:sp>
      <p:pic>
        <p:nvPicPr>
          <p:cNvPr id="3" name="Picture 2" descr="beta_eta_nomag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80884" y="220860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636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438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wiggler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258619" y="1012215"/>
            <a:ext cx="223792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32cm wiggler </a:t>
            </a:r>
            <a:r>
              <a:rPr lang="en-US" dirty="0" err="1" smtClean="0"/>
              <a:t>params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12 poles</a:t>
            </a:r>
          </a:p>
          <a:p>
            <a:r>
              <a:rPr lang="en-US" dirty="0" smtClean="0"/>
              <a:t>32cm period</a:t>
            </a:r>
          </a:p>
          <a:p>
            <a:r>
              <a:rPr lang="en-US" dirty="0"/>
              <a:t> </a:t>
            </a:r>
            <a:r>
              <a:rPr lang="en-US" dirty="0" smtClean="0"/>
              <a:t>Wiggler length = 3.84</a:t>
            </a:r>
          </a:p>
          <a:p>
            <a:r>
              <a:rPr lang="en-US" dirty="0" smtClean="0"/>
              <a:t>Cell length = 7.56 m</a:t>
            </a:r>
          </a:p>
          <a:p>
            <a:endParaRPr lang="en-US" dirty="0" smtClean="0"/>
          </a:p>
          <a:p>
            <a:r>
              <a:rPr lang="en-US" dirty="0" smtClean="0"/>
              <a:t>27 wiggler cells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49021"/>
            <a:ext cx="22531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DCO4 wiggler </a:t>
            </a:r>
            <a:r>
              <a:rPr lang="en-US" dirty="0" err="1" smtClean="0"/>
              <a:t>params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12 poles</a:t>
            </a:r>
          </a:p>
          <a:p>
            <a:r>
              <a:rPr lang="en-US" dirty="0" smtClean="0"/>
              <a:t>40cm period</a:t>
            </a:r>
          </a:p>
          <a:p>
            <a:r>
              <a:rPr lang="en-US" dirty="0" smtClean="0"/>
              <a:t>Wiggler length = 4.8m</a:t>
            </a:r>
          </a:p>
          <a:p>
            <a:r>
              <a:rPr lang="en-US" dirty="0" smtClean="0"/>
              <a:t>Cell length = 8.5 m</a:t>
            </a:r>
          </a:p>
          <a:p>
            <a:endParaRPr lang="en-US" dirty="0"/>
          </a:p>
          <a:p>
            <a:r>
              <a:rPr lang="en-US" dirty="0" smtClean="0"/>
              <a:t>24 wiggler cells</a:t>
            </a:r>
            <a:endParaRPr lang="en-US" dirty="0"/>
          </a:p>
        </p:txBody>
      </p:sp>
      <p:pic>
        <p:nvPicPr>
          <p:cNvPr id="5" name="Picture 4" descr="beta_eta_elements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46714" y="2350692"/>
            <a:ext cx="4164608" cy="53894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09464" y="3972905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32cm wiggler cells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80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9028" y="125228"/>
            <a:ext cx="8666178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3.2km ring with FDBDF</a:t>
            </a:r>
            <a:r>
              <a:rPr lang="en-US" sz="3200" dirty="0"/>
              <a:t> </a:t>
            </a:r>
            <a:r>
              <a:rPr lang="en-US" sz="3200" dirty="0" smtClean="0"/>
              <a:t>arc cells and 700m straight</a:t>
            </a: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037222"/>
              </p:ext>
            </p:extLst>
          </p:nvPr>
        </p:nvGraphicFramePr>
        <p:xfrm>
          <a:off x="457199" y="1225154"/>
          <a:ext cx="8458007" cy="529425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638598"/>
                <a:gridCol w="2295634"/>
                <a:gridCol w="2523775"/>
              </a:tblGrid>
              <a:tr h="422089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r>
                        <a:rPr lang="en-US" baseline="0" dirty="0" smtClean="0"/>
                        <a:t> Hz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Hz</a:t>
                      </a:r>
                      <a:endParaRPr lang="en-US" dirty="0" smtClean="0"/>
                    </a:p>
                  </a:txBody>
                  <a:tcPr/>
                </a:tc>
              </a:tr>
              <a:tr h="422089">
                <a:tc>
                  <a:txBody>
                    <a:bodyPr/>
                    <a:lstStyle/>
                    <a:p>
                      <a:r>
                        <a:rPr lang="en-US" dirty="0" smtClean="0"/>
                        <a:t>Circumference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 km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</a:t>
                      </a:r>
                      <a:r>
                        <a:rPr lang="en-US" baseline="0" dirty="0" smtClean="0"/>
                        <a:t>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650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650MHz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τ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dirty="0" err="1" smtClean="0"/>
                        <a:t>τ</a:t>
                      </a:r>
                      <a:r>
                        <a:rPr lang="en-US" baseline="-25000" dirty="0" err="1" smtClean="0"/>
                        <a:t>y</a:t>
                      </a:r>
                      <a:r>
                        <a:rPr lang="en-US" baseline="-25000" dirty="0" smtClean="0"/>
                        <a:t> [</a:t>
                      </a:r>
                      <a:r>
                        <a:rPr lang="en-US" baseline="-25000" dirty="0" err="1" smtClean="0"/>
                        <a:t>ms</a:t>
                      </a:r>
                      <a:r>
                        <a:rPr lang="en-US" baseline="-25000" dirty="0" smtClean="0"/>
                        <a:t>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Σ</a:t>
                      </a:r>
                      <a:r>
                        <a:rPr lang="en-US" baseline="-25000" dirty="0" smtClean="0"/>
                        <a:t>s </a:t>
                      </a:r>
                      <a:r>
                        <a:rPr lang="en-US" baseline="0" dirty="0" smtClean="0"/>
                        <a:t>[mm]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σ</a:t>
                      </a:r>
                      <a:r>
                        <a:rPr lang="en-US" baseline="-25000" dirty="0" err="1" smtClean="0"/>
                        <a:t>δ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0.11% 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α</a:t>
                      </a:r>
                      <a:r>
                        <a:rPr lang="en-US" baseline="-25000" dirty="0" smtClean="0"/>
                        <a:t>p</a:t>
                      </a:r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 </a:t>
                      </a:r>
                      <a:r>
                        <a:rPr lang="en-US" dirty="0" smtClean="0"/>
                        <a:t>X 10</a:t>
                      </a:r>
                      <a:r>
                        <a:rPr lang="en-US" baseline="30000" dirty="0" smtClean="0"/>
                        <a:t>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3.3 </a:t>
                      </a:r>
                      <a:r>
                        <a:rPr lang="en-US" dirty="0" smtClean="0"/>
                        <a:t>X 10</a:t>
                      </a:r>
                      <a:r>
                        <a:rPr lang="en-US" baseline="30000" dirty="0" smtClean="0"/>
                        <a:t>-4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Γ</a:t>
                      </a:r>
                      <a:r>
                        <a:rPr lang="en-US" dirty="0" err="1" smtClean="0"/>
                        <a:t>ε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baseline="0" dirty="0" smtClean="0"/>
                        <a:t> [</a:t>
                      </a:r>
                      <a:r>
                        <a:rPr lang="en-US" baseline="-25000" dirty="0" smtClean="0"/>
                        <a:t> </a:t>
                      </a:r>
                      <a:r>
                        <a:rPr lang="en-US" dirty="0" err="1" smtClean="0"/>
                        <a:t>μm</a:t>
                      </a:r>
                      <a:r>
                        <a:rPr lang="en-US" dirty="0" smtClean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4.4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RF [MV] (20 cavities)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ξ</a:t>
                      </a:r>
                      <a:r>
                        <a:rPr lang="en-US" baseline="-25000" dirty="0" err="1" smtClean="0"/>
                        <a:t>x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ξ</a:t>
                      </a:r>
                      <a:r>
                        <a:rPr lang="en-US" baseline="-25000" dirty="0" err="1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-51.5/-44.6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-51.5/-43.9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Wigglers-  </a:t>
                      </a:r>
                      <a:r>
                        <a:rPr lang="en-US" dirty="0" err="1" smtClean="0"/>
                        <a:t>N</a:t>
                      </a:r>
                      <a:r>
                        <a:rPr lang="en-US" baseline="-25000" dirty="0" err="1" smtClean="0"/>
                        <a:t>cells</a:t>
                      </a:r>
                      <a:r>
                        <a:rPr lang="en-US" dirty="0" err="1" smtClean="0"/>
                        <a:t>@B</a:t>
                      </a:r>
                      <a:r>
                        <a:rPr lang="en-US" dirty="0" smtClean="0"/>
                        <a:t>[T]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27@2.1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27@1.5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Energy loss/turn [MeV]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sextupoles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3.41/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smtClean="0"/>
                        <a:t>4.34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3.41/-4.34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Power/RF coupler @</a:t>
                      </a:r>
                      <a:r>
                        <a:rPr lang="en-US" dirty="0" smtClean="0"/>
                        <a:t>400mA [kW]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aperture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29765" y="50949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98719" y="5233687"/>
            <a:ext cx="58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Hz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81028" y="523368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Hz</a:t>
            </a:r>
            <a:endParaRPr lang="en-US" dirty="0"/>
          </a:p>
        </p:txBody>
      </p:sp>
      <p:pic>
        <p:nvPicPr>
          <p:cNvPr id="16" name="Picture 15" descr="da_bmad_7-27wig-15kg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96720"/>
            <a:ext cx="4343400" cy="2936966"/>
          </a:xfrm>
          <a:prstGeom prst="rect">
            <a:avLst/>
          </a:prstGeom>
        </p:spPr>
      </p:pic>
      <p:pic>
        <p:nvPicPr>
          <p:cNvPr id="17" name="Picture 16" descr="da_bmad_7-27wig-21kg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296720"/>
            <a:ext cx="4343400" cy="293696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392310" y="6089310"/>
            <a:ext cx="739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Periodic type wiggler model, includes vertical focusing and cubic nonlinearity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28823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18537</TotalTime>
  <Words>337</Words>
  <Application>Microsoft Macintosh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DR 3.2 km Lattice</vt:lpstr>
      <vt:lpstr>Modification of DCO4</vt:lpstr>
      <vt:lpstr>PowerPoint Presentation</vt:lpstr>
      <vt:lpstr>Arc cell - FDBDF </vt:lpstr>
      <vt:lpstr>Bmad_7-27wig. – 712m straight</vt:lpstr>
      <vt:lpstr>wiggler</vt:lpstr>
      <vt:lpstr> 3.2km ring with FDBDF arc cells and 700m straight</vt:lpstr>
      <vt:lpstr>Dynamic aperture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3.2 km Lattice Requirements</dc:title>
  <dc:creator>Office 2004 Test Drive User</dc:creator>
  <cp:lastModifiedBy>David Rubin</cp:lastModifiedBy>
  <cp:revision>96</cp:revision>
  <dcterms:created xsi:type="dcterms:W3CDTF">2011-01-10T09:13:30Z</dcterms:created>
  <dcterms:modified xsi:type="dcterms:W3CDTF">2011-05-24T01:50:15Z</dcterms:modified>
</cp:coreProperties>
</file>