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62" r:id="rId4"/>
    <p:sldId id="263" r:id="rId5"/>
    <p:sldId id="264" r:id="rId6"/>
    <p:sldId id="266" r:id="rId7"/>
    <p:sldId id="267" r:id="rId8"/>
    <p:sldId id="265" r:id="rId9"/>
    <p:sldId id="270" r:id="rId10"/>
    <p:sldId id="271" r:id="rId11"/>
    <p:sldId id="272" r:id="rId12"/>
    <p:sldId id="273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1pPr>
    <a:lvl2pPr marL="4572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2pPr>
    <a:lvl3pPr marL="9144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3pPr>
    <a:lvl4pPr marL="13716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4pPr>
    <a:lvl5pPr marL="18288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A2B"/>
    <a:srgbClr val="23346C"/>
    <a:srgbClr val="CCFF33"/>
    <a:srgbClr val="339966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5" autoAdjust="0"/>
    <p:restoredTop sz="94700" autoAdjust="0"/>
  </p:normalViewPr>
  <p:slideViewPr>
    <p:cSldViewPr>
      <p:cViewPr>
        <p:scale>
          <a:sx n="125" d="100"/>
          <a:sy n="125" d="100"/>
        </p:scale>
        <p:origin x="-1848" y="-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72"/>
    </p:cViewPr>
  </p:sorterViewPr>
  <p:notesViewPr>
    <p:cSldViewPr>
      <p:cViewPr varScale="1">
        <p:scale>
          <a:sx n="56" d="100"/>
          <a:sy n="56" d="100"/>
        </p:scale>
        <p:origin x="-1296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4E7FD-F32B-C543-9CFF-53CC49363D82}" type="datetimeFigureOut">
              <a:rPr lang="en-US" smtClean="0"/>
              <a:t>3/8/11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D0834-DFD7-1646-8A46-3364F2AE1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210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defRPr sz="1200"/>
            </a:lvl1pPr>
          </a:lstStyle>
          <a:p>
            <a:fld id="{B0E32CA1-22D7-4345-AF15-A2C07990A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308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7C255B-886D-4943-9562-B7B1F7D22887}" type="slidenum">
              <a:rPr lang="en-US"/>
              <a:pPr/>
              <a:t>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18CAAE2-3562-3E46-970B-F2B7BC63F33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2407" name="Picture 7" descr="N:\Fermi\ILCRedesign\ilccolor.t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08" name="Picture 8" descr="C:\Documents and Settings\kevin\My Documents\1024_greendot_divide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85800"/>
            <a:ext cx="7848600" cy="15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9" name="Text Box 9"/>
          <p:cNvSpPr txBox="1">
            <a:spLocks noChangeArrowheads="1"/>
          </p:cNvSpPr>
          <p:nvPr userDrawn="1"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2410" name="Text Box 10"/>
          <p:cNvSpPr txBox="1">
            <a:spLocks noChangeArrowheads="1"/>
          </p:cNvSpPr>
          <p:nvPr userDrawn="1"/>
        </p:nvSpPr>
        <p:spPr bwMode="auto">
          <a:xfrm>
            <a:off x="1828800" y="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pic>
        <p:nvPicPr>
          <p:cNvPr id="102412" name="Picture 12" descr="C:\Documents and Settings\kevin\My Documents\1024_greendot_divide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144000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0AB30-6CCA-5844-B34D-F761DDEEFB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5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D64E8-BD90-DC4F-A9C6-C3A09A4B6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1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E4F39-439C-1A4F-8186-77CDE8E773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0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38849-A12B-3E44-8A36-0142A3AC6C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4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906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DC161-E7B6-F041-992E-A5D351F94C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9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34524-47C3-AA47-BF13-CE52E99C67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2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24C71-324D-8E4E-8FA4-47956857AB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5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4D091-D681-7B42-B4BF-08F1F30E2B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2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52EE-42EB-9C44-BCC5-1DCC7191C8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1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0231C-B916-434E-B4CA-6AD5FBBDE5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3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906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defRPr sz="1200"/>
            </a:lvl1pPr>
          </a:lstStyle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400800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base">
              <a:defRPr sz="1600" b="1">
                <a:solidFill>
                  <a:srgbClr val="23346C"/>
                </a:solidFill>
              </a:defRPr>
            </a:lvl1pPr>
          </a:lstStyle>
          <a:p>
            <a:r>
              <a:rPr lang="en-US" dirty="0" smtClean="0"/>
              <a:t>Damping Rings Lattice WebEx Meeting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400"/>
            </a:lvl1pPr>
          </a:lstStyle>
          <a:p>
            <a:fld id="{EE3C039A-BA73-F34A-8E79-943FEB38567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9" name="Picture 15" descr="N:\Fermi\ILCRedesign\ilccolor.t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Documents and Settings\kevin\My Documents\1024_greendot_divid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85800"/>
            <a:ext cx="7848600" cy="15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1828800" y="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7086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45" name="Picture 21" descr="C:\Documents and Settings\kevin\My Documents\1024_greendot_divid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44000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23346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23346C"/>
          </a:solidFill>
          <a:latin typeface="+mn-lt"/>
          <a:ea typeface="Arial Unicode MS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7772400" cy="1600200"/>
          </a:xfrm>
        </p:spPr>
        <p:txBody>
          <a:bodyPr/>
          <a:lstStyle/>
          <a:p>
            <a:r>
              <a:rPr lang="en-US" b="1" dirty="0" smtClean="0"/>
              <a:t>2011 Damping </a:t>
            </a:r>
            <a:r>
              <a:rPr lang="en-US" b="1" dirty="0" smtClean="0"/>
              <a:t>Rings Lattice Evaluation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r>
              <a:rPr lang="en-US" dirty="0" smtClean="0"/>
              <a:t>Mark Palmer</a:t>
            </a:r>
            <a:endParaRPr lang="en-US" dirty="0"/>
          </a:p>
          <a:p>
            <a:r>
              <a:rPr lang="en-US" dirty="0" smtClean="0"/>
              <a:t>Cornell University</a:t>
            </a:r>
            <a:endParaRPr lang="en-US" dirty="0"/>
          </a:p>
          <a:p>
            <a:r>
              <a:rPr lang="en-US" dirty="0" smtClean="0"/>
              <a:t>March 8</a:t>
            </a:r>
            <a:r>
              <a:rPr lang="en-US" dirty="0" smtClean="0"/>
              <a:t>, </a:t>
            </a:r>
            <a:r>
              <a:rPr lang="en-US" dirty="0" smtClean="0"/>
              <a:t>2011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696200" cy="914400"/>
          </a:xfrm>
        </p:spPr>
        <p:txBody>
          <a:bodyPr/>
          <a:lstStyle/>
          <a:p>
            <a:r>
              <a:rPr lang="en-US" dirty="0" smtClean="0"/>
              <a:t>Lattice Evaluation Criteria – Detail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8382000" cy="5334000"/>
          </a:xfrm>
        </p:spPr>
        <p:txBody>
          <a:bodyPr/>
          <a:lstStyle/>
          <a:p>
            <a:r>
              <a:rPr lang="en-GB" sz="2000" b="1" dirty="0"/>
              <a:t>Vacuum system and radiation </a:t>
            </a:r>
            <a:r>
              <a:rPr lang="en-GB" sz="2000" b="1" dirty="0" smtClean="0"/>
              <a:t>handling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smtClean="0"/>
              <a:t>How </a:t>
            </a:r>
            <a:r>
              <a:rPr lang="en-GB" sz="2000" dirty="0"/>
              <a:t>do the aperture requirements compare with other lattice designs?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smtClean="0"/>
              <a:t>How </a:t>
            </a:r>
            <a:r>
              <a:rPr lang="en-GB" sz="2000" dirty="0"/>
              <a:t>does the difficulty of handling the radiation from the dipoles and wigglers compare with other lattice designs?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smtClean="0"/>
              <a:t>Are </a:t>
            </a:r>
            <a:r>
              <a:rPr lang="en-GB" sz="2000" dirty="0"/>
              <a:t>there any particular benefits or concerns with the vacuum system, specific to the lattice?</a:t>
            </a:r>
            <a:endParaRPr lang="en-US" sz="2000" dirty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31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696200" cy="914400"/>
          </a:xfrm>
        </p:spPr>
        <p:txBody>
          <a:bodyPr/>
          <a:lstStyle/>
          <a:p>
            <a:r>
              <a:rPr lang="en-US" dirty="0" smtClean="0"/>
              <a:t>Lattice Evaluation Criteria – Detail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8382000" cy="5334000"/>
          </a:xfrm>
        </p:spPr>
        <p:txBody>
          <a:bodyPr/>
          <a:lstStyle/>
          <a:p>
            <a:r>
              <a:rPr lang="en-GB" sz="2000" b="1" dirty="0"/>
              <a:t>RF </a:t>
            </a:r>
            <a:r>
              <a:rPr lang="en-GB" sz="2000" b="1" dirty="0" smtClean="0"/>
              <a:t>system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smtClean="0"/>
              <a:t>How </a:t>
            </a:r>
            <a:r>
              <a:rPr lang="en-GB" sz="2000" dirty="0"/>
              <a:t>feasible is the RF voltage required, </a:t>
            </a:r>
            <a:r>
              <a:rPr lang="en-GB" sz="2000" dirty="0" smtClean="0"/>
              <a:t>for the targeted </a:t>
            </a:r>
            <a:r>
              <a:rPr lang="en-GB" sz="2000" dirty="0"/>
              <a:t>momentum compaction </a:t>
            </a:r>
            <a:r>
              <a:rPr lang="en-GB" sz="2000" dirty="0" smtClean="0"/>
              <a:t>factor, </a:t>
            </a:r>
            <a:r>
              <a:rPr lang="en-GB" sz="2000" dirty="0"/>
              <a:t>to provide </a:t>
            </a:r>
            <a:r>
              <a:rPr lang="en-GB" sz="2000" dirty="0" smtClean="0"/>
              <a:t>a bunch length </a:t>
            </a:r>
            <a:r>
              <a:rPr lang="en-GB" sz="2000" dirty="0"/>
              <a:t>of 6 </a:t>
            </a:r>
            <a:r>
              <a:rPr lang="en-GB" sz="2000" dirty="0" smtClean="0"/>
              <a:t>mm?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smtClean="0"/>
              <a:t>Is </a:t>
            </a:r>
            <a:r>
              <a:rPr lang="en-GB" sz="2000" dirty="0"/>
              <a:t>there sufficient space in the lattice for all required RF cavities (allowing some margin for klystron failure)</a:t>
            </a:r>
            <a:r>
              <a:rPr lang="en-GB" sz="2000" dirty="0" smtClean="0"/>
              <a:t>?</a:t>
            </a:r>
            <a:endParaRPr lang="en-GB" sz="1600" dirty="0" smtClean="0"/>
          </a:p>
          <a:p>
            <a:pPr marL="457200" indent="-457200">
              <a:buFont typeface="+mj-lt"/>
              <a:buAutoNum type="alphaLcParenR"/>
            </a:pPr>
            <a:endParaRPr lang="en-GB" sz="2000" dirty="0"/>
          </a:p>
          <a:p>
            <a:pPr marL="457200" indent="-457200">
              <a:buFont typeface="+mj-lt"/>
              <a:buAutoNum type="alphaLcParenR"/>
            </a:pPr>
            <a:endParaRPr lang="en-GB" sz="2000" dirty="0" smtClean="0"/>
          </a:p>
          <a:p>
            <a:r>
              <a:rPr lang="en-GB" sz="2000" b="1" dirty="0"/>
              <a:t>Instrumentation and </a:t>
            </a:r>
            <a:r>
              <a:rPr lang="en-GB" sz="2000" b="1" dirty="0" smtClean="0"/>
              <a:t>diagnostics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smtClean="0"/>
              <a:t>Can </a:t>
            </a:r>
            <a:r>
              <a:rPr lang="en-GB" sz="2000" dirty="0"/>
              <a:t>the BPMs and other instrumentation and diagnostics be readily accommodated?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32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Now and ALCPG11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Today’s meeting will review the status of the proposed lattices including a look at a “standard” set of straights for each</a:t>
            </a:r>
          </a:p>
          <a:p>
            <a:r>
              <a:rPr lang="en-US" dirty="0" smtClean="0"/>
              <a:t>Between now and March 19</a:t>
            </a:r>
          </a:p>
          <a:p>
            <a:pPr lvl="1"/>
            <a:r>
              <a:rPr lang="en-US" dirty="0" smtClean="0"/>
              <a:t>Circulate any supporting materials needed for all of the lattice designs</a:t>
            </a:r>
          </a:p>
          <a:p>
            <a:pPr lvl="1"/>
            <a:r>
              <a:rPr lang="en-US" dirty="0" smtClean="0"/>
              <a:t>Further refine each of the lattices based on inputs from today</a:t>
            </a:r>
          </a:p>
          <a:p>
            <a:pPr lvl="1"/>
            <a:r>
              <a:rPr lang="en-US" dirty="0" smtClean="0"/>
              <a:t>Circulate the detailed evaluation criteria </a:t>
            </a:r>
            <a:r>
              <a:rPr lang="en-US" smtClean="0"/>
              <a:t>and evaluation form </a:t>
            </a:r>
            <a:r>
              <a:rPr lang="en-US" dirty="0" smtClean="0"/>
              <a:t>for use in Eugene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73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ALCPG11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334000"/>
          </a:xfrm>
        </p:spPr>
        <p:txBody>
          <a:bodyPr/>
          <a:lstStyle/>
          <a:p>
            <a:r>
              <a:rPr lang="en-US" dirty="0" smtClean="0"/>
              <a:t>Goal for the parallel sessions is to pick a basic lattice design</a:t>
            </a:r>
          </a:p>
          <a:p>
            <a:pPr lvl="1"/>
            <a:r>
              <a:rPr lang="en-US" dirty="0" smtClean="0"/>
              <a:t>Given the present state of development, we expect that the choice may not be “complete”</a:t>
            </a:r>
          </a:p>
          <a:p>
            <a:pPr lvl="1"/>
            <a:r>
              <a:rPr lang="en-US" dirty="0" smtClean="0"/>
              <a:t>Required adjustments to the chosen design will need to be clearly identified and a timeline for implementing the changes will be developed</a:t>
            </a:r>
          </a:p>
          <a:p>
            <a:pPr lvl="1"/>
            <a:r>
              <a:rPr lang="en-US" dirty="0" smtClean="0"/>
              <a:t>Will need to pursue any final modifications to the design as quickly as possible</a:t>
            </a:r>
          </a:p>
          <a:p>
            <a:r>
              <a:rPr lang="en-US" dirty="0" smtClean="0"/>
              <a:t>We expect to announce the key elements of a 3.2km baseline design during the closeout on March 23</a:t>
            </a:r>
            <a:r>
              <a:rPr lang="en-US" baseline="30000" dirty="0" smtClean="0"/>
              <a:t>rd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24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Post-ALCPG11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8305800" cy="5334000"/>
          </a:xfrm>
        </p:spPr>
        <p:txBody>
          <a:bodyPr/>
          <a:lstStyle/>
          <a:p>
            <a:r>
              <a:rPr lang="en-US" sz="2400" dirty="0" smtClean="0"/>
              <a:t>After ALCPG11, we will want to review final design adjustments as rapidly as possible</a:t>
            </a:r>
          </a:p>
          <a:p>
            <a:pPr lvl="1"/>
            <a:r>
              <a:rPr lang="en-US" sz="2000" dirty="0" smtClean="0"/>
              <a:t>Expect monthly WebEx meetings until this process is complete </a:t>
            </a:r>
          </a:p>
          <a:p>
            <a:pPr lvl="1"/>
            <a:r>
              <a:rPr lang="en-US" sz="2000" dirty="0" smtClean="0"/>
              <a:t>We are anticipating a major review of the damping rings by the GDE PM team roughly mid-year</a:t>
            </a:r>
          </a:p>
          <a:p>
            <a:pPr lvl="2"/>
            <a:r>
              <a:rPr lang="en-US" sz="1800" dirty="0" smtClean="0"/>
              <a:t>The review will include a detailed systems review</a:t>
            </a:r>
          </a:p>
          <a:p>
            <a:pPr lvl="2"/>
            <a:r>
              <a:rPr lang="en-US" sz="1800" dirty="0" smtClean="0"/>
              <a:t>We expect that detailed change control procedures will be implemented for the design at that point</a:t>
            </a:r>
          </a:p>
          <a:p>
            <a:r>
              <a:rPr lang="en-US" sz="2400" dirty="0" smtClean="0"/>
              <a:t>A full-featured design will need to be available by mid-year in order to support key activities for the remainder of the TDP</a:t>
            </a:r>
          </a:p>
          <a:p>
            <a:pPr lvl="1"/>
            <a:r>
              <a:rPr lang="en-US" sz="2000" dirty="0" smtClean="0"/>
              <a:t>Evaluation of collective effects</a:t>
            </a:r>
          </a:p>
          <a:p>
            <a:pPr lvl="1"/>
            <a:r>
              <a:rPr lang="en-US" sz="2000" dirty="0" smtClean="0"/>
              <a:t>System conceptual design and final specifications</a:t>
            </a:r>
          </a:p>
          <a:p>
            <a:pPr lvl="1"/>
            <a:r>
              <a:rPr lang="en-US" sz="2000" dirty="0"/>
              <a:t>Costing</a:t>
            </a:r>
          </a:p>
          <a:p>
            <a:pPr lvl="1"/>
            <a:endParaRPr lang="en-US" sz="20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1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334000"/>
          </a:xfrm>
        </p:spPr>
        <p:txBody>
          <a:bodyPr/>
          <a:lstStyle/>
          <a:p>
            <a:r>
              <a:rPr lang="en-US" dirty="0" smtClean="0"/>
              <a:t>Goals for the present lattice evaluation process</a:t>
            </a:r>
          </a:p>
          <a:p>
            <a:r>
              <a:rPr lang="en-US" dirty="0" smtClean="0"/>
              <a:t>Specific design features targeted in the updated lattice designs</a:t>
            </a:r>
            <a:endParaRPr lang="en-US" dirty="0"/>
          </a:p>
          <a:p>
            <a:r>
              <a:rPr lang="en-US" dirty="0" smtClean="0"/>
              <a:t>Review of the 2008 evaluation criteria</a:t>
            </a:r>
          </a:p>
          <a:p>
            <a:r>
              <a:rPr lang="en-US" dirty="0" smtClean="0"/>
              <a:t>Use of a selected list of criteria for the present evaluation process</a:t>
            </a:r>
          </a:p>
          <a:p>
            <a:r>
              <a:rPr lang="en-US" dirty="0" smtClean="0"/>
              <a:t>Plans from now to ALCPG11</a:t>
            </a:r>
          </a:p>
          <a:p>
            <a:r>
              <a:rPr lang="en-US" dirty="0" smtClean="0"/>
              <a:t>Planned deliverables for the ALCPG11 lattice evaluation sessions</a:t>
            </a:r>
          </a:p>
          <a:p>
            <a:r>
              <a:rPr lang="en-US" dirty="0" smtClean="0"/>
              <a:t>Post-ALCPG11 process and plans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9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the Lattice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a new baseline lattice consistent with the new ILC central region design</a:t>
            </a:r>
          </a:p>
          <a:p>
            <a:pPr lvl="1"/>
            <a:r>
              <a:rPr lang="en-US" dirty="0" smtClean="0"/>
              <a:t>Reduced circumference</a:t>
            </a:r>
          </a:p>
          <a:p>
            <a:pPr lvl="1"/>
            <a:r>
              <a:rPr lang="en-US" dirty="0" smtClean="0"/>
              <a:t>New operating requirements</a:t>
            </a:r>
          </a:p>
          <a:p>
            <a:pPr lvl="1"/>
            <a:r>
              <a:rPr lang="en-US" dirty="0" smtClean="0"/>
              <a:t>Preserve key design features of existing baseline (DCO4)</a:t>
            </a:r>
          </a:p>
          <a:p>
            <a:r>
              <a:rPr lang="en-US" dirty="0" smtClean="0"/>
              <a:t>Be ready to begin the process of integrating this design into the final ILC Technical Design</a:t>
            </a:r>
          </a:p>
          <a:p>
            <a:pPr lvl="1"/>
            <a:r>
              <a:rPr lang="en-US" dirty="0" smtClean="0"/>
              <a:t>Detailed description</a:t>
            </a:r>
          </a:p>
          <a:p>
            <a:pPr lvl="1"/>
            <a:r>
              <a:rPr lang="en-US" dirty="0" smtClean="0"/>
              <a:t>Costing</a:t>
            </a:r>
          </a:p>
          <a:p>
            <a:pPr lvl="1"/>
            <a:r>
              <a:rPr lang="en-US" dirty="0" smtClean="0"/>
              <a:t>Performance Evaluation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30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Design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458200" cy="5486400"/>
          </a:xfrm>
        </p:spPr>
        <p:txBody>
          <a:bodyPr/>
          <a:lstStyle/>
          <a:p>
            <a:r>
              <a:rPr lang="en-US" sz="1800" dirty="0" smtClean="0"/>
              <a:t>Reduction in circumference – 6.4km </a:t>
            </a:r>
            <a:r>
              <a:rPr lang="en-US" sz="1800" dirty="0" smtClean="0">
                <a:latin typeface="Wingdings 3" charset="2"/>
                <a:cs typeface="Wingdings 3" charset="2"/>
              </a:rPr>
              <a:t>a</a:t>
            </a:r>
            <a:r>
              <a:rPr lang="en-US" sz="1800" dirty="0" smtClean="0">
                <a:cs typeface="Wingdings 3" charset="2"/>
              </a:rPr>
              <a:t> 3.2km</a:t>
            </a:r>
          </a:p>
          <a:p>
            <a:pPr lvl="1"/>
            <a:r>
              <a:rPr lang="en-US" sz="1600" dirty="0" smtClean="0">
                <a:cs typeface="Wingdings 3" charset="2"/>
              </a:rPr>
              <a:t>“Low power” operation with 1300 </a:t>
            </a:r>
            <a:r>
              <a:rPr lang="en-US" sz="1600" dirty="0" err="1" smtClean="0">
                <a:cs typeface="Wingdings 3" charset="2"/>
              </a:rPr>
              <a:t>vs</a:t>
            </a:r>
            <a:r>
              <a:rPr lang="en-US" sz="1600" dirty="0" smtClean="0">
                <a:cs typeface="Wingdings 3" charset="2"/>
              </a:rPr>
              <a:t> 2600 bunches</a:t>
            </a:r>
          </a:p>
          <a:p>
            <a:pPr lvl="1"/>
            <a:r>
              <a:rPr lang="en-US" sz="1600" dirty="0" smtClean="0">
                <a:cs typeface="Wingdings 3" charset="2"/>
              </a:rPr>
              <a:t>Maintain beam current and bunch structure </a:t>
            </a:r>
            <a:r>
              <a:rPr lang="en-US" sz="1600" dirty="0" smtClean="0">
                <a:latin typeface="Wingdings 3" charset="2"/>
                <a:cs typeface="Wingdings 3" charset="2"/>
              </a:rPr>
              <a:t>a</a:t>
            </a:r>
            <a:r>
              <a:rPr lang="en-US" sz="1600" dirty="0" smtClean="0">
                <a:cs typeface="Wingdings 3" charset="2"/>
              </a:rPr>
              <a:t> minimal impact on performance with respect to collective effects</a:t>
            </a:r>
          </a:p>
          <a:p>
            <a:r>
              <a:rPr lang="en-US" sz="1800" dirty="0" smtClean="0"/>
              <a:t>Pursue lower momentum compaction design</a:t>
            </a:r>
            <a:endParaRPr lang="en-US" sz="2000" dirty="0" smtClean="0"/>
          </a:p>
          <a:p>
            <a:pPr lvl="1"/>
            <a:r>
              <a:rPr lang="en-US" sz="1600" dirty="0" smtClean="0"/>
              <a:t>Less conservative design with respect to collective effects</a:t>
            </a:r>
          </a:p>
          <a:p>
            <a:pPr lvl="1"/>
            <a:r>
              <a:rPr lang="en-US" sz="1600" dirty="0" smtClean="0"/>
              <a:t>Smaller RF requirements for 6mm bunch length </a:t>
            </a:r>
            <a:endParaRPr lang="en-US" sz="1800" dirty="0" smtClean="0"/>
          </a:p>
          <a:p>
            <a:r>
              <a:rPr lang="en-US" sz="1800" dirty="0" smtClean="0"/>
              <a:t>Updated Specification for Straights</a:t>
            </a:r>
          </a:p>
          <a:p>
            <a:pPr lvl="1"/>
            <a:r>
              <a:rPr lang="en-US" sz="1600" dirty="0" smtClean="0"/>
              <a:t>Minimize length consistent with 3.2km design requirements</a:t>
            </a:r>
          </a:p>
          <a:p>
            <a:pPr lvl="1"/>
            <a:r>
              <a:rPr lang="en-US" sz="1600" dirty="0" smtClean="0"/>
              <a:t>Maintain injection/extraction layout</a:t>
            </a:r>
          </a:p>
          <a:p>
            <a:pPr lvl="1"/>
            <a:r>
              <a:rPr lang="en-US" sz="1600" dirty="0" smtClean="0"/>
              <a:t>Minimize phase adjustment trombone</a:t>
            </a:r>
          </a:p>
          <a:p>
            <a:pPr lvl="1"/>
            <a:r>
              <a:rPr lang="en-US" sz="1600" dirty="0" smtClean="0"/>
              <a:t>Adjust circumference chicane</a:t>
            </a:r>
          </a:p>
          <a:p>
            <a:pPr lvl="1"/>
            <a:r>
              <a:rPr lang="en-US" sz="1600" dirty="0" smtClean="0"/>
              <a:t>Ensure space in RF &amp; Wiggler sections for all design options (low power, high power, 10Hz rep rate)</a:t>
            </a:r>
          </a:p>
          <a:p>
            <a:pPr lvl="1"/>
            <a:r>
              <a:rPr lang="en-US" sz="1600" dirty="0" smtClean="0"/>
              <a:t>Added space in wiggler section for photon absorbers</a:t>
            </a:r>
          </a:p>
          <a:p>
            <a:pPr lvl="1"/>
            <a:r>
              <a:rPr lang="en-US" sz="1600" dirty="0" smtClean="0"/>
              <a:t>Preserve CFS interface</a:t>
            </a:r>
          </a:p>
          <a:p>
            <a:r>
              <a:rPr lang="en-US" sz="1800" dirty="0" smtClean="0"/>
              <a:t>Energy Acceptance Specification</a:t>
            </a:r>
          </a:p>
          <a:p>
            <a:pPr lvl="1"/>
            <a:r>
              <a:rPr lang="en-US" sz="1600" dirty="0" smtClean="0"/>
              <a:t>Injection ±0.5%</a:t>
            </a:r>
          </a:p>
          <a:p>
            <a:pPr lvl="1"/>
            <a:r>
              <a:rPr lang="en-US" sz="1600" dirty="0" smtClean="0"/>
              <a:t>For quantum lifetime desire at least </a:t>
            </a:r>
            <a:r>
              <a:rPr lang="en-US" sz="1600" dirty="0"/>
              <a:t>±</a:t>
            </a:r>
            <a:r>
              <a:rPr lang="en-US" sz="1600" dirty="0" smtClean="0"/>
              <a:t>0.75</a:t>
            </a:r>
            <a:r>
              <a:rPr lang="en-US" sz="1600" dirty="0"/>
              <a:t>%</a:t>
            </a:r>
          </a:p>
          <a:p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1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 Lattice Evaluation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Eight major criteria were employed in our last baseline evaluation</a:t>
            </a:r>
          </a:p>
          <a:p>
            <a:r>
              <a:rPr lang="en-US" dirty="0" smtClean="0"/>
              <a:t>Top-level List</a:t>
            </a:r>
          </a:p>
          <a:p>
            <a:pPr lvl="1"/>
            <a:r>
              <a:rPr lang="en-US" dirty="0"/>
              <a:t>Lattice Design and Dynamical Properties</a:t>
            </a:r>
          </a:p>
          <a:p>
            <a:pPr lvl="1"/>
            <a:r>
              <a:rPr lang="en-US" dirty="0"/>
              <a:t>Conventional Facilities and Layout</a:t>
            </a:r>
          </a:p>
          <a:p>
            <a:pPr lvl="1"/>
            <a:r>
              <a:rPr lang="en-US" dirty="0"/>
              <a:t>Magnets, Supports and Power Supplies</a:t>
            </a:r>
          </a:p>
          <a:p>
            <a:pPr lvl="1"/>
            <a:r>
              <a:rPr lang="en-US" dirty="0"/>
              <a:t>Vacuum System and Radiation Handling</a:t>
            </a:r>
          </a:p>
          <a:p>
            <a:pPr lvl="1"/>
            <a:r>
              <a:rPr lang="en-US" dirty="0"/>
              <a:t>RF System</a:t>
            </a:r>
          </a:p>
          <a:p>
            <a:pPr lvl="1"/>
            <a:r>
              <a:rPr lang="en-US" dirty="0"/>
              <a:t>Injection and Extraction Systems</a:t>
            </a:r>
          </a:p>
          <a:p>
            <a:pPr lvl="1"/>
            <a:r>
              <a:rPr lang="en-US" dirty="0"/>
              <a:t>Instrumentation and Diagnostics</a:t>
            </a:r>
          </a:p>
          <a:p>
            <a:pPr lvl="1"/>
            <a:r>
              <a:rPr lang="en-US" dirty="0"/>
              <a:t>Control System, Availability and </a:t>
            </a:r>
            <a:r>
              <a:rPr lang="en-US" dirty="0" smtClean="0"/>
              <a:t>Reliability</a:t>
            </a:r>
          </a:p>
          <a:p>
            <a:r>
              <a:rPr lang="en-US" dirty="0" smtClean="0"/>
              <a:t>Each lattice was ranked on a 1-5 scale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83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391400" cy="914400"/>
          </a:xfrm>
        </p:spPr>
        <p:txBody>
          <a:bodyPr/>
          <a:lstStyle/>
          <a:p>
            <a:r>
              <a:rPr lang="en-US" dirty="0" smtClean="0"/>
              <a:t>Evaluation Criteria for 2011 – 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334000"/>
          </a:xfrm>
        </p:spPr>
        <p:txBody>
          <a:bodyPr/>
          <a:lstStyle/>
          <a:p>
            <a:r>
              <a:rPr lang="en-US" dirty="0" smtClean="0"/>
              <a:t>Many features are largely fixed and have been preserved in the lattice development since 2008</a:t>
            </a:r>
          </a:p>
          <a:p>
            <a:pPr lvl="1"/>
            <a:r>
              <a:rPr lang="en-US" dirty="0" smtClean="0"/>
              <a:t>Enables evaluation of a reduced set of criteria</a:t>
            </a:r>
          </a:p>
          <a:p>
            <a:pPr lvl="1"/>
            <a:r>
              <a:rPr lang="en-US" dirty="0" smtClean="0"/>
              <a:t>Focus on the key issues</a:t>
            </a:r>
          </a:p>
          <a:p>
            <a:r>
              <a:rPr lang="en-US" dirty="0" smtClean="0"/>
              <a:t>There have been insufficient resources to fully evaluate some issues</a:t>
            </a:r>
          </a:p>
          <a:p>
            <a:pPr lvl="1"/>
            <a:r>
              <a:rPr lang="en-US" dirty="0" smtClean="0"/>
              <a:t>For instance, no complete and systematic studies of instabilities is available for the current designs</a:t>
            </a:r>
          </a:p>
          <a:p>
            <a:pPr lvl="1"/>
            <a:r>
              <a:rPr lang="en-US" dirty="0" smtClean="0"/>
              <a:t>We rely on the general observations obtained during the original baseline design process (2005-2007)</a:t>
            </a:r>
          </a:p>
          <a:p>
            <a:pPr lvl="1"/>
            <a:r>
              <a:rPr lang="en-US" dirty="0" smtClean="0"/>
              <a:t>Where particular concerns exist, we hope to complete narrowly focused follow-up studies during the conclusion of the Technical Design Phase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49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772400" cy="914400"/>
          </a:xfrm>
        </p:spPr>
        <p:txBody>
          <a:bodyPr/>
          <a:lstStyle/>
          <a:p>
            <a:r>
              <a:rPr lang="en-US" dirty="0"/>
              <a:t>Evaluation Criteria for 2011 – Part 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5334000"/>
          </a:xfrm>
        </p:spPr>
        <p:txBody>
          <a:bodyPr/>
          <a:lstStyle/>
          <a:p>
            <a:r>
              <a:rPr lang="en-US" dirty="0" smtClean="0"/>
              <a:t>Proposed </a:t>
            </a:r>
            <a:r>
              <a:rPr lang="en-US" dirty="0"/>
              <a:t>evaluation criteria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Lattice Design and Dynamical Properties</a:t>
            </a:r>
          </a:p>
          <a:p>
            <a:pPr lvl="1"/>
            <a:r>
              <a:rPr lang="en-US" strike="sngStrike" dirty="0"/>
              <a:t>Conventional Facilities and </a:t>
            </a:r>
            <a:r>
              <a:rPr lang="en-US" strike="sngStrike" dirty="0" smtClean="0"/>
              <a:t>Layout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 now fixed</a:t>
            </a:r>
            <a:endParaRPr lang="en-US" strike="sngStrike" dirty="0"/>
          </a:p>
          <a:p>
            <a:pPr lvl="1"/>
            <a:r>
              <a:rPr lang="en-US" dirty="0"/>
              <a:t>Magnets, Supports and Power Supplies</a:t>
            </a:r>
          </a:p>
          <a:p>
            <a:pPr lvl="1"/>
            <a:r>
              <a:rPr lang="en-US" dirty="0"/>
              <a:t>Vacuum System and Radiation Handling</a:t>
            </a:r>
          </a:p>
          <a:p>
            <a:pPr lvl="1"/>
            <a:r>
              <a:rPr lang="en-US" dirty="0"/>
              <a:t>RF System</a:t>
            </a:r>
          </a:p>
          <a:p>
            <a:pPr lvl="1"/>
            <a:r>
              <a:rPr lang="en-US" strike="sngStrike" dirty="0"/>
              <a:t>Injection and Extraction </a:t>
            </a:r>
            <a:r>
              <a:rPr lang="en-US" strike="sngStrike" dirty="0" smtClean="0"/>
              <a:t>Systems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now fixed</a:t>
            </a:r>
            <a:endParaRPr lang="en-US" strike="sngStrike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Space for </a:t>
            </a:r>
            <a:r>
              <a:rPr lang="en-US" dirty="0" smtClean="0"/>
              <a:t>Instrumentation </a:t>
            </a:r>
            <a:r>
              <a:rPr lang="en-US" dirty="0"/>
              <a:t>and Diagnostics</a:t>
            </a:r>
          </a:p>
          <a:p>
            <a:pPr lvl="1"/>
            <a:r>
              <a:rPr lang="en-US" strike="sngStrike" dirty="0"/>
              <a:t>Control System, Availability and </a:t>
            </a:r>
            <a:r>
              <a:rPr lang="en-US" strike="sngStrike" dirty="0" smtClean="0"/>
              <a:t>Reliability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no differentiation between lattices</a:t>
            </a:r>
            <a:endParaRPr lang="en-US" strike="sngStrike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11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696200" cy="914400"/>
          </a:xfrm>
        </p:spPr>
        <p:txBody>
          <a:bodyPr/>
          <a:lstStyle/>
          <a:p>
            <a:r>
              <a:rPr lang="en-US" dirty="0" smtClean="0"/>
              <a:t>Lattice Evaluation Criteria – Detail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8382000" cy="5334000"/>
          </a:xfrm>
        </p:spPr>
        <p:txBody>
          <a:bodyPr/>
          <a:lstStyle/>
          <a:p>
            <a:r>
              <a:rPr lang="en-GB" sz="2400" b="1" dirty="0"/>
              <a:t>Lattice design and dynamical </a:t>
            </a:r>
            <a:r>
              <a:rPr lang="en-GB" sz="2400" b="1" dirty="0" smtClean="0"/>
              <a:t>properties</a:t>
            </a:r>
            <a:endParaRPr lang="en-US" sz="2400" dirty="0"/>
          </a:p>
          <a:p>
            <a:pPr marL="514350" indent="-514350">
              <a:buFont typeface="+mj-lt"/>
              <a:buAutoNum type="alphaLcParenR"/>
            </a:pPr>
            <a:r>
              <a:rPr lang="en-GB" sz="1800" dirty="0" smtClean="0"/>
              <a:t>Is </a:t>
            </a:r>
            <a:r>
              <a:rPr lang="en-GB" sz="1800" dirty="0"/>
              <a:t>the design complete?  Does it include all necessary systems, such as injection/extraction optics, RF, wiggler, circumference chicane, tune trombone, </a:t>
            </a:r>
            <a:r>
              <a:rPr lang="en-GB" sz="1800" dirty="0" err="1"/>
              <a:t>etc</a:t>
            </a:r>
            <a:r>
              <a:rPr lang="en-GB" sz="1800" dirty="0"/>
              <a:t>?</a:t>
            </a:r>
            <a:endParaRPr lang="en-US" sz="1800" dirty="0"/>
          </a:p>
          <a:p>
            <a:pPr marL="514350" indent="-514350">
              <a:buFont typeface="+mj-lt"/>
              <a:buAutoNum type="alphaLcParenR"/>
            </a:pPr>
            <a:r>
              <a:rPr lang="en-GB" sz="1800" dirty="0" smtClean="0"/>
              <a:t>Is </a:t>
            </a:r>
            <a:r>
              <a:rPr lang="en-GB" sz="1800" dirty="0"/>
              <a:t>there sufficient margin in general dynamical parameters (damping times, equilibrium </a:t>
            </a:r>
            <a:r>
              <a:rPr lang="en-GB" sz="1800" dirty="0" err="1"/>
              <a:t>emittance</a:t>
            </a:r>
            <a:r>
              <a:rPr lang="en-GB" sz="1800" dirty="0"/>
              <a:t> and energy spread, etc.)?</a:t>
            </a:r>
            <a:endParaRPr lang="en-US" sz="1800" dirty="0"/>
          </a:p>
          <a:p>
            <a:pPr marL="514350" indent="-514350">
              <a:buFont typeface="+mj-lt"/>
              <a:buAutoNum type="alphaLcParenR"/>
            </a:pPr>
            <a:r>
              <a:rPr lang="en-GB" sz="1800" dirty="0" smtClean="0"/>
              <a:t>Does </a:t>
            </a:r>
            <a:r>
              <a:rPr lang="en-GB" sz="1800" dirty="0"/>
              <a:t>the momentum compaction factor provide a good compromise between RF requirements, at 6 mm bunch length, and instability thresholds?</a:t>
            </a:r>
            <a:endParaRPr lang="en-US" sz="1800" dirty="0"/>
          </a:p>
          <a:p>
            <a:pPr marL="514350" indent="-514350">
              <a:buFont typeface="+mj-lt"/>
              <a:buAutoNum type="alphaLcParenR"/>
            </a:pPr>
            <a:r>
              <a:rPr lang="en-GB" sz="1800" dirty="0" smtClean="0"/>
              <a:t>How </a:t>
            </a:r>
            <a:r>
              <a:rPr lang="en-GB" sz="1800" dirty="0"/>
              <a:t>does the lattice compare with others in terms of sensitivity to collective effects (such as impedance-driven instabilities, </a:t>
            </a:r>
            <a:r>
              <a:rPr lang="en-GB" sz="1800" dirty="0" err="1"/>
              <a:t>intrabeam</a:t>
            </a:r>
            <a:r>
              <a:rPr lang="en-GB" sz="1800" dirty="0"/>
              <a:t> scattering, space charge, ion effects, and electron cloud)?</a:t>
            </a:r>
            <a:endParaRPr lang="en-US" sz="1800" dirty="0"/>
          </a:p>
          <a:p>
            <a:pPr marL="514350" indent="-514350">
              <a:buFont typeface="+mj-lt"/>
              <a:buAutoNum type="alphaLcParenR"/>
            </a:pPr>
            <a:r>
              <a:rPr lang="en-GB" sz="1800" dirty="0" smtClean="0"/>
              <a:t>How </a:t>
            </a:r>
            <a:r>
              <a:rPr lang="en-GB" sz="1800" dirty="0"/>
              <a:t>much flexibility is there in tuning the momentum compaction factor?</a:t>
            </a:r>
            <a:endParaRPr lang="en-US" sz="1800" dirty="0"/>
          </a:p>
          <a:p>
            <a:pPr marL="514350" indent="-514350">
              <a:buFont typeface="+mj-lt"/>
              <a:buAutoNum type="alphaLcParenR"/>
            </a:pPr>
            <a:r>
              <a:rPr lang="en-GB" sz="1800" dirty="0" smtClean="0"/>
              <a:t>Is </a:t>
            </a:r>
            <a:r>
              <a:rPr lang="en-GB" sz="1800" dirty="0"/>
              <a:t>the dynamic aperture sufficient?</a:t>
            </a:r>
            <a:endParaRPr lang="en-US" sz="1800" dirty="0"/>
          </a:p>
          <a:p>
            <a:pPr marL="514350" indent="-514350">
              <a:buFont typeface="+mj-lt"/>
              <a:buAutoNum type="alphaLcParenR"/>
            </a:pPr>
            <a:r>
              <a:rPr lang="en-GB" sz="1800" dirty="0" smtClean="0"/>
              <a:t>Are </a:t>
            </a:r>
            <a:r>
              <a:rPr lang="en-GB" sz="1800" dirty="0"/>
              <a:t>there any particular benefits or concerns with the dynamics, specific to the lattice?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11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696200" cy="914400"/>
          </a:xfrm>
        </p:spPr>
        <p:txBody>
          <a:bodyPr/>
          <a:lstStyle/>
          <a:p>
            <a:r>
              <a:rPr lang="en-US" dirty="0" smtClean="0"/>
              <a:t>Lattice Evaluation Criteria – Detail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8382000" cy="5334000"/>
          </a:xfrm>
        </p:spPr>
        <p:txBody>
          <a:bodyPr/>
          <a:lstStyle/>
          <a:p>
            <a:r>
              <a:rPr lang="en-GB" sz="2000" b="1" dirty="0"/>
              <a:t>Magnets, supports and power supplies.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smtClean="0"/>
              <a:t>How </a:t>
            </a:r>
            <a:r>
              <a:rPr lang="en-GB" sz="2000" dirty="0"/>
              <a:t>does the number of magnets, and the number of different styles of magnet, compare with the other lattices?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smtClean="0"/>
              <a:t>Are </a:t>
            </a:r>
            <a:r>
              <a:rPr lang="en-GB" sz="2000" dirty="0"/>
              <a:t>the magnet parameters (length, field strength or gradient, spacing) reasonable?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smtClean="0"/>
              <a:t>Compare </a:t>
            </a:r>
            <a:r>
              <a:rPr lang="en-GB" sz="2000" dirty="0"/>
              <a:t>the degree of magnet optimization required for the various lattices?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smtClean="0"/>
              <a:t>How </a:t>
            </a:r>
            <a:r>
              <a:rPr lang="en-GB" sz="2000" dirty="0"/>
              <a:t>do the alignment and stability sensitivities compare with other lattices?  In particular, what is the sensitivity of </a:t>
            </a:r>
            <a:r>
              <a:rPr lang="en-GB" sz="2000" dirty="0" err="1"/>
              <a:t>emittance</a:t>
            </a:r>
            <a:r>
              <a:rPr lang="en-GB" sz="2000" dirty="0"/>
              <a:t> dilution due to these effects.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smtClean="0"/>
              <a:t>How </a:t>
            </a:r>
            <a:r>
              <a:rPr lang="en-GB" sz="2000" dirty="0"/>
              <a:t>do the numbers and types of supports required for the magnets compare with other lattices?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smtClean="0"/>
              <a:t>How </a:t>
            </a:r>
            <a:r>
              <a:rPr lang="en-GB" sz="2000" dirty="0"/>
              <a:t>do the numbers and types of individually powered magnets compare with the other lattice options?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 smtClean="0"/>
              <a:t>Are </a:t>
            </a:r>
            <a:r>
              <a:rPr lang="en-GB" sz="2000" dirty="0"/>
              <a:t>there any particular benefits or concerns with the magnets, supports and power supplies, specific to the lattice</a:t>
            </a:r>
            <a:r>
              <a:rPr lang="en-GB" sz="2000" dirty="0" smtClean="0"/>
              <a:t>?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WebEx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41624"/>
      </p:ext>
    </p:extLst>
  </p:cSld>
  <p:clrMapOvr>
    <a:masterClrMapping/>
  </p:clrMapOvr>
</p:sld>
</file>

<file path=ppt/theme/theme1.xml><?xml version="1.0" encoding="utf-8"?>
<a:theme xmlns:a="http://schemas.openxmlformats.org/drawingml/2006/main" name="ilc_gde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ctr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ctr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ilc_gde_template.potx</Template>
  <TotalTime>2428</TotalTime>
  <Words>1289</Words>
  <Application>Microsoft Macintosh PowerPoint</Application>
  <PresentationFormat>On-screen Show (4:3)</PresentationFormat>
  <Paragraphs>163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ilc_gde_template</vt:lpstr>
      <vt:lpstr>2011 Damping Rings Lattice Evaluation</vt:lpstr>
      <vt:lpstr>Outline</vt:lpstr>
      <vt:lpstr>Goals for the Lattice Evaluation</vt:lpstr>
      <vt:lpstr>Key Design Modifications</vt:lpstr>
      <vt:lpstr>2008 Lattice Evaluation Criteria</vt:lpstr>
      <vt:lpstr>Evaluation Criteria for 2011 – Part I</vt:lpstr>
      <vt:lpstr>Evaluation Criteria for 2011 – Part II</vt:lpstr>
      <vt:lpstr>Lattice Evaluation Criteria – Detail I</vt:lpstr>
      <vt:lpstr>Lattice Evaluation Criteria – Detail II</vt:lpstr>
      <vt:lpstr>Lattice Evaluation Criteria – Detail III</vt:lpstr>
      <vt:lpstr>Lattice Evaluation Criteria – Detail IV</vt:lpstr>
      <vt:lpstr>Between Now and ALCPG11</vt:lpstr>
      <vt:lpstr>ALCPG11 Deliverables</vt:lpstr>
      <vt:lpstr>Post-ALCPG11 Process</vt:lpstr>
    </vt:vector>
  </TitlesOfParts>
  <Company>Cornell LEPP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Gerald Dugan</dc:creator>
  <cp:lastModifiedBy>Mark Palmer</cp:lastModifiedBy>
  <cp:revision>76</cp:revision>
  <dcterms:created xsi:type="dcterms:W3CDTF">2005-11-21T04:08:26Z</dcterms:created>
  <dcterms:modified xsi:type="dcterms:W3CDTF">2011-03-08T12:32:02Z</dcterms:modified>
</cp:coreProperties>
</file>