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handoutMasterIdLst>
    <p:handoutMasterId r:id="rId20"/>
  </p:handoutMasterIdLst>
  <p:sldIdLst>
    <p:sldId id="256" r:id="rId2"/>
    <p:sldId id="261" r:id="rId3"/>
    <p:sldId id="274" r:id="rId4"/>
    <p:sldId id="279" r:id="rId5"/>
    <p:sldId id="280" r:id="rId6"/>
    <p:sldId id="292" r:id="rId7"/>
    <p:sldId id="293" r:id="rId8"/>
    <p:sldId id="294" r:id="rId9"/>
    <p:sldId id="295" r:id="rId10"/>
    <p:sldId id="282" r:id="rId11"/>
    <p:sldId id="283" r:id="rId12"/>
    <p:sldId id="284" r:id="rId13"/>
    <p:sldId id="285" r:id="rId14"/>
    <p:sldId id="288" r:id="rId15"/>
    <p:sldId id="289" r:id="rId16"/>
    <p:sldId id="281" r:id="rId17"/>
    <p:sldId id="275" r:id="rId18"/>
  </p:sldIdLst>
  <p:sldSz cx="9144000" cy="6858000" type="screen4x3"/>
  <p:notesSz cx="6858000" cy="9144000"/>
  <p:defaultTextStyle>
    <a:defPPr>
      <a:defRPr lang="en-US"/>
    </a:defPPr>
    <a:lvl1pPr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1pPr>
    <a:lvl2pPr marL="457200"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2pPr>
    <a:lvl3pPr marL="914400"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3pPr>
    <a:lvl4pPr marL="1371600"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4pPr>
    <a:lvl5pPr marL="1828800" algn="l" rtl="0" eaLnBrk="0" fontAlgn="ctr" hangingPunct="0">
      <a:spcBef>
        <a:spcPct val="0"/>
      </a:spcBef>
      <a:spcAft>
        <a:spcPct val="0"/>
      </a:spcAft>
      <a:defRPr sz="3600" kern="1200">
        <a:solidFill>
          <a:schemeClr val="tx1"/>
        </a:solidFill>
        <a:latin typeface="Arial" charset="0"/>
        <a:ea typeface="ＭＳ Ｐゴシック" charset="0"/>
        <a:cs typeface="Arial Unicode MS" charset="0"/>
      </a:defRPr>
    </a:lvl5pPr>
    <a:lvl6pPr marL="2286000" algn="l" defTabSz="457200" rtl="0" eaLnBrk="1" latinLnBrk="0" hangingPunct="1">
      <a:defRPr sz="3600" kern="1200">
        <a:solidFill>
          <a:schemeClr val="tx1"/>
        </a:solidFill>
        <a:latin typeface="Arial" charset="0"/>
        <a:ea typeface="ＭＳ Ｐゴシック" charset="0"/>
        <a:cs typeface="Arial Unicode MS" charset="0"/>
      </a:defRPr>
    </a:lvl6pPr>
    <a:lvl7pPr marL="2743200" algn="l" defTabSz="457200" rtl="0" eaLnBrk="1" latinLnBrk="0" hangingPunct="1">
      <a:defRPr sz="3600" kern="1200">
        <a:solidFill>
          <a:schemeClr val="tx1"/>
        </a:solidFill>
        <a:latin typeface="Arial" charset="0"/>
        <a:ea typeface="ＭＳ Ｐゴシック" charset="0"/>
        <a:cs typeface="Arial Unicode MS" charset="0"/>
      </a:defRPr>
    </a:lvl7pPr>
    <a:lvl8pPr marL="3200400" algn="l" defTabSz="457200" rtl="0" eaLnBrk="1" latinLnBrk="0" hangingPunct="1">
      <a:defRPr sz="3600" kern="1200">
        <a:solidFill>
          <a:schemeClr val="tx1"/>
        </a:solidFill>
        <a:latin typeface="Arial" charset="0"/>
        <a:ea typeface="ＭＳ Ｐゴシック" charset="0"/>
        <a:cs typeface="Arial Unicode MS" charset="0"/>
      </a:defRPr>
    </a:lvl8pPr>
    <a:lvl9pPr marL="3657600" algn="l" defTabSz="457200" rtl="0" eaLnBrk="1" latinLnBrk="0" hangingPunct="1">
      <a:defRPr sz="3600" kern="1200">
        <a:solidFill>
          <a:schemeClr val="tx1"/>
        </a:solidFill>
        <a:latin typeface="Arial" charset="0"/>
        <a:ea typeface="ＭＳ Ｐゴシック" charset="0"/>
        <a:cs typeface="Arial Unicode M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DA2B"/>
    <a:srgbClr val="23346C"/>
    <a:srgbClr val="CCFF33"/>
    <a:srgbClr val="339966"/>
    <a:srgbClr val="66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5" autoAdjust="0"/>
    <p:restoredTop sz="99726" autoAdjust="0"/>
  </p:normalViewPr>
  <p:slideViewPr>
    <p:cSldViewPr>
      <p:cViewPr>
        <p:scale>
          <a:sx n="125" d="100"/>
          <a:sy n="125" d="100"/>
        </p:scale>
        <p:origin x="-1576"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72"/>
    </p:cViewPr>
  </p:sorterViewPr>
  <p:notesViewPr>
    <p:cSldViewPr>
      <p:cViewPr varScale="1">
        <p:scale>
          <a:sx n="56" d="100"/>
          <a:sy n="56" d="100"/>
        </p:scale>
        <p:origin x="-129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34E7FD-F32B-C543-9CFF-53CC49363D82}" type="datetimeFigureOut">
              <a:rPr lang="en-US" smtClean="0"/>
              <a:t>6/27/11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3D0834-DFD7-1646-8A46-3364F2AE1304}" type="slidenum">
              <a:rPr lang="en-US" smtClean="0"/>
              <a:t>‹#›</a:t>
            </a:fld>
            <a:endParaRPr lang="en-US"/>
          </a:p>
        </p:txBody>
      </p:sp>
    </p:spTree>
    <p:extLst>
      <p:ext uri="{BB962C8B-B14F-4D97-AF65-F5344CB8AC3E}">
        <p14:creationId xmlns:p14="http://schemas.microsoft.com/office/powerpoint/2010/main" val="3072221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fontAlgn="base">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fontAlgn="base">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fontAlgn="base">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fontAlgn="base">
              <a:defRPr sz="1200"/>
            </a:lvl1pPr>
          </a:lstStyle>
          <a:p>
            <a:fld id="{B0E32CA1-22D7-4345-AF15-A2C07990A7FC}" type="slidenum">
              <a:rPr lang="en-US"/>
              <a:pPr/>
              <a:t>‹#›</a:t>
            </a:fld>
            <a:endParaRPr lang="en-US"/>
          </a:p>
        </p:txBody>
      </p:sp>
    </p:spTree>
    <p:extLst>
      <p:ext uri="{BB962C8B-B14F-4D97-AF65-F5344CB8AC3E}">
        <p14:creationId xmlns:p14="http://schemas.microsoft.com/office/powerpoint/2010/main" val="2938930822"/>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Arial Unicode MS" charset="0"/>
      </a:defRPr>
    </a:lvl1pPr>
    <a:lvl2pPr marL="457200" algn="l" rtl="0" fontAlgn="base">
      <a:spcBef>
        <a:spcPct val="30000"/>
      </a:spcBef>
      <a:spcAft>
        <a:spcPct val="0"/>
      </a:spcAft>
      <a:defRPr sz="1200" kern="1200">
        <a:solidFill>
          <a:schemeClr val="tx1"/>
        </a:solidFill>
        <a:latin typeface="Arial" charset="0"/>
        <a:ea typeface="Arial Unicode MS" charset="0"/>
        <a:cs typeface="Arial Unicode MS" charset="0"/>
      </a:defRPr>
    </a:lvl2pPr>
    <a:lvl3pPr marL="914400" algn="l" rtl="0" fontAlgn="base">
      <a:spcBef>
        <a:spcPct val="30000"/>
      </a:spcBef>
      <a:spcAft>
        <a:spcPct val="0"/>
      </a:spcAft>
      <a:defRPr sz="1200" kern="1200">
        <a:solidFill>
          <a:schemeClr val="tx1"/>
        </a:solidFill>
        <a:latin typeface="Arial" charset="0"/>
        <a:ea typeface="Arial Unicode MS" charset="0"/>
        <a:cs typeface="Arial Unicode MS" charset="0"/>
      </a:defRPr>
    </a:lvl3pPr>
    <a:lvl4pPr marL="1371600" algn="l" rtl="0" fontAlgn="base">
      <a:spcBef>
        <a:spcPct val="30000"/>
      </a:spcBef>
      <a:spcAft>
        <a:spcPct val="0"/>
      </a:spcAft>
      <a:defRPr sz="1200" kern="1200">
        <a:solidFill>
          <a:schemeClr val="tx1"/>
        </a:solidFill>
        <a:latin typeface="Arial" charset="0"/>
        <a:ea typeface="Arial Unicode MS" charset="0"/>
        <a:cs typeface="Arial Unicode MS" charset="0"/>
      </a:defRPr>
    </a:lvl4pPr>
    <a:lvl5pPr marL="1828800" algn="l" rtl="0" fontAlgn="base">
      <a:spcBef>
        <a:spcPct val="30000"/>
      </a:spcBef>
      <a:spcAft>
        <a:spcPct val="0"/>
      </a:spcAft>
      <a:defRPr sz="1200" kern="1200">
        <a:solidFill>
          <a:schemeClr val="tx1"/>
        </a:solidFill>
        <a:latin typeface="Arial" charset="0"/>
        <a:ea typeface="Arial Unicode MS" charset="0"/>
        <a:cs typeface="Arial Unicode MS"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7C255B-886D-4943-9562-B7B1F7D22887}" type="slidenum">
              <a:rPr lang="en-US"/>
              <a:pPr/>
              <a:t>1</a:t>
            </a:fld>
            <a:endParaRPr lang="en-US"/>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2402" name="Rectangle 2"/>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102403" name="Rectangle 3"/>
          <p:cNvSpPr>
            <a:spLocks noGrp="1" noChangeArrowheads="1"/>
          </p:cNvSpPr>
          <p:nvPr>
            <p:ph type="dt" sz="half" idx="2"/>
          </p:nvPr>
        </p:nvSpPr>
        <p:spPr>
          <a:xfrm>
            <a:off x="685800" y="6248400"/>
            <a:ext cx="1905000" cy="457200"/>
          </a:xfrm>
        </p:spPr>
        <p:txBody>
          <a:bodyPr/>
          <a:lstStyle>
            <a:lvl1pPr>
              <a:defRPr/>
            </a:lvl1pPr>
          </a:lstStyle>
          <a:p>
            <a:r>
              <a:rPr lang="en-US" smtClean="0"/>
              <a:t>June 28, 2011</a:t>
            </a:r>
            <a:endParaRPr lang="en-US"/>
          </a:p>
        </p:txBody>
      </p:sp>
      <p:sp>
        <p:nvSpPr>
          <p:cNvPr id="102404" name="Rectangle 4"/>
          <p:cNvSpPr>
            <a:spLocks noGrp="1" noChangeArrowheads="1"/>
          </p:cNvSpPr>
          <p:nvPr>
            <p:ph type="ftr" sz="quarter" idx="3"/>
          </p:nvPr>
        </p:nvSpPr>
        <p:spPr>
          <a:xfrm>
            <a:off x="3124200" y="6248400"/>
            <a:ext cx="2895600" cy="457200"/>
          </a:xfrm>
        </p:spPr>
        <p:txBody>
          <a:bodyPr/>
          <a:lstStyle>
            <a:lvl1pPr>
              <a:defRPr/>
            </a:lvl1pPr>
          </a:lstStyle>
          <a:p>
            <a:r>
              <a:rPr lang="en-US" smtClean="0"/>
              <a:t>Damping Rings Lattice WebEx Meeting</a:t>
            </a:r>
            <a:endParaRPr lang="en-US"/>
          </a:p>
        </p:txBody>
      </p:sp>
      <p:sp>
        <p:nvSpPr>
          <p:cNvPr id="102405" name="Rectangle 5"/>
          <p:cNvSpPr>
            <a:spLocks noGrp="1" noChangeArrowheads="1"/>
          </p:cNvSpPr>
          <p:nvPr>
            <p:ph type="sldNum" sz="quarter" idx="4"/>
          </p:nvPr>
        </p:nvSpPr>
        <p:spPr>
          <a:xfrm>
            <a:off x="6553200" y="6248400"/>
            <a:ext cx="1905000" cy="457200"/>
          </a:xfrm>
        </p:spPr>
        <p:txBody>
          <a:bodyPr/>
          <a:lstStyle>
            <a:lvl1pPr>
              <a:defRPr/>
            </a:lvl1pPr>
          </a:lstStyle>
          <a:p>
            <a:fld id="{D18CAAE2-3562-3E46-970B-F2B7BC63F330}" type="slidenum">
              <a:rPr lang="en-US"/>
              <a:pPr/>
              <a:t>‹#›</a:t>
            </a:fld>
            <a:endParaRPr lang="en-US"/>
          </a:p>
        </p:txBody>
      </p:sp>
      <p:pic>
        <p:nvPicPr>
          <p:cNvPr id="102407" name="Picture 7" descr="N:\Fermi\ILCRedesign\ilccolor.t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 cy="796925"/>
          </a:xfrm>
          <a:prstGeom prst="rect">
            <a:avLst/>
          </a:prstGeom>
          <a:noFill/>
          <a:extLst>
            <a:ext uri="{909E8E84-426E-40dd-AFC4-6F175D3DCCD1}">
              <a14:hiddenFill xmlns:a14="http://schemas.microsoft.com/office/drawing/2010/main">
                <a:solidFill>
                  <a:srgbClr val="FFFFFF"/>
                </a:solidFill>
              </a14:hiddenFill>
            </a:ext>
          </a:extLst>
        </p:spPr>
      </p:pic>
      <p:pic>
        <p:nvPicPr>
          <p:cNvPr id="102408" name="Picture 8" descr="C:\Documents and Settings\kevin\My Documents\1024_greendot_divide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295400" y="685800"/>
            <a:ext cx="7848600" cy="153988"/>
          </a:xfrm>
          <a:prstGeom prst="rect">
            <a:avLst/>
          </a:prstGeom>
          <a:noFill/>
          <a:extLst>
            <a:ext uri="{909E8E84-426E-40dd-AFC4-6F175D3DCCD1}">
              <a14:hiddenFill xmlns:a14="http://schemas.microsoft.com/office/drawing/2010/main">
                <a:solidFill>
                  <a:srgbClr val="FFFFFF"/>
                </a:solidFill>
              </a14:hiddenFill>
            </a:ext>
          </a:extLst>
        </p:spPr>
      </p:pic>
      <p:sp>
        <p:nvSpPr>
          <p:cNvPr id="102409" name="Text Box 9"/>
          <p:cNvSpPr txBox="1">
            <a:spLocks noChangeArrowheads="1"/>
          </p:cNvSpPr>
          <p:nvPr userDrawn="1"/>
        </p:nvSpPr>
        <p:spPr bwMode="auto">
          <a:xfrm>
            <a:off x="1295400" y="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2400"/>
          </a:p>
        </p:txBody>
      </p:sp>
      <p:sp>
        <p:nvSpPr>
          <p:cNvPr id="102410" name="Text Box 10"/>
          <p:cNvSpPr txBox="1">
            <a:spLocks noChangeArrowheads="1"/>
          </p:cNvSpPr>
          <p:nvPr userDrawn="1"/>
        </p:nvSpPr>
        <p:spPr bwMode="auto">
          <a:xfrm>
            <a:off x="1828800" y="0"/>
            <a:ext cx="662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2400"/>
          </a:p>
        </p:txBody>
      </p:sp>
      <p:sp>
        <p:nvSpPr>
          <p:cNvPr id="102411" name="Rectangle 11"/>
          <p:cNvSpPr>
            <a:spLocks noGrp="1" noChangeArrowheads="1"/>
          </p:cNvSpPr>
          <p:nvPr>
            <p:ph type="ctrTitle"/>
          </p:nvPr>
        </p:nvSpPr>
        <p:spPr>
          <a:xfrm>
            <a:off x="762000" y="2286000"/>
            <a:ext cx="7772400" cy="1143000"/>
          </a:xfrm>
        </p:spPr>
        <p:txBody>
          <a:bodyPr/>
          <a:lstStyle>
            <a:lvl1pPr>
              <a:defRPr sz="4800"/>
            </a:lvl1pPr>
          </a:lstStyle>
          <a:p>
            <a:pPr lvl="0"/>
            <a:r>
              <a:rPr lang="en-US" noProof="0" smtClean="0"/>
              <a:t>Click to edit Master title style</a:t>
            </a:r>
          </a:p>
        </p:txBody>
      </p:sp>
      <p:pic>
        <p:nvPicPr>
          <p:cNvPr id="102412" name="Picture 12" descr="C:\Documents and Settings\kevin\My Documents\1024_greendot_divide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096000"/>
            <a:ext cx="9144000" cy="1793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28, 2011</a:t>
            </a:r>
            <a:endParaRPr lang="en-US"/>
          </a:p>
        </p:txBody>
      </p:sp>
      <p:sp>
        <p:nvSpPr>
          <p:cNvPr id="5" name="Footer Placeholder 4"/>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lvl1pPr>
              <a:defRPr/>
            </a:lvl1pPr>
          </a:lstStyle>
          <a:p>
            <a:fld id="{C280AB30-6CCA-5844-B34D-F761DDEEFB70}" type="slidenum">
              <a:rPr lang="en-US"/>
              <a:pPr/>
              <a:t>‹#›</a:t>
            </a:fld>
            <a:endParaRPr lang="en-US"/>
          </a:p>
        </p:txBody>
      </p:sp>
    </p:spTree>
    <p:extLst>
      <p:ext uri="{BB962C8B-B14F-4D97-AF65-F5344CB8AC3E}">
        <p14:creationId xmlns:p14="http://schemas.microsoft.com/office/powerpoint/2010/main" val="1970958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28, 2011</a:t>
            </a:r>
            <a:endParaRPr lang="en-US"/>
          </a:p>
        </p:txBody>
      </p:sp>
      <p:sp>
        <p:nvSpPr>
          <p:cNvPr id="5" name="Footer Placeholder 4"/>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lvl1pPr>
              <a:defRPr/>
            </a:lvl1pPr>
          </a:lstStyle>
          <a:p>
            <a:fld id="{871D64E8-BD90-DC4F-A9C6-C3A09A4B6027}" type="slidenum">
              <a:rPr lang="en-US"/>
              <a:pPr/>
              <a:t>‹#›</a:t>
            </a:fld>
            <a:endParaRPr lang="en-US"/>
          </a:p>
        </p:txBody>
      </p:sp>
    </p:spTree>
    <p:extLst>
      <p:ext uri="{BB962C8B-B14F-4D97-AF65-F5344CB8AC3E}">
        <p14:creationId xmlns:p14="http://schemas.microsoft.com/office/powerpoint/2010/main" val="3262815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June 28, 2011</a:t>
            </a:r>
            <a:endParaRPr lang="en-US"/>
          </a:p>
        </p:txBody>
      </p:sp>
      <p:sp>
        <p:nvSpPr>
          <p:cNvPr id="5" name="Footer Placeholder 4"/>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lvl1pPr>
              <a:defRPr/>
            </a:lvl1pPr>
          </a:lstStyle>
          <a:p>
            <a:fld id="{32CE4F39-439C-1A4F-8186-77CDE8E773EC}" type="slidenum">
              <a:rPr lang="en-US"/>
              <a:pPr/>
              <a:t>‹#›</a:t>
            </a:fld>
            <a:endParaRPr lang="en-US"/>
          </a:p>
        </p:txBody>
      </p:sp>
    </p:spTree>
    <p:extLst>
      <p:ext uri="{BB962C8B-B14F-4D97-AF65-F5344CB8AC3E}">
        <p14:creationId xmlns:p14="http://schemas.microsoft.com/office/powerpoint/2010/main" val="3285907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June 28, 2011</a:t>
            </a:r>
            <a:endParaRPr lang="en-US"/>
          </a:p>
        </p:txBody>
      </p:sp>
      <p:sp>
        <p:nvSpPr>
          <p:cNvPr id="5" name="Footer Placeholder 4"/>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lvl1pPr>
              <a:defRPr/>
            </a:lvl1pPr>
          </a:lstStyle>
          <a:p>
            <a:fld id="{AF938849-A12B-3E44-8A36-0142A3AC6C10}" type="slidenum">
              <a:rPr lang="en-US"/>
              <a:pPr/>
              <a:t>‹#›</a:t>
            </a:fld>
            <a:endParaRPr lang="en-US"/>
          </a:p>
        </p:txBody>
      </p:sp>
    </p:spTree>
    <p:extLst>
      <p:ext uri="{BB962C8B-B14F-4D97-AF65-F5344CB8AC3E}">
        <p14:creationId xmlns:p14="http://schemas.microsoft.com/office/powerpoint/2010/main" val="90714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906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June 28, 2011</a:t>
            </a:r>
            <a:endParaRPr lang="en-US"/>
          </a:p>
        </p:txBody>
      </p:sp>
      <p:sp>
        <p:nvSpPr>
          <p:cNvPr id="6" name="Footer Placeholder 5"/>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7" name="Slide Number Placeholder 6"/>
          <p:cNvSpPr>
            <a:spLocks noGrp="1"/>
          </p:cNvSpPr>
          <p:nvPr>
            <p:ph type="sldNum" sz="quarter" idx="12"/>
          </p:nvPr>
        </p:nvSpPr>
        <p:spPr/>
        <p:txBody>
          <a:bodyPr/>
          <a:lstStyle>
            <a:lvl1pPr>
              <a:defRPr/>
            </a:lvl1pPr>
          </a:lstStyle>
          <a:p>
            <a:fld id="{34DDC161-E7B6-F041-992E-A5D351F94C85}" type="slidenum">
              <a:rPr lang="en-US"/>
              <a:pPr/>
              <a:t>‹#›</a:t>
            </a:fld>
            <a:endParaRPr lang="en-US"/>
          </a:p>
        </p:txBody>
      </p:sp>
    </p:spTree>
    <p:extLst>
      <p:ext uri="{BB962C8B-B14F-4D97-AF65-F5344CB8AC3E}">
        <p14:creationId xmlns:p14="http://schemas.microsoft.com/office/powerpoint/2010/main" val="148829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June 28, 2011</a:t>
            </a:r>
            <a:endParaRPr lang="en-US"/>
          </a:p>
        </p:txBody>
      </p:sp>
      <p:sp>
        <p:nvSpPr>
          <p:cNvPr id="8" name="Footer Placeholder 7"/>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9" name="Slide Number Placeholder 8"/>
          <p:cNvSpPr>
            <a:spLocks noGrp="1"/>
          </p:cNvSpPr>
          <p:nvPr>
            <p:ph type="sldNum" sz="quarter" idx="12"/>
          </p:nvPr>
        </p:nvSpPr>
        <p:spPr/>
        <p:txBody>
          <a:bodyPr/>
          <a:lstStyle>
            <a:lvl1pPr>
              <a:defRPr/>
            </a:lvl1pPr>
          </a:lstStyle>
          <a:p>
            <a:fld id="{D5A34524-47C3-AA47-BF13-CE52E99C67A0}" type="slidenum">
              <a:rPr lang="en-US"/>
              <a:pPr/>
              <a:t>‹#›</a:t>
            </a:fld>
            <a:endParaRPr lang="en-US"/>
          </a:p>
        </p:txBody>
      </p:sp>
    </p:spTree>
    <p:extLst>
      <p:ext uri="{BB962C8B-B14F-4D97-AF65-F5344CB8AC3E}">
        <p14:creationId xmlns:p14="http://schemas.microsoft.com/office/powerpoint/2010/main" val="3652629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June 28, 2011</a:t>
            </a:r>
            <a:endParaRPr lang="en-US"/>
          </a:p>
        </p:txBody>
      </p:sp>
      <p:sp>
        <p:nvSpPr>
          <p:cNvPr id="4" name="Footer Placeholder 3"/>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5" name="Slide Number Placeholder 4"/>
          <p:cNvSpPr>
            <a:spLocks noGrp="1"/>
          </p:cNvSpPr>
          <p:nvPr>
            <p:ph type="sldNum" sz="quarter" idx="12"/>
          </p:nvPr>
        </p:nvSpPr>
        <p:spPr/>
        <p:txBody>
          <a:bodyPr/>
          <a:lstStyle>
            <a:lvl1pPr>
              <a:defRPr/>
            </a:lvl1pPr>
          </a:lstStyle>
          <a:p>
            <a:fld id="{ECD24C71-324D-8E4E-8FA4-47956857AB4B}" type="slidenum">
              <a:rPr lang="en-US"/>
              <a:pPr/>
              <a:t>‹#›</a:t>
            </a:fld>
            <a:endParaRPr lang="en-US"/>
          </a:p>
        </p:txBody>
      </p:sp>
    </p:spTree>
    <p:extLst>
      <p:ext uri="{BB962C8B-B14F-4D97-AF65-F5344CB8AC3E}">
        <p14:creationId xmlns:p14="http://schemas.microsoft.com/office/powerpoint/2010/main" val="1192455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June 28, 2011</a:t>
            </a:r>
            <a:endParaRPr lang="en-US"/>
          </a:p>
        </p:txBody>
      </p:sp>
      <p:sp>
        <p:nvSpPr>
          <p:cNvPr id="3" name="Footer Placeholder 2"/>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4" name="Slide Number Placeholder 3"/>
          <p:cNvSpPr>
            <a:spLocks noGrp="1"/>
          </p:cNvSpPr>
          <p:nvPr>
            <p:ph type="sldNum" sz="quarter" idx="12"/>
          </p:nvPr>
        </p:nvSpPr>
        <p:spPr/>
        <p:txBody>
          <a:bodyPr/>
          <a:lstStyle>
            <a:lvl1pPr>
              <a:defRPr/>
            </a:lvl1pPr>
          </a:lstStyle>
          <a:p>
            <a:fld id="{CED4D091-D681-7B42-B4BF-08F1F30E2B49}" type="slidenum">
              <a:rPr lang="en-US"/>
              <a:pPr/>
              <a:t>‹#›</a:t>
            </a:fld>
            <a:endParaRPr lang="en-US"/>
          </a:p>
        </p:txBody>
      </p:sp>
    </p:spTree>
    <p:extLst>
      <p:ext uri="{BB962C8B-B14F-4D97-AF65-F5344CB8AC3E}">
        <p14:creationId xmlns:p14="http://schemas.microsoft.com/office/powerpoint/2010/main" val="83212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June 28, 2011</a:t>
            </a:r>
            <a:endParaRPr lang="en-US"/>
          </a:p>
        </p:txBody>
      </p:sp>
      <p:sp>
        <p:nvSpPr>
          <p:cNvPr id="6" name="Footer Placeholder 5"/>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7" name="Slide Number Placeholder 6"/>
          <p:cNvSpPr>
            <a:spLocks noGrp="1"/>
          </p:cNvSpPr>
          <p:nvPr>
            <p:ph type="sldNum" sz="quarter" idx="12"/>
          </p:nvPr>
        </p:nvSpPr>
        <p:spPr/>
        <p:txBody>
          <a:bodyPr/>
          <a:lstStyle>
            <a:lvl1pPr>
              <a:defRPr/>
            </a:lvl1pPr>
          </a:lstStyle>
          <a:p>
            <a:fld id="{7B8752EE-42EB-9C44-BCC5-1DCC7191C815}" type="slidenum">
              <a:rPr lang="en-US"/>
              <a:pPr/>
              <a:t>‹#›</a:t>
            </a:fld>
            <a:endParaRPr lang="en-US"/>
          </a:p>
        </p:txBody>
      </p:sp>
    </p:spTree>
    <p:extLst>
      <p:ext uri="{BB962C8B-B14F-4D97-AF65-F5344CB8AC3E}">
        <p14:creationId xmlns:p14="http://schemas.microsoft.com/office/powerpoint/2010/main" val="3280413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June 28, 2011</a:t>
            </a:r>
            <a:endParaRPr lang="en-US"/>
          </a:p>
        </p:txBody>
      </p:sp>
      <p:sp>
        <p:nvSpPr>
          <p:cNvPr id="6" name="Footer Placeholder 5"/>
          <p:cNvSpPr>
            <a:spLocks noGrp="1"/>
          </p:cNvSpPr>
          <p:nvPr>
            <p:ph type="ftr" sz="quarter" idx="11"/>
          </p:nvPr>
        </p:nvSpPr>
        <p:spPr/>
        <p:txBody>
          <a:bodyPr/>
          <a:lstStyle>
            <a:lvl1pPr>
              <a:defRPr/>
            </a:lvl1pPr>
          </a:lstStyle>
          <a:p>
            <a:r>
              <a:rPr lang="en-US" smtClean="0"/>
              <a:t>Damping Rings Lattice WebEx Meeting</a:t>
            </a:r>
            <a:endParaRPr lang="en-US"/>
          </a:p>
        </p:txBody>
      </p:sp>
      <p:sp>
        <p:nvSpPr>
          <p:cNvPr id="7" name="Slide Number Placeholder 6"/>
          <p:cNvSpPr>
            <a:spLocks noGrp="1"/>
          </p:cNvSpPr>
          <p:nvPr>
            <p:ph type="sldNum" sz="quarter" idx="12"/>
          </p:nvPr>
        </p:nvSpPr>
        <p:spPr/>
        <p:txBody>
          <a:bodyPr/>
          <a:lstStyle>
            <a:lvl1pPr>
              <a:defRPr/>
            </a:lvl1pPr>
          </a:lstStyle>
          <a:p>
            <a:fld id="{54D0231C-B916-434E-B4CA-6AD5FBBDE5FF}" type="slidenum">
              <a:rPr lang="en-US"/>
              <a:pPr/>
              <a:t>‹#›</a:t>
            </a:fld>
            <a:endParaRPr lang="en-US"/>
          </a:p>
        </p:txBody>
      </p:sp>
    </p:spTree>
    <p:extLst>
      <p:ext uri="{BB962C8B-B14F-4D97-AF65-F5344CB8AC3E}">
        <p14:creationId xmlns:p14="http://schemas.microsoft.com/office/powerpoint/2010/main" val="17639326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85800" y="990600"/>
            <a:ext cx="777240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028" name="Rectangle 4"/>
          <p:cNvSpPr>
            <a:spLocks noGrp="1" noChangeArrowheads="1"/>
          </p:cNvSpPr>
          <p:nvPr>
            <p:ph type="dt" sz="half" idx="2"/>
          </p:nvPr>
        </p:nvSpPr>
        <p:spPr bwMode="auto">
          <a:xfrm>
            <a:off x="381000" y="6400800"/>
            <a:ext cx="2438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fontAlgn="base">
              <a:defRPr sz="1200"/>
            </a:lvl1pPr>
          </a:lstStyle>
          <a:p>
            <a:r>
              <a:rPr lang="en-US" smtClean="0"/>
              <a:t>June 28, 2011</a:t>
            </a:r>
            <a:endParaRPr lang="en-US"/>
          </a:p>
        </p:txBody>
      </p:sp>
      <p:sp>
        <p:nvSpPr>
          <p:cNvPr id="1029" name="Rectangle 5"/>
          <p:cNvSpPr>
            <a:spLocks noGrp="1" noChangeArrowheads="1"/>
          </p:cNvSpPr>
          <p:nvPr>
            <p:ph type="ftr" sz="quarter" idx="3"/>
          </p:nvPr>
        </p:nvSpPr>
        <p:spPr bwMode="auto">
          <a:xfrm>
            <a:off x="2438400" y="6400800"/>
            <a:ext cx="4267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fontAlgn="base">
              <a:defRPr sz="1600" b="1">
                <a:solidFill>
                  <a:srgbClr val="23346C"/>
                </a:solidFill>
              </a:defRPr>
            </a:lvl1pPr>
          </a:lstStyle>
          <a:p>
            <a:r>
              <a:rPr lang="en-US" dirty="0" smtClean="0"/>
              <a:t>Damping Rings Lattice WebEx Meeting</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fontAlgn="base">
              <a:defRPr sz="1400"/>
            </a:lvl1pPr>
          </a:lstStyle>
          <a:p>
            <a:fld id="{EE3C039A-BA73-F34A-8E79-943FEB38567D}" type="slidenum">
              <a:rPr lang="en-US"/>
              <a:pPr/>
              <a:t>‹#›</a:t>
            </a:fld>
            <a:endParaRPr lang="en-US"/>
          </a:p>
        </p:txBody>
      </p:sp>
      <p:pic>
        <p:nvPicPr>
          <p:cNvPr id="1039" name="Picture 15" descr="N:\Fermi\ILCRedesign\ilccolor.ti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219200" cy="7969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C:\Documents and Settings\kevin\My Documents\1024_greendot_divider.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95400" y="685800"/>
            <a:ext cx="7848600" cy="153988"/>
          </a:xfrm>
          <a:prstGeom prst="rect">
            <a:avLst/>
          </a:prstGeom>
          <a:noFill/>
          <a:extLst>
            <a:ext uri="{909E8E84-426E-40dd-AFC4-6F175D3DCCD1}">
              <a14:hiddenFill xmlns:a14="http://schemas.microsoft.com/office/drawing/2010/main">
                <a:solidFill>
                  <a:srgbClr val="FFFFFF"/>
                </a:solidFill>
              </a14:hiddenFill>
            </a:ext>
          </a:extLst>
        </p:spPr>
      </p:pic>
      <p:sp>
        <p:nvSpPr>
          <p:cNvPr id="1041" name="Text Box 17"/>
          <p:cNvSpPr txBox="1">
            <a:spLocks noChangeArrowheads="1"/>
          </p:cNvSpPr>
          <p:nvPr/>
        </p:nvSpPr>
        <p:spPr bwMode="auto">
          <a:xfrm>
            <a:off x="1295400" y="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2400"/>
          </a:p>
        </p:txBody>
      </p:sp>
      <p:sp>
        <p:nvSpPr>
          <p:cNvPr id="1042" name="Text Box 18"/>
          <p:cNvSpPr txBox="1">
            <a:spLocks noChangeArrowheads="1"/>
          </p:cNvSpPr>
          <p:nvPr/>
        </p:nvSpPr>
        <p:spPr bwMode="auto">
          <a:xfrm>
            <a:off x="1828800" y="0"/>
            <a:ext cx="662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sz="2400"/>
          </a:p>
        </p:txBody>
      </p:sp>
      <p:sp>
        <p:nvSpPr>
          <p:cNvPr id="1044" name="Rectangle 20"/>
          <p:cNvSpPr>
            <a:spLocks noGrp="1" noChangeArrowheads="1"/>
          </p:cNvSpPr>
          <p:nvPr>
            <p:ph type="title"/>
          </p:nvPr>
        </p:nvSpPr>
        <p:spPr bwMode="auto">
          <a:xfrm>
            <a:off x="1295400" y="0"/>
            <a:ext cx="7086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pic>
        <p:nvPicPr>
          <p:cNvPr id="1045" name="Picture 21" descr="C:\Documents and Settings\kevin\My Documents\1024_greendot_divider.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248400"/>
            <a:ext cx="9144000" cy="1793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rgbClr val="23346C"/>
          </a:solidFill>
          <a:latin typeface="+mj-lt"/>
          <a:ea typeface="+mj-ea"/>
          <a:cs typeface="+mj-cs"/>
        </a:defRPr>
      </a:lvl1pPr>
      <a:lvl2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2pPr>
      <a:lvl3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3pPr>
      <a:lvl4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4pPr>
      <a:lvl5pPr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5pPr>
      <a:lvl6pPr marL="4572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6pPr>
      <a:lvl7pPr marL="9144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7pPr>
      <a:lvl8pPr marL="13716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8pPr>
      <a:lvl9pPr marL="1828800" algn="ctr" rtl="0" eaLnBrk="1" fontAlgn="base" hangingPunct="1">
        <a:spcBef>
          <a:spcPct val="0"/>
        </a:spcBef>
        <a:spcAft>
          <a:spcPct val="0"/>
        </a:spcAft>
        <a:defRPr sz="3600">
          <a:solidFill>
            <a:srgbClr val="23346C"/>
          </a:solidFill>
          <a:latin typeface="Arial" charset="0"/>
          <a:ea typeface="ＭＳ Ｐゴシック" charset="0"/>
          <a:cs typeface="Arial Unicode MS" charset="0"/>
        </a:defRPr>
      </a:lvl9pPr>
    </p:titleStyle>
    <p:bodyStyle>
      <a:lvl1pPr marL="342900" indent="-342900" algn="l" rtl="0" eaLnBrk="1" fontAlgn="base" hangingPunct="1">
        <a:spcBef>
          <a:spcPct val="20000"/>
        </a:spcBef>
        <a:spcAft>
          <a:spcPct val="0"/>
        </a:spcAft>
        <a:buChar char="•"/>
        <a:defRPr sz="2800">
          <a:solidFill>
            <a:srgbClr val="23346C"/>
          </a:solidFill>
          <a:latin typeface="+mn-lt"/>
          <a:ea typeface="+mn-ea"/>
          <a:cs typeface="+mn-cs"/>
        </a:defRPr>
      </a:lvl1pPr>
      <a:lvl2pPr marL="742950" indent="-285750" algn="l" rtl="0" eaLnBrk="1" fontAlgn="base" hangingPunct="1">
        <a:spcBef>
          <a:spcPct val="20000"/>
        </a:spcBef>
        <a:spcAft>
          <a:spcPct val="0"/>
        </a:spcAft>
        <a:buChar char="–"/>
        <a:defRPr sz="2400" b="1">
          <a:solidFill>
            <a:srgbClr val="23346C"/>
          </a:solidFill>
          <a:latin typeface="+mn-lt"/>
          <a:ea typeface="Arial Unicode MS" charset="0"/>
          <a:cs typeface="+mn-cs"/>
        </a:defRPr>
      </a:lvl2pPr>
      <a:lvl3pPr marL="11430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5pPr>
      <a:lvl6pPr marL="25146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6pPr>
      <a:lvl7pPr marL="29718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7pPr>
      <a:lvl8pPr marL="34290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8pPr>
      <a:lvl9pPr marL="3886200" indent="-228600" algn="l" rtl="0" eaLnBrk="1" fontAlgn="base" hangingPunct="1">
        <a:spcBef>
          <a:spcPct val="20000"/>
        </a:spcBef>
        <a:spcAft>
          <a:spcPct val="0"/>
        </a:spcAft>
        <a:buChar char="»"/>
        <a:defRPr sz="2000">
          <a:solidFill>
            <a:schemeClr val="tx1"/>
          </a:solidFill>
          <a:latin typeface="+mn-lt"/>
          <a:ea typeface="Arial Unicode MS"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6.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524000"/>
            <a:ext cx="7772400" cy="1600200"/>
          </a:xfrm>
        </p:spPr>
        <p:txBody>
          <a:bodyPr/>
          <a:lstStyle/>
          <a:p>
            <a:r>
              <a:rPr lang="en-US" b="1" dirty="0" smtClean="0"/>
              <a:t>2011 Damping Rings Lattice Evaluation </a:t>
            </a:r>
            <a:br>
              <a:rPr lang="en-US" b="1" dirty="0" smtClean="0"/>
            </a:br>
            <a:r>
              <a:rPr lang="en-US" sz="3600" i="1" dirty="0"/>
              <a:t>WebEx Meeting</a:t>
            </a:r>
            <a:r>
              <a:rPr lang="en-US" b="1" dirty="0" smtClean="0"/>
              <a:t/>
            </a:r>
            <a:br>
              <a:rPr lang="en-US" b="1" dirty="0" smtClean="0"/>
            </a:br>
            <a:r>
              <a:rPr lang="en-US" sz="3600" i="1" dirty="0" smtClean="0"/>
              <a:t>June</a:t>
            </a:r>
            <a:r>
              <a:rPr lang="en-US" sz="3600" i="1" dirty="0" smtClean="0"/>
              <a:t> 28, </a:t>
            </a:r>
            <a:r>
              <a:rPr lang="en-US" sz="3600" i="1" dirty="0" smtClean="0"/>
              <a:t>2011 </a:t>
            </a:r>
            <a:br>
              <a:rPr lang="en-US" sz="3600" i="1" dirty="0" smtClean="0"/>
            </a:br>
            <a:endParaRPr lang="en-US" sz="3600" i="1" dirty="0"/>
          </a:p>
        </p:txBody>
      </p:sp>
      <p:sp>
        <p:nvSpPr>
          <p:cNvPr id="2051" name="Rectangle 3"/>
          <p:cNvSpPr>
            <a:spLocks noGrp="1" noChangeArrowheads="1"/>
          </p:cNvSpPr>
          <p:nvPr>
            <p:ph type="subTitle" idx="1"/>
          </p:nvPr>
        </p:nvSpPr>
        <p:spPr>
          <a:xfrm>
            <a:off x="1371600" y="4114800"/>
            <a:ext cx="6400800" cy="1752600"/>
          </a:xfrm>
        </p:spPr>
        <p:txBody>
          <a:bodyPr/>
          <a:lstStyle/>
          <a:p>
            <a:r>
              <a:rPr lang="en-US" dirty="0" smtClean="0"/>
              <a:t>Mark Palmer</a:t>
            </a:r>
            <a:endParaRPr lang="en-US" dirty="0"/>
          </a:p>
          <a:p>
            <a:r>
              <a:rPr lang="en-US" dirty="0" smtClean="0"/>
              <a:t>Cornell University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696200" cy="914400"/>
          </a:xfrm>
        </p:spPr>
        <p:txBody>
          <a:bodyPr/>
          <a:lstStyle/>
          <a:p>
            <a:r>
              <a:rPr lang="en-US" dirty="0" smtClean="0"/>
              <a:t>Lattice Evaluation – Item 1</a:t>
            </a:r>
            <a:endParaRPr lang="en-US" dirty="0"/>
          </a:p>
        </p:txBody>
      </p:sp>
      <p:sp>
        <p:nvSpPr>
          <p:cNvPr id="3" name="Content Placeholder 2"/>
          <p:cNvSpPr>
            <a:spLocks noGrp="1"/>
          </p:cNvSpPr>
          <p:nvPr>
            <p:ph idx="1"/>
          </p:nvPr>
        </p:nvSpPr>
        <p:spPr>
          <a:xfrm>
            <a:off x="685800" y="838200"/>
            <a:ext cx="8382000" cy="5334000"/>
          </a:xfrm>
        </p:spPr>
        <p:txBody>
          <a:bodyPr/>
          <a:lstStyle/>
          <a:p>
            <a:r>
              <a:rPr lang="en-GB" b="1" dirty="0"/>
              <a:t>Lattice </a:t>
            </a:r>
            <a:r>
              <a:rPr lang="en-GB" b="1" dirty="0" smtClean="0"/>
              <a:t>Design </a:t>
            </a:r>
            <a:r>
              <a:rPr lang="en-GB" b="1" dirty="0"/>
              <a:t>and </a:t>
            </a:r>
            <a:r>
              <a:rPr lang="en-GB" b="1" dirty="0" smtClean="0"/>
              <a:t>Dynamical </a:t>
            </a:r>
            <a:r>
              <a:rPr lang="en-GB" b="1" dirty="0"/>
              <a:t>P</a:t>
            </a:r>
            <a:r>
              <a:rPr lang="en-GB" b="1" dirty="0" smtClean="0"/>
              <a:t>roperties</a:t>
            </a:r>
            <a:endParaRPr lang="en-US" dirty="0"/>
          </a:p>
          <a:p>
            <a:pPr marL="514350" indent="-514350">
              <a:buFont typeface="+mj-lt"/>
              <a:buAutoNum type="alphaLcParenR"/>
            </a:pPr>
            <a:r>
              <a:rPr lang="en-GB" sz="1800" dirty="0" smtClean="0"/>
              <a:t>Is </a:t>
            </a:r>
            <a:r>
              <a:rPr lang="en-GB" sz="1800" dirty="0"/>
              <a:t>the design complete?  Does it include all necessary systems, such as injection/extraction optics, RF, wiggler, circumference chicane, tune trombone, </a:t>
            </a:r>
            <a:r>
              <a:rPr lang="en-GB" sz="1800" dirty="0" err="1"/>
              <a:t>etc</a:t>
            </a:r>
            <a:r>
              <a:rPr lang="en-GB" sz="1800" dirty="0"/>
              <a:t>?</a:t>
            </a:r>
            <a:endParaRPr lang="en-US" sz="1800" dirty="0"/>
          </a:p>
          <a:p>
            <a:pPr marL="514350" indent="-514350">
              <a:buFont typeface="+mj-lt"/>
              <a:buAutoNum type="alphaLcParenR"/>
            </a:pPr>
            <a:r>
              <a:rPr lang="en-GB" sz="1800" dirty="0" smtClean="0"/>
              <a:t>Is </a:t>
            </a:r>
            <a:r>
              <a:rPr lang="en-GB" sz="1800" dirty="0"/>
              <a:t>there sufficient margin in general dynamical parameters (damping times, equilibrium </a:t>
            </a:r>
            <a:r>
              <a:rPr lang="en-GB" sz="1800" dirty="0" err="1"/>
              <a:t>emittance</a:t>
            </a:r>
            <a:r>
              <a:rPr lang="en-GB" sz="1800" dirty="0"/>
              <a:t> and energy spread, etc.)?</a:t>
            </a:r>
            <a:endParaRPr lang="en-US" sz="1800" dirty="0"/>
          </a:p>
          <a:p>
            <a:pPr marL="514350" indent="-514350">
              <a:buFont typeface="+mj-lt"/>
              <a:buAutoNum type="alphaLcParenR"/>
            </a:pPr>
            <a:r>
              <a:rPr lang="en-GB" sz="1800" dirty="0" smtClean="0"/>
              <a:t>Does </a:t>
            </a:r>
            <a:r>
              <a:rPr lang="en-GB" sz="1800" dirty="0"/>
              <a:t>the momentum compaction factor provide a good compromise between RF requirements, at 6 mm bunch length, and instability thresholds?</a:t>
            </a:r>
            <a:endParaRPr lang="en-US" sz="1800" dirty="0"/>
          </a:p>
          <a:p>
            <a:pPr marL="514350" indent="-514350">
              <a:buFont typeface="+mj-lt"/>
              <a:buAutoNum type="alphaLcParenR"/>
            </a:pPr>
            <a:r>
              <a:rPr lang="en-GB" sz="1800" dirty="0" smtClean="0"/>
              <a:t>How </a:t>
            </a:r>
            <a:r>
              <a:rPr lang="en-GB" sz="1800" dirty="0"/>
              <a:t>does the lattice compare with others in terms of sensitivity to collective effects (such as impedance-driven instabilities, </a:t>
            </a:r>
            <a:r>
              <a:rPr lang="en-GB" sz="1800" dirty="0" err="1"/>
              <a:t>intrabeam</a:t>
            </a:r>
            <a:r>
              <a:rPr lang="en-GB" sz="1800" dirty="0"/>
              <a:t> scattering, space charge, ion effects, and electron cloud)?</a:t>
            </a:r>
            <a:endParaRPr lang="en-US" sz="1800" dirty="0"/>
          </a:p>
          <a:p>
            <a:pPr marL="514350" indent="-514350">
              <a:buFont typeface="+mj-lt"/>
              <a:buAutoNum type="alphaLcParenR"/>
            </a:pPr>
            <a:r>
              <a:rPr lang="en-GB" sz="1800" dirty="0" smtClean="0"/>
              <a:t>How </a:t>
            </a:r>
            <a:r>
              <a:rPr lang="en-GB" sz="1800" dirty="0"/>
              <a:t>much flexibility is there in tuning the momentum compaction factor?</a:t>
            </a:r>
            <a:endParaRPr lang="en-US" sz="1800" dirty="0"/>
          </a:p>
          <a:p>
            <a:pPr marL="514350" indent="-514350">
              <a:buFont typeface="+mj-lt"/>
              <a:buAutoNum type="alphaLcParenR"/>
            </a:pPr>
            <a:r>
              <a:rPr lang="en-GB" sz="1800" dirty="0" smtClean="0"/>
              <a:t>Is </a:t>
            </a:r>
            <a:r>
              <a:rPr lang="en-GB" sz="1800" dirty="0"/>
              <a:t>the dynamic aperture sufficient?</a:t>
            </a:r>
            <a:endParaRPr lang="en-US" sz="1800" dirty="0"/>
          </a:p>
          <a:p>
            <a:pPr marL="514350" indent="-514350">
              <a:buFont typeface="+mj-lt"/>
              <a:buAutoNum type="alphaLcParenR"/>
            </a:pPr>
            <a:r>
              <a:rPr lang="en-GB" sz="1800" dirty="0" smtClean="0"/>
              <a:t>Are </a:t>
            </a:r>
            <a:r>
              <a:rPr lang="en-GB" sz="1800" dirty="0"/>
              <a:t>there any particular benefits or concerns with the dynamics, specific to the lattice?</a:t>
            </a:r>
            <a:endParaRPr lang="en-US" sz="1800" dirty="0"/>
          </a:p>
          <a:p>
            <a:endParaRPr lang="en-US" dirty="0"/>
          </a:p>
        </p:txBody>
      </p:sp>
      <p:sp>
        <p:nvSpPr>
          <p:cNvPr id="4" name="Date Placeholder 3"/>
          <p:cNvSpPr>
            <a:spLocks noGrp="1"/>
          </p:cNvSpPr>
          <p:nvPr>
            <p:ph type="dt" sz="half" idx="10"/>
          </p:nvPr>
        </p:nvSpPr>
        <p:spPr/>
        <p:txBody>
          <a:bodyPr/>
          <a:lstStyle/>
          <a:p>
            <a:r>
              <a:rPr lang="en-US" smtClean="0"/>
              <a:t>June 28, 2011</a:t>
            </a:r>
            <a:endParaRPr lang="en-US" dirty="0"/>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10</a:t>
            </a:fld>
            <a:endParaRPr lang="en-US"/>
          </a:p>
        </p:txBody>
      </p:sp>
    </p:spTree>
    <p:extLst>
      <p:ext uri="{BB962C8B-B14F-4D97-AF65-F5344CB8AC3E}">
        <p14:creationId xmlns:p14="http://schemas.microsoft.com/office/powerpoint/2010/main" val="402858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848600" cy="914400"/>
          </a:xfrm>
        </p:spPr>
        <p:txBody>
          <a:bodyPr/>
          <a:lstStyle/>
          <a:p>
            <a:r>
              <a:rPr lang="en-US" sz="3200" dirty="0" smtClean="0"/>
              <a:t>Lattice Design and Dynamical Properties</a:t>
            </a:r>
            <a:endParaRPr lang="en-US" sz="3200"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11</a:t>
            </a:fld>
            <a:endParaRPr lang="en-US"/>
          </a:p>
        </p:txBody>
      </p:sp>
      <p:pic>
        <p:nvPicPr>
          <p:cNvPr id="3" name="Picture 2"/>
          <p:cNvPicPr>
            <a:picLocks noChangeAspect="1"/>
          </p:cNvPicPr>
          <p:nvPr/>
        </p:nvPicPr>
        <p:blipFill>
          <a:blip r:embed="rId2"/>
          <a:stretch>
            <a:fillRect/>
          </a:stretch>
        </p:blipFill>
        <p:spPr>
          <a:xfrm>
            <a:off x="88429" y="914400"/>
            <a:ext cx="8979371" cy="3162300"/>
          </a:xfrm>
          <a:prstGeom prst="rect">
            <a:avLst/>
          </a:prstGeom>
        </p:spPr>
      </p:pic>
    </p:spTree>
    <p:extLst>
      <p:ext uri="{BB962C8B-B14F-4D97-AF65-F5344CB8AC3E}">
        <p14:creationId xmlns:p14="http://schemas.microsoft.com/office/powerpoint/2010/main" val="41670070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696200" cy="914400"/>
          </a:xfrm>
        </p:spPr>
        <p:txBody>
          <a:bodyPr/>
          <a:lstStyle/>
          <a:p>
            <a:r>
              <a:rPr lang="en-US" dirty="0" smtClean="0"/>
              <a:t>Lattice Evaluation – Item 2</a:t>
            </a:r>
            <a:endParaRPr lang="en-US" dirty="0"/>
          </a:p>
        </p:txBody>
      </p:sp>
      <p:sp>
        <p:nvSpPr>
          <p:cNvPr id="3" name="Content Placeholder 2"/>
          <p:cNvSpPr>
            <a:spLocks noGrp="1"/>
          </p:cNvSpPr>
          <p:nvPr>
            <p:ph idx="1"/>
          </p:nvPr>
        </p:nvSpPr>
        <p:spPr>
          <a:xfrm>
            <a:off x="685800" y="838200"/>
            <a:ext cx="8382000" cy="5334000"/>
          </a:xfrm>
        </p:spPr>
        <p:txBody>
          <a:bodyPr/>
          <a:lstStyle/>
          <a:p>
            <a:r>
              <a:rPr lang="en-GB" b="1" dirty="0"/>
              <a:t>Magnets, </a:t>
            </a:r>
            <a:r>
              <a:rPr lang="en-GB" b="1" dirty="0" smtClean="0"/>
              <a:t>Supports </a:t>
            </a:r>
            <a:r>
              <a:rPr lang="en-GB" b="1" dirty="0"/>
              <a:t>and </a:t>
            </a:r>
            <a:r>
              <a:rPr lang="en-GB" b="1" dirty="0" smtClean="0"/>
              <a:t>Power Supplies</a:t>
            </a:r>
            <a:endParaRPr lang="en-US" dirty="0"/>
          </a:p>
          <a:p>
            <a:pPr marL="457200" indent="-457200">
              <a:buFont typeface="+mj-lt"/>
              <a:buAutoNum type="alphaLcParenR"/>
            </a:pPr>
            <a:r>
              <a:rPr lang="en-GB" sz="2000" dirty="0" smtClean="0"/>
              <a:t>How </a:t>
            </a:r>
            <a:r>
              <a:rPr lang="en-GB" sz="2000" dirty="0"/>
              <a:t>does the number of magnets, and the number of different styles of magnet, compare with the other lattices?</a:t>
            </a:r>
            <a:endParaRPr lang="en-US" sz="2000" dirty="0"/>
          </a:p>
          <a:p>
            <a:pPr marL="457200" indent="-457200">
              <a:buFont typeface="+mj-lt"/>
              <a:buAutoNum type="alphaLcParenR"/>
            </a:pPr>
            <a:r>
              <a:rPr lang="en-GB" sz="2000" dirty="0" smtClean="0"/>
              <a:t>Are </a:t>
            </a:r>
            <a:r>
              <a:rPr lang="en-GB" sz="2000" dirty="0"/>
              <a:t>the magnet parameters (length, field strength or gradient, spacing) reasonable?</a:t>
            </a:r>
            <a:endParaRPr lang="en-US" sz="2000" dirty="0"/>
          </a:p>
          <a:p>
            <a:pPr marL="457200" indent="-457200">
              <a:buFont typeface="+mj-lt"/>
              <a:buAutoNum type="alphaLcParenR"/>
            </a:pPr>
            <a:r>
              <a:rPr lang="en-GB" sz="2000" dirty="0" smtClean="0"/>
              <a:t>Compare </a:t>
            </a:r>
            <a:r>
              <a:rPr lang="en-GB" sz="2000" dirty="0"/>
              <a:t>the degree of magnet optimization required for the various lattices?</a:t>
            </a:r>
            <a:endParaRPr lang="en-US" sz="2000" dirty="0"/>
          </a:p>
          <a:p>
            <a:pPr marL="457200" indent="-457200">
              <a:buFont typeface="+mj-lt"/>
              <a:buAutoNum type="alphaLcParenR"/>
            </a:pPr>
            <a:r>
              <a:rPr lang="en-GB" sz="2000" dirty="0" smtClean="0"/>
              <a:t>How </a:t>
            </a:r>
            <a:r>
              <a:rPr lang="en-GB" sz="2000" dirty="0"/>
              <a:t>do the alignment and stability sensitivities compare with other lattices?  In particular, what is the sensitivity of </a:t>
            </a:r>
            <a:r>
              <a:rPr lang="en-GB" sz="2000" dirty="0" err="1"/>
              <a:t>emittance</a:t>
            </a:r>
            <a:r>
              <a:rPr lang="en-GB" sz="2000" dirty="0"/>
              <a:t> dilution due to these effects.</a:t>
            </a:r>
            <a:endParaRPr lang="en-US" sz="2000" dirty="0"/>
          </a:p>
          <a:p>
            <a:pPr marL="457200" indent="-457200">
              <a:buFont typeface="+mj-lt"/>
              <a:buAutoNum type="alphaLcParenR"/>
            </a:pPr>
            <a:r>
              <a:rPr lang="en-GB" sz="2000" dirty="0" smtClean="0"/>
              <a:t>How </a:t>
            </a:r>
            <a:r>
              <a:rPr lang="en-GB" sz="2000" dirty="0"/>
              <a:t>do the numbers and types of supports required for the magnets compare with other lattices?</a:t>
            </a:r>
            <a:endParaRPr lang="en-US" sz="2000" dirty="0"/>
          </a:p>
          <a:p>
            <a:pPr marL="457200" indent="-457200">
              <a:buFont typeface="+mj-lt"/>
              <a:buAutoNum type="alphaLcParenR"/>
            </a:pPr>
            <a:r>
              <a:rPr lang="en-GB" sz="2000" dirty="0" smtClean="0"/>
              <a:t>How </a:t>
            </a:r>
            <a:r>
              <a:rPr lang="en-GB" sz="2000" dirty="0"/>
              <a:t>do the numbers and types of individually powered magnets compare with the other lattice options?</a:t>
            </a:r>
            <a:endParaRPr lang="en-US" sz="2000" dirty="0"/>
          </a:p>
          <a:p>
            <a:pPr marL="457200" indent="-457200">
              <a:buFont typeface="+mj-lt"/>
              <a:buAutoNum type="alphaLcParenR"/>
            </a:pPr>
            <a:r>
              <a:rPr lang="en-GB" sz="2000" dirty="0" smtClean="0"/>
              <a:t>Are </a:t>
            </a:r>
            <a:r>
              <a:rPr lang="en-GB" sz="2000" dirty="0"/>
              <a:t>there any particular benefits or concerns with the magnets, supports and power supplies, specific to the lattice</a:t>
            </a:r>
            <a:r>
              <a:rPr lang="en-GB" sz="2000" dirty="0" smtClean="0"/>
              <a:t>?</a:t>
            </a:r>
            <a:endParaRPr lang="en-US" sz="2000" dirty="0"/>
          </a:p>
        </p:txBody>
      </p:sp>
      <p:sp>
        <p:nvSpPr>
          <p:cNvPr id="4" name="Date Placeholder 3"/>
          <p:cNvSpPr>
            <a:spLocks noGrp="1"/>
          </p:cNvSpPr>
          <p:nvPr>
            <p:ph type="dt" sz="half" idx="10"/>
          </p:nvPr>
        </p:nvSpPr>
        <p:spPr/>
        <p:txBody>
          <a:bodyPr/>
          <a:lstStyle/>
          <a:p>
            <a:r>
              <a:rPr lang="en-US" smtClean="0"/>
              <a:t>June 28, 2011</a:t>
            </a:r>
            <a:endParaRPr lang="en-US" dirty="0"/>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12</a:t>
            </a:fld>
            <a:endParaRPr lang="en-US"/>
          </a:p>
        </p:txBody>
      </p:sp>
    </p:spTree>
    <p:extLst>
      <p:ext uri="{BB962C8B-B14F-4D97-AF65-F5344CB8AC3E}">
        <p14:creationId xmlns:p14="http://schemas.microsoft.com/office/powerpoint/2010/main" val="5502093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848600" cy="914400"/>
          </a:xfrm>
        </p:spPr>
        <p:txBody>
          <a:bodyPr/>
          <a:lstStyle/>
          <a:p>
            <a:r>
              <a:rPr lang="en-US" sz="3200" dirty="0" smtClean="0"/>
              <a:t>Magnets, Supports and Power Supplies</a:t>
            </a:r>
            <a:endParaRPr lang="en-US" sz="3200"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13</a:t>
            </a:fld>
            <a:endParaRPr lang="en-US"/>
          </a:p>
        </p:txBody>
      </p:sp>
      <p:pic>
        <p:nvPicPr>
          <p:cNvPr id="3" name="Picture 2"/>
          <p:cNvPicPr>
            <a:picLocks noChangeAspect="1"/>
          </p:cNvPicPr>
          <p:nvPr/>
        </p:nvPicPr>
        <p:blipFill>
          <a:blip r:embed="rId2"/>
          <a:stretch>
            <a:fillRect/>
          </a:stretch>
        </p:blipFill>
        <p:spPr>
          <a:xfrm>
            <a:off x="76200" y="889000"/>
            <a:ext cx="9066784" cy="2463800"/>
          </a:xfrm>
          <a:prstGeom prst="rect">
            <a:avLst/>
          </a:prstGeom>
        </p:spPr>
      </p:pic>
    </p:spTree>
    <p:extLst>
      <p:ext uri="{BB962C8B-B14F-4D97-AF65-F5344CB8AC3E}">
        <p14:creationId xmlns:p14="http://schemas.microsoft.com/office/powerpoint/2010/main" val="19000830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696200" cy="914400"/>
          </a:xfrm>
        </p:spPr>
        <p:txBody>
          <a:bodyPr/>
          <a:lstStyle/>
          <a:p>
            <a:r>
              <a:rPr lang="en-US" dirty="0" smtClean="0"/>
              <a:t>Lattice Evaluation – Item 4</a:t>
            </a:r>
            <a:endParaRPr lang="en-US" dirty="0"/>
          </a:p>
        </p:txBody>
      </p:sp>
      <p:sp>
        <p:nvSpPr>
          <p:cNvPr id="3" name="Content Placeholder 2"/>
          <p:cNvSpPr>
            <a:spLocks noGrp="1"/>
          </p:cNvSpPr>
          <p:nvPr>
            <p:ph idx="1"/>
          </p:nvPr>
        </p:nvSpPr>
        <p:spPr>
          <a:xfrm>
            <a:off x="685800" y="1752600"/>
            <a:ext cx="8382000" cy="4419600"/>
          </a:xfrm>
        </p:spPr>
        <p:txBody>
          <a:bodyPr/>
          <a:lstStyle/>
          <a:p>
            <a:r>
              <a:rPr lang="en-GB" b="1" dirty="0"/>
              <a:t>RF S</a:t>
            </a:r>
            <a:r>
              <a:rPr lang="en-GB" b="1" dirty="0" smtClean="0"/>
              <a:t>ystem</a:t>
            </a:r>
            <a:endParaRPr lang="en-US" dirty="0"/>
          </a:p>
          <a:p>
            <a:pPr marL="457200" indent="-457200">
              <a:buFont typeface="+mj-lt"/>
              <a:buAutoNum type="alphaLcParenR"/>
            </a:pPr>
            <a:r>
              <a:rPr lang="en-GB" sz="2000" dirty="0" smtClean="0"/>
              <a:t>How </a:t>
            </a:r>
            <a:r>
              <a:rPr lang="en-GB" sz="2000" dirty="0"/>
              <a:t>feasible is the RF voltage required, </a:t>
            </a:r>
            <a:r>
              <a:rPr lang="en-GB" sz="2000" dirty="0" smtClean="0"/>
              <a:t>for the targeted </a:t>
            </a:r>
            <a:r>
              <a:rPr lang="en-GB" sz="2000" dirty="0"/>
              <a:t>momentum compaction </a:t>
            </a:r>
            <a:r>
              <a:rPr lang="en-GB" sz="2000" dirty="0" smtClean="0"/>
              <a:t>factor, </a:t>
            </a:r>
            <a:r>
              <a:rPr lang="en-GB" sz="2000" dirty="0"/>
              <a:t>to provide </a:t>
            </a:r>
            <a:r>
              <a:rPr lang="en-GB" sz="2000" dirty="0" smtClean="0"/>
              <a:t>a bunch length </a:t>
            </a:r>
            <a:r>
              <a:rPr lang="en-GB" sz="2000" dirty="0"/>
              <a:t>of 6 </a:t>
            </a:r>
            <a:r>
              <a:rPr lang="en-GB" sz="2000" dirty="0" smtClean="0"/>
              <a:t>mm?</a:t>
            </a:r>
            <a:endParaRPr lang="en-US" sz="2000" dirty="0"/>
          </a:p>
          <a:p>
            <a:pPr marL="457200" indent="-457200">
              <a:buFont typeface="+mj-lt"/>
              <a:buAutoNum type="alphaLcParenR"/>
            </a:pPr>
            <a:r>
              <a:rPr lang="en-GB" sz="2000" dirty="0" smtClean="0"/>
              <a:t>Is </a:t>
            </a:r>
            <a:r>
              <a:rPr lang="en-GB" sz="2000" dirty="0"/>
              <a:t>there sufficient space in the lattice for all required RF cavities (allowing some margin for klystron failure)</a:t>
            </a:r>
            <a:r>
              <a:rPr lang="en-GB" sz="2000" dirty="0" smtClean="0"/>
              <a:t>?</a:t>
            </a:r>
            <a:endParaRPr lang="en-GB" sz="1600" dirty="0" smtClean="0"/>
          </a:p>
          <a:p>
            <a:pPr marL="457200" indent="-457200">
              <a:buFont typeface="+mj-lt"/>
              <a:buAutoNum type="alphaLcParenR"/>
            </a:pPr>
            <a:endParaRPr lang="en-GB" sz="2000" dirty="0"/>
          </a:p>
          <a:p>
            <a:pPr marL="0" indent="0">
              <a:buNone/>
            </a:pPr>
            <a:endParaRPr lang="en-US" sz="2000" dirty="0"/>
          </a:p>
        </p:txBody>
      </p:sp>
      <p:sp>
        <p:nvSpPr>
          <p:cNvPr id="4" name="Date Placeholder 3"/>
          <p:cNvSpPr>
            <a:spLocks noGrp="1"/>
          </p:cNvSpPr>
          <p:nvPr>
            <p:ph type="dt" sz="half" idx="10"/>
          </p:nvPr>
        </p:nvSpPr>
        <p:spPr/>
        <p:txBody>
          <a:bodyPr/>
          <a:lstStyle/>
          <a:p>
            <a:r>
              <a:rPr lang="en-US" smtClean="0"/>
              <a:t>June 28, 2011</a:t>
            </a:r>
            <a:endParaRPr lang="en-US" dirty="0"/>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14</a:t>
            </a:fld>
            <a:endParaRPr lang="en-US"/>
          </a:p>
        </p:txBody>
      </p:sp>
    </p:spTree>
    <p:extLst>
      <p:ext uri="{BB962C8B-B14F-4D97-AF65-F5344CB8AC3E}">
        <p14:creationId xmlns:p14="http://schemas.microsoft.com/office/powerpoint/2010/main" val="36116239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System</a:t>
            </a:r>
            <a:endParaRPr lang="en-US"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15</a:t>
            </a:fld>
            <a:endParaRPr lang="en-US"/>
          </a:p>
        </p:txBody>
      </p:sp>
      <p:pic>
        <p:nvPicPr>
          <p:cNvPr id="3" name="Picture 2"/>
          <p:cNvPicPr>
            <a:picLocks noChangeAspect="1"/>
          </p:cNvPicPr>
          <p:nvPr/>
        </p:nvPicPr>
        <p:blipFill>
          <a:blip r:embed="rId2"/>
          <a:stretch>
            <a:fillRect/>
          </a:stretch>
        </p:blipFill>
        <p:spPr>
          <a:xfrm>
            <a:off x="152400" y="889000"/>
            <a:ext cx="8800935" cy="1473200"/>
          </a:xfrm>
          <a:prstGeom prst="rect">
            <a:avLst/>
          </a:prstGeom>
        </p:spPr>
      </p:pic>
    </p:spTree>
    <p:extLst>
      <p:ext uri="{BB962C8B-B14F-4D97-AF65-F5344CB8AC3E}">
        <p14:creationId xmlns:p14="http://schemas.microsoft.com/office/powerpoint/2010/main" val="175797768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Presentations</a:t>
            </a:r>
            <a:endParaRPr lang="en-US" dirty="0"/>
          </a:p>
        </p:txBody>
      </p:sp>
      <p:sp>
        <p:nvSpPr>
          <p:cNvPr id="3" name="Content Placeholder 2"/>
          <p:cNvSpPr>
            <a:spLocks noGrp="1"/>
          </p:cNvSpPr>
          <p:nvPr>
            <p:ph idx="1"/>
          </p:nvPr>
        </p:nvSpPr>
        <p:spPr/>
        <p:txBody>
          <a:bodyPr/>
          <a:lstStyle/>
          <a:p>
            <a:pPr lvl="1"/>
            <a:r>
              <a:rPr lang="en-US" sz="2000" dirty="0"/>
              <a:t>Update on Re-designed RF/Wiggler and Injection/Extraction Straights    +    Update on the TME-like Lattice – Dave </a:t>
            </a:r>
            <a:r>
              <a:rPr lang="en-US" sz="2000" dirty="0" smtClean="0"/>
              <a:t>Rubin</a:t>
            </a:r>
            <a:br>
              <a:rPr lang="en-US" sz="2000" dirty="0" smtClean="0"/>
            </a:br>
            <a:endParaRPr lang="en-US" sz="2000" dirty="0"/>
          </a:p>
          <a:p>
            <a:pPr lvl="1"/>
            <a:r>
              <a:rPr lang="en-US" sz="2000" dirty="0"/>
              <a:t>Update on the DMC Lattice – Wang </a:t>
            </a:r>
            <a:r>
              <a:rPr lang="en-US" sz="2000" dirty="0" smtClean="0"/>
              <a:t>Dou</a:t>
            </a:r>
            <a:br>
              <a:rPr lang="en-US" sz="2000" dirty="0" smtClean="0"/>
            </a:br>
            <a:endParaRPr lang="en-US" sz="2000" dirty="0"/>
          </a:p>
          <a:p>
            <a:pPr lvl="1"/>
            <a:r>
              <a:rPr lang="en-US" sz="2000" dirty="0"/>
              <a:t>Update on the DSB Lattice – Susanna </a:t>
            </a:r>
            <a:r>
              <a:rPr lang="en-US" sz="2000" dirty="0" err="1"/>
              <a:t>Guiducci</a:t>
            </a:r>
            <a:endParaRPr lang="en-US"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16</a:t>
            </a:fld>
            <a:endParaRPr lang="en-US"/>
          </a:p>
        </p:txBody>
      </p:sp>
    </p:spTree>
    <p:extLst>
      <p:ext uri="{BB962C8B-B14F-4D97-AF65-F5344CB8AC3E}">
        <p14:creationId xmlns:p14="http://schemas.microsoft.com/office/powerpoint/2010/main" val="1643038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086600" cy="914400"/>
          </a:xfrm>
        </p:spPr>
        <p:txBody>
          <a:bodyPr/>
          <a:lstStyle/>
          <a:p>
            <a:r>
              <a:rPr lang="en-US" dirty="0" smtClean="0"/>
              <a:t>Damping Rings TDP </a:t>
            </a:r>
            <a:r>
              <a:rPr lang="en-US" dirty="0"/>
              <a:t>Timeline</a:t>
            </a:r>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17</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783833845"/>
              </p:ext>
            </p:extLst>
          </p:nvPr>
        </p:nvGraphicFramePr>
        <p:xfrm>
          <a:off x="34399" y="914400"/>
          <a:ext cx="9109601" cy="4624387"/>
        </p:xfrm>
        <a:graphic>
          <a:graphicData uri="http://schemas.openxmlformats.org/presentationml/2006/ole">
            <mc:AlternateContent xmlns:mc="http://schemas.openxmlformats.org/markup-compatibility/2006">
              <mc:Choice xmlns:v="urn:schemas-microsoft-com:vml" Requires="v">
                <p:oleObj spid="_x0000_s1035" name="Worksheet" r:id="rId3" imgW="13106400" imgH="6654800" progId="Excel.Sheet.12">
                  <p:embed/>
                </p:oleObj>
              </mc:Choice>
              <mc:Fallback>
                <p:oleObj name="Worksheet" r:id="rId3" imgW="13106400" imgH="6654800" progId="Excel.Sheet.12">
                  <p:embed/>
                  <p:pic>
                    <p:nvPicPr>
                      <p:cNvPr id="0" name=""/>
                      <p:cNvPicPr/>
                      <p:nvPr/>
                    </p:nvPicPr>
                    <p:blipFill>
                      <a:blip r:embed="rId4"/>
                      <a:stretch>
                        <a:fillRect/>
                      </a:stretch>
                    </p:blipFill>
                    <p:spPr>
                      <a:xfrm>
                        <a:off x="34399" y="914400"/>
                        <a:ext cx="9109601" cy="4624387"/>
                      </a:xfrm>
                      <a:prstGeom prst="rect">
                        <a:avLst/>
                      </a:prstGeom>
                    </p:spPr>
                  </p:pic>
                </p:oleObj>
              </mc:Fallback>
            </mc:AlternateContent>
          </a:graphicData>
        </a:graphic>
      </p:graphicFrame>
      <p:sp>
        <p:nvSpPr>
          <p:cNvPr id="3" name="Oval 2"/>
          <p:cNvSpPr/>
          <p:nvPr/>
        </p:nvSpPr>
        <p:spPr bwMode="auto">
          <a:xfrm>
            <a:off x="4191000" y="2133600"/>
            <a:ext cx="457200" cy="990600"/>
          </a:xfrm>
          <a:prstGeom prst="ellipse">
            <a:avLst/>
          </a:prstGeom>
          <a:noFill/>
          <a:ln w="254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ctr"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Arial Unicode MS" charset="0"/>
            </a:endParaRPr>
          </a:p>
        </p:txBody>
      </p:sp>
      <p:cxnSp>
        <p:nvCxnSpPr>
          <p:cNvPr id="9" name="Straight Arrow Connector 8"/>
          <p:cNvCxnSpPr/>
          <p:nvPr/>
        </p:nvCxnSpPr>
        <p:spPr bwMode="auto">
          <a:xfrm>
            <a:off x="4572000" y="3200400"/>
            <a:ext cx="3810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1" name="TextBox 10"/>
          <p:cNvSpPr txBox="1"/>
          <p:nvPr/>
        </p:nvSpPr>
        <p:spPr>
          <a:xfrm>
            <a:off x="4648200" y="2438400"/>
            <a:ext cx="3065112" cy="369332"/>
          </a:xfrm>
          <a:prstGeom prst="rect">
            <a:avLst/>
          </a:prstGeom>
          <a:noFill/>
        </p:spPr>
        <p:txBody>
          <a:bodyPr wrap="none" rtlCol="0">
            <a:spAutoFit/>
          </a:bodyPr>
          <a:lstStyle/>
          <a:p>
            <a:r>
              <a:rPr lang="en-US" sz="1800" dirty="0" smtClean="0">
                <a:solidFill>
                  <a:srgbClr val="FF0000"/>
                </a:solidFill>
              </a:rPr>
              <a:t>+ CFS </a:t>
            </a:r>
            <a:r>
              <a:rPr lang="en-US" sz="1800" dirty="0" err="1" smtClean="0">
                <a:solidFill>
                  <a:srgbClr val="FF0000"/>
                </a:solidFill>
              </a:rPr>
              <a:t>Eval</a:t>
            </a:r>
            <a:r>
              <a:rPr lang="en-US" sz="1800" dirty="0" smtClean="0">
                <a:solidFill>
                  <a:srgbClr val="FF0000"/>
                </a:solidFill>
              </a:rPr>
              <a:t> Meeting, June 2</a:t>
            </a:r>
            <a:endParaRPr lang="en-US" sz="1800" dirty="0">
              <a:solidFill>
                <a:srgbClr val="FF0000"/>
              </a:solidFill>
            </a:endParaRPr>
          </a:p>
        </p:txBody>
      </p:sp>
      <p:sp>
        <p:nvSpPr>
          <p:cNvPr id="12" name="Oval 11"/>
          <p:cNvSpPr/>
          <p:nvPr/>
        </p:nvSpPr>
        <p:spPr bwMode="auto">
          <a:xfrm>
            <a:off x="4419600" y="3276600"/>
            <a:ext cx="381000" cy="304800"/>
          </a:xfrm>
          <a:prstGeom prst="ellipse">
            <a:avLst/>
          </a:prstGeom>
          <a:noFill/>
          <a:ln w="254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ctr"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Arial Unicode MS" charset="0"/>
            </a:endParaRPr>
          </a:p>
        </p:txBody>
      </p:sp>
      <p:sp>
        <p:nvSpPr>
          <p:cNvPr id="13" name="TextBox 12"/>
          <p:cNvSpPr txBox="1"/>
          <p:nvPr/>
        </p:nvSpPr>
        <p:spPr>
          <a:xfrm>
            <a:off x="4800600" y="3276600"/>
            <a:ext cx="3699901" cy="369332"/>
          </a:xfrm>
          <a:prstGeom prst="rect">
            <a:avLst/>
          </a:prstGeom>
          <a:noFill/>
        </p:spPr>
        <p:txBody>
          <a:bodyPr wrap="none" rtlCol="0">
            <a:spAutoFit/>
          </a:bodyPr>
          <a:lstStyle/>
          <a:p>
            <a:r>
              <a:rPr lang="en-US" sz="1800" dirty="0" err="1" smtClean="0">
                <a:solidFill>
                  <a:srgbClr val="FF0000"/>
                </a:solidFill>
              </a:rPr>
              <a:t>Frascati</a:t>
            </a:r>
            <a:r>
              <a:rPr lang="en-US" sz="1800" dirty="0" smtClean="0">
                <a:solidFill>
                  <a:srgbClr val="FF0000"/>
                </a:solidFill>
              </a:rPr>
              <a:t> Baseline Review, July 7-8</a:t>
            </a:r>
            <a:endParaRPr lang="en-US" sz="1800" dirty="0">
              <a:solidFill>
                <a:srgbClr val="FF0000"/>
              </a:solidFill>
            </a:endParaRPr>
          </a:p>
        </p:txBody>
      </p:sp>
      <p:sp>
        <p:nvSpPr>
          <p:cNvPr id="15" name="Oval 14"/>
          <p:cNvSpPr/>
          <p:nvPr/>
        </p:nvSpPr>
        <p:spPr bwMode="auto">
          <a:xfrm>
            <a:off x="5181600" y="4343400"/>
            <a:ext cx="3886200" cy="1295400"/>
          </a:xfrm>
          <a:prstGeom prst="ellipse">
            <a:avLst/>
          </a:prstGeom>
          <a:noFill/>
          <a:ln w="254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ctr"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Arial Unicode MS" charset="0"/>
            </a:endParaRPr>
          </a:p>
        </p:txBody>
      </p:sp>
      <p:cxnSp>
        <p:nvCxnSpPr>
          <p:cNvPr id="17" name="Straight Connector 16"/>
          <p:cNvCxnSpPr/>
          <p:nvPr/>
        </p:nvCxnSpPr>
        <p:spPr bwMode="auto">
          <a:xfrm>
            <a:off x="6858000" y="4876800"/>
            <a:ext cx="0" cy="45720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Arrow Connector 17"/>
          <p:cNvCxnSpPr/>
          <p:nvPr/>
        </p:nvCxnSpPr>
        <p:spPr bwMode="auto">
          <a:xfrm flipH="1">
            <a:off x="5486400" y="5105400"/>
            <a:ext cx="1371600" cy="0"/>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Connector 21"/>
          <p:cNvCxnSpPr/>
          <p:nvPr/>
        </p:nvCxnSpPr>
        <p:spPr bwMode="auto">
          <a:xfrm>
            <a:off x="7086600" y="5334000"/>
            <a:ext cx="0" cy="15240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Arrow Connector 22"/>
          <p:cNvCxnSpPr/>
          <p:nvPr/>
        </p:nvCxnSpPr>
        <p:spPr bwMode="auto">
          <a:xfrm flipH="1">
            <a:off x="5105400" y="5410200"/>
            <a:ext cx="1981200" cy="0"/>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Connector 29"/>
          <p:cNvCxnSpPr/>
          <p:nvPr/>
        </p:nvCxnSpPr>
        <p:spPr bwMode="auto">
          <a:xfrm>
            <a:off x="5334000" y="4648200"/>
            <a:ext cx="0" cy="15240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Arrow Connector 30"/>
          <p:cNvCxnSpPr/>
          <p:nvPr/>
        </p:nvCxnSpPr>
        <p:spPr bwMode="auto">
          <a:xfrm flipH="1">
            <a:off x="4724400" y="4724400"/>
            <a:ext cx="609600" cy="0"/>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4" name="Straight Connector 33"/>
          <p:cNvCxnSpPr/>
          <p:nvPr/>
        </p:nvCxnSpPr>
        <p:spPr bwMode="auto">
          <a:xfrm>
            <a:off x="7620000" y="4648200"/>
            <a:ext cx="0" cy="152400"/>
          </a:xfrm>
          <a:prstGeom prst="line">
            <a:avLst/>
          </a:prstGeom>
          <a:solidFill>
            <a:schemeClr val="accent1"/>
          </a:solidFill>
          <a:ln w="254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5" name="Straight Arrow Connector 34"/>
          <p:cNvCxnSpPr/>
          <p:nvPr/>
        </p:nvCxnSpPr>
        <p:spPr bwMode="auto">
          <a:xfrm flipH="1">
            <a:off x="5638800" y="4724400"/>
            <a:ext cx="1981200" cy="0"/>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6708544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p:tgtEl>
                                          <p:spTgt spid="11"/>
                                        </p:tgtEl>
                                        <p:attrNameLst>
                                          <p:attrName>ppt_y</p:attrName>
                                        </p:attrNameLst>
                                      </p:cBhvr>
                                      <p:tavLst>
                                        <p:tav tm="0">
                                          <p:val>
                                            <p:strVal val="#ppt_y+#ppt_h*1.125000"/>
                                          </p:val>
                                        </p:tav>
                                        <p:tav tm="100000">
                                          <p:val>
                                            <p:strVal val="#ppt_y"/>
                                          </p:val>
                                        </p:tav>
                                      </p:tavLst>
                                    </p:anim>
                                    <p:animEffect transition="in" filter="wipe(up)">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p:tgtEl>
                                          <p:spTgt spid="12"/>
                                        </p:tgtEl>
                                        <p:attrNameLst>
                                          <p:attrName>ppt_y</p:attrName>
                                        </p:attrNameLst>
                                      </p:cBhvr>
                                      <p:tavLst>
                                        <p:tav tm="0">
                                          <p:val>
                                            <p:strVal val="#ppt_y+#ppt_h*1.125000"/>
                                          </p:val>
                                        </p:tav>
                                        <p:tav tm="100000">
                                          <p:val>
                                            <p:strVal val="#ppt_y"/>
                                          </p:val>
                                        </p:tav>
                                      </p:tavLst>
                                    </p:anim>
                                    <p:animEffect transition="in" filter="wipe(up)">
                                      <p:cBhvr>
                                        <p:cTn id="18" dur="500"/>
                                        <p:tgtEl>
                                          <p:spTgt spid="12"/>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p:tgtEl>
                                          <p:spTgt spid="13"/>
                                        </p:tgtEl>
                                        <p:attrNameLst>
                                          <p:attrName>ppt_y</p:attrName>
                                        </p:attrNameLst>
                                      </p:cBhvr>
                                      <p:tavLst>
                                        <p:tav tm="0">
                                          <p:val>
                                            <p:strVal val="#ppt_y+#ppt_h*1.125000"/>
                                          </p:val>
                                        </p:tav>
                                        <p:tav tm="100000">
                                          <p:val>
                                            <p:strVal val="#ppt_y"/>
                                          </p:val>
                                        </p:tav>
                                      </p:tavLst>
                                    </p:anim>
                                    <p:animEffect transition="in" filter="wipe(up)">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p:tgtEl>
                                          <p:spTgt spid="15"/>
                                        </p:tgtEl>
                                        <p:attrNameLst>
                                          <p:attrName>ppt_y</p:attrName>
                                        </p:attrNameLst>
                                      </p:cBhvr>
                                      <p:tavLst>
                                        <p:tav tm="0">
                                          <p:val>
                                            <p:strVal val="#ppt_y+#ppt_h*1.125000"/>
                                          </p:val>
                                        </p:tav>
                                        <p:tav tm="100000">
                                          <p:val>
                                            <p:strVal val="#ppt_y"/>
                                          </p:val>
                                        </p:tav>
                                      </p:tavLst>
                                    </p:anim>
                                    <p:animEffect transition="in" filter="wipe(up)">
                                      <p:cBhvr>
                                        <p:cTn id="28" dur="500"/>
                                        <p:tgtEl>
                                          <p:spTgt spid="15"/>
                                        </p:tgtEl>
                                      </p:cBhvr>
                                    </p:animEffect>
                                  </p:childTnLst>
                                </p:cTn>
                              </p:par>
                              <p:par>
                                <p:cTn id="29" presetID="12" presetClass="entr" presetSubtype="4"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p:tgtEl>
                                          <p:spTgt spid="17"/>
                                        </p:tgtEl>
                                        <p:attrNameLst>
                                          <p:attrName>ppt_y</p:attrName>
                                        </p:attrNameLst>
                                      </p:cBhvr>
                                      <p:tavLst>
                                        <p:tav tm="0">
                                          <p:val>
                                            <p:strVal val="#ppt_y+#ppt_h*1.125000"/>
                                          </p:val>
                                        </p:tav>
                                        <p:tav tm="100000">
                                          <p:val>
                                            <p:strVal val="#ppt_y"/>
                                          </p:val>
                                        </p:tav>
                                      </p:tavLst>
                                    </p:anim>
                                    <p:animEffect transition="in" filter="wipe(up)">
                                      <p:cBhvr>
                                        <p:cTn id="32" dur="500"/>
                                        <p:tgtEl>
                                          <p:spTgt spid="17"/>
                                        </p:tgtEl>
                                      </p:cBhvr>
                                    </p:animEffect>
                                  </p:childTnLst>
                                </p:cTn>
                              </p:par>
                              <p:par>
                                <p:cTn id="33" presetID="12" presetClass="entr" presetSubtype="4"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p:tgtEl>
                                          <p:spTgt spid="18"/>
                                        </p:tgtEl>
                                        <p:attrNameLst>
                                          <p:attrName>ppt_y</p:attrName>
                                        </p:attrNameLst>
                                      </p:cBhvr>
                                      <p:tavLst>
                                        <p:tav tm="0">
                                          <p:val>
                                            <p:strVal val="#ppt_y+#ppt_h*1.125000"/>
                                          </p:val>
                                        </p:tav>
                                        <p:tav tm="100000">
                                          <p:val>
                                            <p:strVal val="#ppt_y"/>
                                          </p:val>
                                        </p:tav>
                                      </p:tavLst>
                                    </p:anim>
                                    <p:animEffect transition="in" filter="wipe(up)">
                                      <p:cBhvr>
                                        <p:cTn id="36" dur="500"/>
                                        <p:tgtEl>
                                          <p:spTgt spid="18"/>
                                        </p:tgtEl>
                                      </p:cBhvr>
                                    </p:animEffect>
                                  </p:childTnLst>
                                </p:cTn>
                              </p:par>
                              <p:par>
                                <p:cTn id="37" presetID="12" presetClass="entr" presetSubtype="4"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additive="base">
                                        <p:cTn id="39" dur="500"/>
                                        <p:tgtEl>
                                          <p:spTgt spid="22"/>
                                        </p:tgtEl>
                                        <p:attrNameLst>
                                          <p:attrName>ppt_y</p:attrName>
                                        </p:attrNameLst>
                                      </p:cBhvr>
                                      <p:tavLst>
                                        <p:tav tm="0">
                                          <p:val>
                                            <p:strVal val="#ppt_y+#ppt_h*1.125000"/>
                                          </p:val>
                                        </p:tav>
                                        <p:tav tm="100000">
                                          <p:val>
                                            <p:strVal val="#ppt_y"/>
                                          </p:val>
                                        </p:tav>
                                      </p:tavLst>
                                    </p:anim>
                                    <p:animEffect transition="in" filter="wipe(up)">
                                      <p:cBhvr>
                                        <p:cTn id="40" dur="500"/>
                                        <p:tgtEl>
                                          <p:spTgt spid="22"/>
                                        </p:tgtEl>
                                      </p:cBhvr>
                                    </p:animEffect>
                                  </p:childTnLst>
                                </p:cTn>
                              </p:par>
                              <p:par>
                                <p:cTn id="41" presetID="12" presetClass="entr" presetSubtype="4"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p:tgtEl>
                                          <p:spTgt spid="23"/>
                                        </p:tgtEl>
                                        <p:attrNameLst>
                                          <p:attrName>ppt_y</p:attrName>
                                        </p:attrNameLst>
                                      </p:cBhvr>
                                      <p:tavLst>
                                        <p:tav tm="0">
                                          <p:val>
                                            <p:strVal val="#ppt_y+#ppt_h*1.125000"/>
                                          </p:val>
                                        </p:tav>
                                        <p:tav tm="100000">
                                          <p:val>
                                            <p:strVal val="#ppt_y"/>
                                          </p:val>
                                        </p:tav>
                                      </p:tavLst>
                                    </p:anim>
                                    <p:animEffect transition="in" filter="wipe(up)">
                                      <p:cBhvr>
                                        <p:cTn id="44" dur="500"/>
                                        <p:tgtEl>
                                          <p:spTgt spid="23"/>
                                        </p:tgtEl>
                                      </p:cBhvr>
                                    </p:animEffect>
                                  </p:childTnLst>
                                </p:cTn>
                              </p:par>
                              <p:par>
                                <p:cTn id="45" presetID="12" presetClass="entr" presetSubtype="4" fill="hold" nodeType="with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500"/>
                                        <p:tgtEl>
                                          <p:spTgt spid="30"/>
                                        </p:tgtEl>
                                        <p:attrNameLst>
                                          <p:attrName>ppt_y</p:attrName>
                                        </p:attrNameLst>
                                      </p:cBhvr>
                                      <p:tavLst>
                                        <p:tav tm="0">
                                          <p:val>
                                            <p:strVal val="#ppt_y+#ppt_h*1.125000"/>
                                          </p:val>
                                        </p:tav>
                                        <p:tav tm="100000">
                                          <p:val>
                                            <p:strVal val="#ppt_y"/>
                                          </p:val>
                                        </p:tav>
                                      </p:tavLst>
                                    </p:anim>
                                    <p:animEffect transition="in" filter="wipe(up)">
                                      <p:cBhvr>
                                        <p:cTn id="48" dur="500"/>
                                        <p:tgtEl>
                                          <p:spTgt spid="30"/>
                                        </p:tgtEl>
                                      </p:cBhvr>
                                    </p:animEffect>
                                  </p:childTnLst>
                                </p:cTn>
                              </p:par>
                              <p:par>
                                <p:cTn id="49" presetID="12" presetClass="entr" presetSubtype="4"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500"/>
                                        <p:tgtEl>
                                          <p:spTgt spid="31"/>
                                        </p:tgtEl>
                                        <p:attrNameLst>
                                          <p:attrName>ppt_y</p:attrName>
                                        </p:attrNameLst>
                                      </p:cBhvr>
                                      <p:tavLst>
                                        <p:tav tm="0">
                                          <p:val>
                                            <p:strVal val="#ppt_y+#ppt_h*1.125000"/>
                                          </p:val>
                                        </p:tav>
                                        <p:tav tm="100000">
                                          <p:val>
                                            <p:strVal val="#ppt_y"/>
                                          </p:val>
                                        </p:tav>
                                      </p:tavLst>
                                    </p:anim>
                                    <p:animEffect transition="in" filter="wipe(up)">
                                      <p:cBhvr>
                                        <p:cTn id="52" dur="500"/>
                                        <p:tgtEl>
                                          <p:spTgt spid="31"/>
                                        </p:tgtEl>
                                      </p:cBhvr>
                                    </p:animEffect>
                                  </p:childTnLst>
                                </p:cTn>
                              </p:par>
                              <p:par>
                                <p:cTn id="53" presetID="12" presetClass="entr" presetSubtype="4" fill="hold" nodeType="with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500"/>
                                        <p:tgtEl>
                                          <p:spTgt spid="34"/>
                                        </p:tgtEl>
                                        <p:attrNameLst>
                                          <p:attrName>ppt_y</p:attrName>
                                        </p:attrNameLst>
                                      </p:cBhvr>
                                      <p:tavLst>
                                        <p:tav tm="0">
                                          <p:val>
                                            <p:strVal val="#ppt_y+#ppt_h*1.125000"/>
                                          </p:val>
                                        </p:tav>
                                        <p:tav tm="100000">
                                          <p:val>
                                            <p:strVal val="#ppt_y"/>
                                          </p:val>
                                        </p:tav>
                                      </p:tavLst>
                                    </p:anim>
                                    <p:animEffect transition="in" filter="wipe(up)">
                                      <p:cBhvr>
                                        <p:cTn id="56" dur="500"/>
                                        <p:tgtEl>
                                          <p:spTgt spid="34"/>
                                        </p:tgtEl>
                                      </p:cBhvr>
                                    </p:animEffect>
                                  </p:childTnLst>
                                </p:cTn>
                              </p:par>
                              <p:par>
                                <p:cTn id="57" presetID="12" presetClass="entr" presetSubtype="4" fill="hold" nodeType="withEffect">
                                  <p:stCondLst>
                                    <p:cond delay="0"/>
                                  </p:stCondLst>
                                  <p:childTnLst>
                                    <p:set>
                                      <p:cBhvr>
                                        <p:cTn id="58" dur="1" fill="hold">
                                          <p:stCondLst>
                                            <p:cond delay="0"/>
                                          </p:stCondLst>
                                        </p:cTn>
                                        <p:tgtEl>
                                          <p:spTgt spid="35"/>
                                        </p:tgtEl>
                                        <p:attrNameLst>
                                          <p:attrName>style.visibility</p:attrName>
                                        </p:attrNameLst>
                                      </p:cBhvr>
                                      <p:to>
                                        <p:strVal val="visible"/>
                                      </p:to>
                                    </p:set>
                                    <p:anim calcmode="lin" valueType="num">
                                      <p:cBhvr additive="base">
                                        <p:cTn id="59" dur="500"/>
                                        <p:tgtEl>
                                          <p:spTgt spid="35"/>
                                        </p:tgtEl>
                                        <p:attrNameLst>
                                          <p:attrName>ppt_y</p:attrName>
                                        </p:attrNameLst>
                                      </p:cBhvr>
                                      <p:tavLst>
                                        <p:tav tm="0">
                                          <p:val>
                                            <p:strVal val="#ppt_y+#ppt_h*1.125000"/>
                                          </p:val>
                                        </p:tav>
                                        <p:tav tm="100000">
                                          <p:val>
                                            <p:strVal val="#ppt_y"/>
                                          </p:val>
                                        </p:tav>
                                      </p:tavLst>
                                    </p:anim>
                                    <p:animEffect transition="in" filter="wipe(up)">
                                      <p:cBhvr>
                                        <p:cTn id="6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p:bldP spid="12" grpId="0" animBg="1"/>
      <p:bldP spid="13" grpId="0"/>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381000" y="990600"/>
            <a:ext cx="8458200" cy="5334000"/>
          </a:xfrm>
        </p:spPr>
        <p:txBody>
          <a:bodyPr/>
          <a:lstStyle/>
          <a:p>
            <a:r>
              <a:rPr lang="en-US" sz="2400" dirty="0" smtClean="0"/>
              <a:t>Today’s Tasks:</a:t>
            </a:r>
          </a:p>
          <a:p>
            <a:pPr lvl="1"/>
            <a:r>
              <a:rPr lang="en-US" sz="2000" dirty="0" smtClean="0"/>
              <a:t>Review our Selection Criteria</a:t>
            </a:r>
          </a:p>
          <a:p>
            <a:pPr lvl="1"/>
            <a:r>
              <a:rPr lang="en-US" sz="2000" dirty="0" smtClean="0"/>
              <a:t>Updates on the Status of the Lattices</a:t>
            </a:r>
          </a:p>
          <a:p>
            <a:pPr lvl="1"/>
            <a:r>
              <a:rPr lang="en-US" sz="2000" dirty="0" smtClean="0"/>
              <a:t>Baseline Lattice Specification</a:t>
            </a:r>
          </a:p>
          <a:p>
            <a:pPr lvl="1"/>
            <a:r>
              <a:rPr lang="en-US" sz="2000" dirty="0" smtClean="0"/>
              <a:t>Alternate Lattice Specification</a:t>
            </a:r>
            <a:endParaRPr lang="en-US" sz="2000" dirty="0" smtClean="0"/>
          </a:p>
          <a:p>
            <a:r>
              <a:rPr lang="en-US" sz="2400" dirty="0" smtClean="0"/>
              <a:t>Today’s </a:t>
            </a:r>
            <a:r>
              <a:rPr lang="en-US" sz="2400" dirty="0" smtClean="0"/>
              <a:t>Presentations</a:t>
            </a:r>
            <a:endParaRPr lang="en-US" sz="2400" dirty="0" smtClean="0"/>
          </a:p>
          <a:p>
            <a:pPr lvl="1"/>
            <a:r>
              <a:rPr lang="en-US" sz="2000" dirty="0" smtClean="0"/>
              <a:t>This Talk Summarizing the Selection </a:t>
            </a:r>
            <a:r>
              <a:rPr lang="en-US" sz="2000" dirty="0" err="1" smtClean="0"/>
              <a:t>Status,Today’s</a:t>
            </a:r>
            <a:r>
              <a:rPr lang="en-US" sz="2000" dirty="0" smtClean="0"/>
              <a:t> Down-Select Process, and Preparations for the DR Technical Baseline Review</a:t>
            </a:r>
          </a:p>
          <a:p>
            <a:pPr lvl="1"/>
            <a:r>
              <a:rPr lang="en-US" sz="2000" dirty="0" smtClean="0"/>
              <a:t>Update on Re</a:t>
            </a:r>
            <a:r>
              <a:rPr lang="en-US" sz="2000" dirty="0" smtClean="0"/>
              <a:t>-designed RF/Wiggler and Injection/Extraction Straights </a:t>
            </a:r>
            <a:r>
              <a:rPr lang="en-US" sz="2000" dirty="0"/>
              <a:t> </a:t>
            </a:r>
            <a:r>
              <a:rPr lang="en-US" sz="2000" dirty="0" smtClean="0"/>
              <a:t>  +    </a:t>
            </a:r>
            <a:r>
              <a:rPr lang="en-US" sz="2000" dirty="0" smtClean="0"/>
              <a:t>Update </a:t>
            </a:r>
            <a:r>
              <a:rPr lang="en-US" sz="2000" dirty="0" smtClean="0"/>
              <a:t>on the TME-like Lattice – Dave </a:t>
            </a:r>
            <a:r>
              <a:rPr lang="en-US" sz="2000" dirty="0" smtClean="0"/>
              <a:t>Rubin</a:t>
            </a:r>
          </a:p>
          <a:p>
            <a:pPr lvl="1"/>
            <a:r>
              <a:rPr lang="en-US" sz="2000" dirty="0" smtClean="0"/>
              <a:t>Update on the DMC Lattice – Wang Dou</a:t>
            </a:r>
            <a:endParaRPr lang="en-US" sz="2000" dirty="0" smtClean="0"/>
          </a:p>
          <a:p>
            <a:pPr lvl="1"/>
            <a:r>
              <a:rPr lang="en-US" sz="2000" dirty="0" smtClean="0"/>
              <a:t>Update on the DSB Lattice – Susanna </a:t>
            </a:r>
            <a:r>
              <a:rPr lang="en-US" sz="2000" dirty="0" err="1" smtClean="0"/>
              <a:t>Guiducci</a:t>
            </a:r>
            <a:endParaRPr lang="en-US" sz="2000" dirty="0" smtClean="0"/>
          </a:p>
          <a:p>
            <a:r>
              <a:rPr lang="en-US" sz="2400" dirty="0" smtClean="0"/>
              <a:t>Baseline and Alternate Lattice Selection</a:t>
            </a:r>
          </a:p>
        </p:txBody>
      </p:sp>
      <p:sp>
        <p:nvSpPr>
          <p:cNvPr id="4" name="Date Placeholder 3"/>
          <p:cNvSpPr>
            <a:spLocks noGrp="1"/>
          </p:cNvSpPr>
          <p:nvPr>
            <p:ph type="dt" sz="half" idx="10"/>
          </p:nvPr>
        </p:nvSpPr>
        <p:spPr/>
        <p:txBody>
          <a:bodyPr/>
          <a:lstStyle/>
          <a:p>
            <a:r>
              <a:rPr lang="en-US" smtClean="0"/>
              <a:t>June 28, 2011</a:t>
            </a:r>
            <a:endParaRPr lang="en-US" dirty="0"/>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2</a:t>
            </a:fld>
            <a:endParaRPr lang="en-US"/>
          </a:p>
        </p:txBody>
      </p:sp>
    </p:spTree>
    <p:extLst>
      <p:ext uri="{BB962C8B-B14F-4D97-AF65-F5344CB8AC3E}">
        <p14:creationId xmlns:p14="http://schemas.microsoft.com/office/powerpoint/2010/main" val="31874960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772400" cy="914400"/>
          </a:xfrm>
        </p:spPr>
        <p:txBody>
          <a:bodyPr/>
          <a:lstStyle/>
          <a:p>
            <a:r>
              <a:rPr lang="en-US" sz="3200" dirty="0" smtClean="0"/>
              <a:t>Key Design Modifications (ALCPG11)</a:t>
            </a:r>
            <a:endParaRPr lang="en-US" sz="3200" dirty="0"/>
          </a:p>
        </p:txBody>
      </p:sp>
      <p:sp>
        <p:nvSpPr>
          <p:cNvPr id="3" name="Content Placeholder 2"/>
          <p:cNvSpPr>
            <a:spLocks noGrp="1"/>
          </p:cNvSpPr>
          <p:nvPr>
            <p:ph idx="1"/>
          </p:nvPr>
        </p:nvSpPr>
        <p:spPr>
          <a:xfrm>
            <a:off x="76200" y="838200"/>
            <a:ext cx="8991600" cy="5638800"/>
          </a:xfrm>
        </p:spPr>
        <p:txBody>
          <a:bodyPr/>
          <a:lstStyle/>
          <a:p>
            <a:r>
              <a:rPr lang="en-US" sz="1400" dirty="0" smtClean="0"/>
              <a:t>Reduction in circumference – 6.4km </a:t>
            </a:r>
            <a:r>
              <a:rPr lang="en-US" sz="1400" dirty="0" smtClean="0">
                <a:latin typeface="Wingdings 3" charset="2"/>
                <a:cs typeface="Wingdings 3" charset="2"/>
              </a:rPr>
              <a:t>a</a:t>
            </a:r>
            <a:r>
              <a:rPr lang="en-US" sz="1400" dirty="0" smtClean="0">
                <a:cs typeface="Wingdings 3" charset="2"/>
              </a:rPr>
              <a:t> 3.2km</a:t>
            </a:r>
          </a:p>
          <a:p>
            <a:pPr lvl="1"/>
            <a:r>
              <a:rPr lang="en-US" sz="1200" dirty="0" smtClean="0">
                <a:cs typeface="Wingdings 3" charset="2"/>
              </a:rPr>
              <a:t>“Low power” operation with 1300 </a:t>
            </a:r>
            <a:r>
              <a:rPr lang="en-US" sz="1200" dirty="0" err="1" smtClean="0">
                <a:cs typeface="Wingdings 3" charset="2"/>
              </a:rPr>
              <a:t>vs</a:t>
            </a:r>
            <a:r>
              <a:rPr lang="en-US" sz="1200" dirty="0" smtClean="0">
                <a:cs typeface="Wingdings 3" charset="2"/>
              </a:rPr>
              <a:t> 2600 bunches (new baseline)</a:t>
            </a:r>
          </a:p>
          <a:p>
            <a:pPr lvl="1"/>
            <a:r>
              <a:rPr lang="en-US" sz="1200" dirty="0" smtClean="0">
                <a:cs typeface="Wingdings 3" charset="2"/>
              </a:rPr>
              <a:t>Maintain beam current and bunch structure </a:t>
            </a:r>
            <a:r>
              <a:rPr lang="en-US" sz="1200" dirty="0" smtClean="0">
                <a:latin typeface="Wingdings 3" charset="2"/>
                <a:cs typeface="Wingdings 3" charset="2"/>
              </a:rPr>
              <a:t>a</a:t>
            </a:r>
            <a:r>
              <a:rPr lang="en-US" sz="1200" dirty="0" smtClean="0">
                <a:cs typeface="Wingdings 3" charset="2"/>
              </a:rPr>
              <a:t> minimal impact on performance with respect to collective effects</a:t>
            </a:r>
          </a:p>
          <a:p>
            <a:r>
              <a:rPr lang="en-US" sz="1400" dirty="0" smtClean="0"/>
              <a:t>Pursue lower momentum compaction design </a:t>
            </a:r>
            <a:r>
              <a:rPr lang="en-US" sz="1400" dirty="0" smtClean="0">
                <a:solidFill>
                  <a:srgbClr val="FF0000"/>
                </a:solidFill>
              </a:rPr>
              <a:t>(target a fixed momentum compaction somewhere in the range of 1.7 to 2.7 × 10</a:t>
            </a:r>
            <a:r>
              <a:rPr lang="en-US" sz="1400" baseline="30000" dirty="0" smtClean="0">
                <a:solidFill>
                  <a:srgbClr val="FF0000"/>
                </a:solidFill>
              </a:rPr>
              <a:t>-4</a:t>
            </a:r>
            <a:r>
              <a:rPr lang="en-US" sz="1400" dirty="0" smtClean="0">
                <a:solidFill>
                  <a:srgbClr val="FF0000"/>
                </a:solidFill>
              </a:rPr>
              <a:t>)</a:t>
            </a:r>
          </a:p>
          <a:p>
            <a:pPr lvl="1"/>
            <a:r>
              <a:rPr lang="en-US" sz="1100" dirty="0" smtClean="0">
                <a:solidFill>
                  <a:srgbClr val="FF0000"/>
                </a:solidFill>
              </a:rPr>
              <a:t>If the lattice allows the momentum compaction to be tuned, then we would be able, in the low power configuration, to go to higher momentum compaction if commissioning indicates problems with instability thresholds.  Note that this depends on the fact that the baseline lattice leaves room for larger RF complements needed for high power and/or 10Hz operation.</a:t>
            </a:r>
            <a:endParaRPr lang="en-US" sz="1600" dirty="0" smtClean="0"/>
          </a:p>
          <a:p>
            <a:pPr lvl="1"/>
            <a:r>
              <a:rPr lang="en-US" sz="1200" dirty="0" smtClean="0"/>
              <a:t>Less conservative design with respect to collective effects</a:t>
            </a:r>
          </a:p>
          <a:p>
            <a:pPr lvl="1"/>
            <a:r>
              <a:rPr lang="en-US" sz="1200" dirty="0" smtClean="0"/>
              <a:t>Smaller RF requirements for 6mm bunch length </a:t>
            </a:r>
            <a:endParaRPr lang="en-US" sz="1400" dirty="0" smtClean="0"/>
          </a:p>
          <a:p>
            <a:r>
              <a:rPr lang="en-US" sz="1400" dirty="0" smtClean="0"/>
              <a:t>Updated Specification for Straights</a:t>
            </a:r>
          </a:p>
          <a:p>
            <a:pPr lvl="1"/>
            <a:r>
              <a:rPr lang="en-US" sz="1200" dirty="0" smtClean="0"/>
              <a:t>Minimize length consistent with 3.2km design requirements</a:t>
            </a:r>
          </a:p>
          <a:p>
            <a:pPr lvl="1"/>
            <a:r>
              <a:rPr lang="en-US" sz="1200" dirty="0" smtClean="0"/>
              <a:t>Maintain injection/extraction layout</a:t>
            </a:r>
          </a:p>
          <a:p>
            <a:pPr lvl="1"/>
            <a:r>
              <a:rPr lang="en-US" sz="1200" dirty="0" smtClean="0"/>
              <a:t>Minimize phase adjustment trombone</a:t>
            </a:r>
          </a:p>
          <a:p>
            <a:pPr lvl="1"/>
            <a:r>
              <a:rPr lang="en-US" sz="1200" dirty="0" smtClean="0"/>
              <a:t>Adjust circumference chicane</a:t>
            </a:r>
          </a:p>
          <a:p>
            <a:pPr lvl="1"/>
            <a:r>
              <a:rPr lang="en-US" sz="1200" dirty="0"/>
              <a:t>S</a:t>
            </a:r>
            <a:r>
              <a:rPr lang="en-US" sz="1200" dirty="0" smtClean="0"/>
              <a:t>pace in RF &amp; wiggler sections for all design options (low &amp; high power, 10Hz ops)</a:t>
            </a:r>
          </a:p>
          <a:p>
            <a:pPr lvl="1"/>
            <a:r>
              <a:rPr lang="en-US" sz="1200" dirty="0" smtClean="0"/>
              <a:t>Added space in wiggler section for photon absorbers</a:t>
            </a:r>
          </a:p>
          <a:p>
            <a:pPr lvl="1"/>
            <a:r>
              <a:rPr lang="en-US" sz="1200" dirty="0" smtClean="0"/>
              <a:t>Preserve CFS interface</a:t>
            </a:r>
          </a:p>
          <a:p>
            <a:r>
              <a:rPr lang="en-US" sz="1400" dirty="0" smtClean="0"/>
              <a:t>Energy Acceptance Specification</a:t>
            </a:r>
          </a:p>
          <a:p>
            <a:pPr lvl="1"/>
            <a:r>
              <a:rPr lang="en-US" sz="1200" dirty="0" smtClean="0"/>
              <a:t>Injection ±0.5%</a:t>
            </a:r>
          </a:p>
          <a:p>
            <a:pPr lvl="1"/>
            <a:r>
              <a:rPr lang="en-US" sz="1200" dirty="0" smtClean="0"/>
              <a:t>For quantum lifetime desire at least </a:t>
            </a:r>
            <a:r>
              <a:rPr lang="en-US" sz="1200" dirty="0"/>
              <a:t>±</a:t>
            </a:r>
            <a:r>
              <a:rPr lang="en-US" sz="1200" dirty="0" smtClean="0"/>
              <a:t>0.75% </a:t>
            </a:r>
            <a:r>
              <a:rPr lang="en-US" sz="1200" dirty="0" smtClean="0">
                <a:latin typeface="Wingdings 3" charset="2"/>
                <a:cs typeface="Wingdings 3" charset="2"/>
              </a:rPr>
              <a:t>a</a:t>
            </a:r>
            <a:r>
              <a:rPr lang="en-US" sz="1200" dirty="0" smtClean="0">
                <a:cs typeface="Wingdings 3" charset="2"/>
              </a:rPr>
              <a:t> lattice evaluations at </a:t>
            </a:r>
            <a:r>
              <a:rPr lang="en-US" sz="1200" dirty="0" smtClean="0"/>
              <a:t>±</a:t>
            </a:r>
            <a:r>
              <a:rPr lang="en-US" sz="1200" dirty="0"/>
              <a:t>1</a:t>
            </a:r>
            <a:r>
              <a:rPr lang="en-US" sz="1200" dirty="0" smtClean="0"/>
              <a:t>% </a:t>
            </a:r>
            <a:endParaRPr lang="en-US" sz="1200" dirty="0"/>
          </a:p>
          <a:p>
            <a:endParaRPr lang="en-US" sz="1800" dirty="0" smtClean="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3</a:t>
            </a:fld>
            <a:endParaRPr lang="en-US"/>
          </a:p>
        </p:txBody>
      </p:sp>
      <p:sp>
        <p:nvSpPr>
          <p:cNvPr id="8" name="Oval 7"/>
          <p:cNvSpPr/>
          <p:nvPr/>
        </p:nvSpPr>
        <p:spPr bwMode="auto">
          <a:xfrm>
            <a:off x="152400" y="1752600"/>
            <a:ext cx="2743200" cy="304800"/>
          </a:xfrm>
          <a:prstGeom prst="ellipse">
            <a:avLst/>
          </a:prstGeom>
          <a:noFill/>
          <a:ln w="25400" cap="flat" cmpd="sng" algn="ctr">
            <a:solidFill>
              <a:srgbClr val="3366FF"/>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ctr"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cs typeface="Arial Unicode MS" charset="0"/>
            </a:endParaRPr>
          </a:p>
        </p:txBody>
      </p:sp>
    </p:spTree>
    <p:extLst>
      <p:ext uri="{BB962C8B-B14F-4D97-AF65-F5344CB8AC3E}">
        <p14:creationId xmlns:p14="http://schemas.microsoft.com/office/powerpoint/2010/main" val="26658794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ppt_y</p:attrName>
                                        </p:attrNameLst>
                                      </p:cBhvr>
                                      <p:tavLst>
                                        <p:tav tm="0">
                                          <p:val>
                                            <p:strVal val="#ppt_y+#ppt_h*1.125000"/>
                                          </p:val>
                                        </p:tav>
                                        <p:tav tm="100000">
                                          <p:val>
                                            <p:strVal val="#ppt_y"/>
                                          </p:val>
                                        </p:tav>
                                      </p:tavLst>
                                    </p:anim>
                                    <p:animEffect transition="in" filter="wipe(up)">
                                      <p:cBhvr>
                                        <p:cTn id="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Status</a:t>
            </a:r>
            <a:endParaRPr lang="en-US" dirty="0"/>
          </a:p>
        </p:txBody>
      </p:sp>
      <p:sp>
        <p:nvSpPr>
          <p:cNvPr id="3" name="Content Placeholder 2"/>
          <p:cNvSpPr>
            <a:spLocks noGrp="1"/>
          </p:cNvSpPr>
          <p:nvPr>
            <p:ph idx="1"/>
          </p:nvPr>
        </p:nvSpPr>
        <p:spPr/>
        <p:txBody>
          <a:bodyPr/>
          <a:lstStyle/>
          <a:p>
            <a:r>
              <a:rPr lang="en-US" dirty="0" smtClean="0"/>
              <a:t>Unfortunately, we have not been able to move as rapidly as hoped with updates and documentation of the updated lattices</a:t>
            </a:r>
          </a:p>
          <a:p>
            <a:pPr lvl="1"/>
            <a:r>
              <a:rPr lang="en-US" dirty="0" smtClean="0"/>
              <a:t>Too much work in progress</a:t>
            </a:r>
          </a:p>
          <a:p>
            <a:pPr lvl="1"/>
            <a:r>
              <a:rPr lang="en-US" dirty="0" smtClean="0"/>
              <a:t>Too few people available</a:t>
            </a:r>
          </a:p>
          <a:p>
            <a:pPr lvl="1"/>
            <a:r>
              <a:rPr lang="en-US" dirty="0" smtClean="0"/>
              <a:t>Too little time available</a:t>
            </a:r>
          </a:p>
          <a:p>
            <a:r>
              <a:rPr lang="en-US" dirty="0" smtClean="0"/>
              <a:t>Today we will have to review the status during this meeting and reach a provisional decision to take to next week’s review</a:t>
            </a:r>
          </a:p>
          <a:p>
            <a:pPr lvl="1"/>
            <a:r>
              <a:rPr lang="en-US" dirty="0" smtClean="0"/>
              <a:t>This is unfortunate but necessary</a:t>
            </a:r>
          </a:p>
          <a:p>
            <a:pPr lvl="1"/>
            <a:r>
              <a:rPr lang="en-US" dirty="0" smtClean="0"/>
              <a:t>Also we </a:t>
            </a:r>
            <a:r>
              <a:rPr lang="en-US" i="1" u="sng" dirty="0" smtClean="0"/>
              <a:t>must</a:t>
            </a:r>
            <a:r>
              <a:rPr lang="en-US" dirty="0" smtClean="0"/>
              <a:t> make a lattice available for immediate simulation work</a:t>
            </a:r>
            <a:endParaRPr lang="en-US"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4</a:t>
            </a:fld>
            <a:endParaRPr lang="en-US"/>
          </a:p>
        </p:txBody>
      </p:sp>
    </p:spTree>
    <p:extLst>
      <p:ext uri="{BB962C8B-B14F-4D97-AF65-F5344CB8AC3E}">
        <p14:creationId xmlns:p14="http://schemas.microsoft.com/office/powerpoint/2010/main" val="73057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Lattice Readiness Comparisons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5</a:t>
            </a:fld>
            <a:endParaRPr lang="en-US"/>
          </a:p>
        </p:txBody>
      </p:sp>
    </p:spTree>
    <p:extLst>
      <p:ext uri="{BB962C8B-B14F-4D97-AF65-F5344CB8AC3E}">
        <p14:creationId xmlns:p14="http://schemas.microsoft.com/office/powerpoint/2010/main" val="3825463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2011 Evaluation Criteria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Lattice </a:t>
            </a:r>
            <a:r>
              <a:rPr lang="en-US" dirty="0"/>
              <a:t>Design and Dynamical Properties</a:t>
            </a:r>
          </a:p>
          <a:p>
            <a:pPr marL="514350" indent="-457200">
              <a:buFont typeface="+mj-lt"/>
              <a:buAutoNum type="arabicPeriod"/>
            </a:pPr>
            <a:r>
              <a:rPr lang="en-US" dirty="0" smtClean="0"/>
              <a:t>Magnets</a:t>
            </a:r>
            <a:r>
              <a:rPr lang="en-US" dirty="0"/>
              <a:t>, Supports and Power Supplies</a:t>
            </a:r>
          </a:p>
          <a:p>
            <a:pPr marL="514350" indent="-457200">
              <a:buFont typeface="+mj-lt"/>
              <a:buAutoNum type="arabicPeriod"/>
            </a:pPr>
            <a:r>
              <a:rPr lang="en-US" strike="sngStrike" dirty="0"/>
              <a:t>Vacuum System and Radiation Handling</a:t>
            </a:r>
          </a:p>
          <a:p>
            <a:pPr marL="514350" indent="-457200">
              <a:buFont typeface="+mj-lt"/>
              <a:buAutoNum type="arabicPeriod"/>
            </a:pPr>
            <a:r>
              <a:rPr lang="en-US" dirty="0"/>
              <a:t>RF System</a:t>
            </a:r>
          </a:p>
          <a:p>
            <a:pPr marL="514350" indent="-457200">
              <a:buFont typeface="+mj-lt"/>
              <a:buAutoNum type="arabicPeriod"/>
            </a:pPr>
            <a:r>
              <a:rPr lang="en-US" strike="sngStrike" dirty="0" smtClean="0"/>
              <a:t>Space for Instrumentation </a:t>
            </a:r>
            <a:r>
              <a:rPr lang="en-US" strike="sngStrike" dirty="0"/>
              <a:t>and Diagnostics</a:t>
            </a:r>
          </a:p>
          <a:p>
            <a:pPr marL="0" indent="0">
              <a:buNone/>
            </a:pPr>
            <a:endParaRPr lang="en-US"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6</a:t>
            </a:fld>
            <a:endParaRPr lang="en-US"/>
          </a:p>
        </p:txBody>
      </p:sp>
      <p:sp>
        <p:nvSpPr>
          <p:cNvPr id="7" name="Rectangle 6"/>
          <p:cNvSpPr/>
          <p:nvPr/>
        </p:nvSpPr>
        <p:spPr>
          <a:xfrm>
            <a:off x="589945" y="3810000"/>
            <a:ext cx="7803150" cy="2585323"/>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For today we will focus </a:t>
            </a:r>
          </a:p>
          <a:p>
            <a:pPr algn="ct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on the 3 remaining </a:t>
            </a:r>
            <a:b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distinguishing areas</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39840151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Ranking Criteria I</a:t>
            </a:r>
            <a:endParaRPr lang="en-US" dirty="0"/>
          </a:p>
        </p:txBody>
      </p:sp>
      <p:sp>
        <p:nvSpPr>
          <p:cNvPr id="3" name="Content Placeholder 2"/>
          <p:cNvSpPr>
            <a:spLocks noGrp="1"/>
          </p:cNvSpPr>
          <p:nvPr>
            <p:ph idx="1"/>
          </p:nvPr>
        </p:nvSpPr>
        <p:spPr>
          <a:xfrm>
            <a:off x="0" y="990600"/>
            <a:ext cx="9144000" cy="5334000"/>
          </a:xfrm>
        </p:spPr>
        <p:txBody>
          <a:bodyPr/>
          <a:lstStyle/>
          <a:p>
            <a:pPr marL="233363" indent="-233363">
              <a:buNone/>
            </a:pPr>
            <a:r>
              <a:rPr lang="en-GB" sz="2400" b="1" dirty="0" smtClean="0"/>
              <a:t>5</a:t>
            </a:r>
            <a:r>
              <a:rPr lang="en-GB" sz="2000" dirty="0" smtClean="0"/>
              <a:t>	Item </a:t>
            </a:r>
            <a:r>
              <a:rPr lang="en-GB" sz="2000" dirty="0"/>
              <a:t>has been addressed in the lattice design and fully meets the DR specifications.  In cases where lattice flexibility is required, the range of parameters has been thoroughly explored and meets the DR specifications for the entire parameter range.  In cases where technical systems impact is being evaluated, the lattice design results in a technically feasible design with minimum cost</a:t>
            </a:r>
            <a:r>
              <a:rPr lang="en-GB" sz="2000" dirty="0" smtClean="0"/>
              <a:t>.</a:t>
            </a:r>
          </a:p>
          <a:p>
            <a:pPr marL="233363" indent="-233363">
              <a:buNone/>
            </a:pPr>
            <a:endParaRPr lang="en-US" sz="2000" dirty="0"/>
          </a:p>
          <a:p>
            <a:pPr marL="233363" indent="-233363">
              <a:buNone/>
            </a:pPr>
            <a:r>
              <a:rPr lang="en-GB" sz="2400" b="1" dirty="0" smtClean="0"/>
              <a:t>4</a:t>
            </a:r>
            <a:r>
              <a:rPr lang="en-GB" sz="2000" dirty="0" smtClean="0"/>
              <a:t>	Item </a:t>
            </a:r>
            <a:r>
              <a:rPr lang="en-GB" sz="2000" dirty="0"/>
              <a:t>has been addressed in the lattice design but some refinement is still required to meet the DR specifications.  In cases where lattice flexibility is desired, work remains to ensure that the DR specifications can be met for the entire parameter range.  In cases where technical systems impact is being evaluated, the lattice design results in a technically feasible design, but technical issues remain and/or cost is not the minimum.  In all cases, there is a high expectation that a successful design can be </a:t>
            </a:r>
            <a:r>
              <a:rPr lang="en-GB" sz="2000" dirty="0" smtClean="0"/>
              <a:t>completed</a:t>
            </a:r>
            <a:endParaRPr lang="en-US" sz="2000"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7</a:t>
            </a:fld>
            <a:endParaRPr lang="en-US"/>
          </a:p>
        </p:txBody>
      </p:sp>
    </p:spTree>
    <p:extLst>
      <p:ext uri="{BB962C8B-B14F-4D97-AF65-F5344CB8AC3E}">
        <p14:creationId xmlns:p14="http://schemas.microsoft.com/office/powerpoint/2010/main" val="156519471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Ranking Criteria II</a:t>
            </a:r>
            <a:endParaRPr lang="en-US" dirty="0"/>
          </a:p>
        </p:txBody>
      </p:sp>
      <p:sp>
        <p:nvSpPr>
          <p:cNvPr id="3" name="Content Placeholder 2"/>
          <p:cNvSpPr>
            <a:spLocks noGrp="1"/>
          </p:cNvSpPr>
          <p:nvPr>
            <p:ph idx="1"/>
          </p:nvPr>
        </p:nvSpPr>
        <p:spPr>
          <a:xfrm>
            <a:off x="0" y="838200"/>
            <a:ext cx="9144000" cy="5334000"/>
          </a:xfrm>
        </p:spPr>
        <p:txBody>
          <a:bodyPr/>
          <a:lstStyle/>
          <a:p>
            <a:pPr marL="233363" indent="-233363">
              <a:buNone/>
            </a:pPr>
            <a:r>
              <a:rPr lang="en-GB" sz="2400" b="1" dirty="0" smtClean="0"/>
              <a:t>3</a:t>
            </a:r>
            <a:r>
              <a:rPr lang="en-GB" sz="2000" dirty="0" smtClean="0"/>
              <a:t>	Item </a:t>
            </a:r>
            <a:r>
              <a:rPr lang="en-GB" sz="2000" dirty="0"/>
              <a:t>has only been partially addressed.  Significant work remains in order to meet the DR specifications.  In cases where technical systems impact is being evaluated, significant technical issues remain and/or significant cost optimization is required.  In all cases, there is a reasonable expectation that a successful design can be completed. </a:t>
            </a:r>
            <a:endParaRPr lang="en-US" sz="2000" dirty="0"/>
          </a:p>
          <a:p>
            <a:pPr marL="233363" indent="-233363">
              <a:buNone/>
            </a:pPr>
            <a:endParaRPr lang="en-GB" sz="1400" dirty="0" smtClean="0"/>
          </a:p>
          <a:p>
            <a:pPr marL="233363" indent="-233363">
              <a:buNone/>
            </a:pPr>
            <a:r>
              <a:rPr lang="en-GB" sz="2400" b="1" dirty="0" smtClean="0"/>
              <a:t>2</a:t>
            </a:r>
            <a:r>
              <a:rPr lang="en-GB" sz="2000" dirty="0" smtClean="0"/>
              <a:t>	Item </a:t>
            </a:r>
            <a:r>
              <a:rPr lang="en-GB" sz="2000" dirty="0"/>
              <a:t>has not been directly addressed in the lattice design.  There is a reasonable expectation that a successful design can be achieved which meets DR specifications.  In cases where technical systems impact is being evaluated, there is a reasonable expectation that technical and/or cost issues can be successfully addressed.</a:t>
            </a:r>
            <a:endParaRPr lang="en-US" sz="2000" dirty="0"/>
          </a:p>
          <a:p>
            <a:pPr marL="233363" indent="-233363">
              <a:buNone/>
            </a:pPr>
            <a:endParaRPr lang="en-GB" sz="1400" dirty="0" smtClean="0"/>
          </a:p>
          <a:p>
            <a:pPr marL="233363" indent="-233363">
              <a:buNone/>
            </a:pPr>
            <a:r>
              <a:rPr lang="en-GB" sz="2400" b="1" dirty="0" smtClean="0"/>
              <a:t>1</a:t>
            </a:r>
            <a:r>
              <a:rPr lang="en-GB" sz="2000" dirty="0" smtClean="0"/>
              <a:t>	Item </a:t>
            </a:r>
            <a:r>
              <a:rPr lang="en-GB" sz="2000" dirty="0"/>
              <a:t>has not been directly addressed in the lattice design.  Significant questions exist about achieving a successful design which meets DR specifications.  In cases where technical systems impact is being evaluated, there are significant uncertainties that technical and/or cost issues can be successfully addressed.</a:t>
            </a:r>
            <a:endParaRPr lang="en-US" sz="2000" dirty="0"/>
          </a:p>
          <a:p>
            <a:pPr marL="0" indent="0">
              <a:buNone/>
            </a:pPr>
            <a:endParaRPr lang="en-US"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8</a:t>
            </a:fld>
            <a:endParaRPr lang="en-US"/>
          </a:p>
        </p:txBody>
      </p:sp>
    </p:spTree>
    <p:extLst>
      <p:ext uri="{BB962C8B-B14F-4D97-AF65-F5344CB8AC3E}">
        <p14:creationId xmlns:p14="http://schemas.microsoft.com/office/powerpoint/2010/main" val="21222954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Ranking Criteria Clarifications</a:t>
            </a:r>
            <a:endParaRPr lang="en-US" dirty="0"/>
          </a:p>
        </p:txBody>
      </p:sp>
      <p:sp>
        <p:nvSpPr>
          <p:cNvPr id="3" name="Content Placeholder 2"/>
          <p:cNvSpPr>
            <a:spLocks noGrp="1"/>
          </p:cNvSpPr>
          <p:nvPr>
            <p:ph idx="1"/>
          </p:nvPr>
        </p:nvSpPr>
        <p:spPr/>
        <p:txBody>
          <a:bodyPr/>
          <a:lstStyle/>
          <a:p>
            <a:pPr marL="0" indent="0">
              <a:buNone/>
            </a:pPr>
            <a:r>
              <a:rPr lang="en-GB" sz="2000" dirty="0"/>
              <a:t>For questions where relative rankings are required, the ranking of the </a:t>
            </a:r>
            <a:r>
              <a:rPr lang="en-GB" sz="2000" i="1" dirty="0"/>
              <a:t>best</a:t>
            </a:r>
            <a:r>
              <a:rPr lang="en-GB" sz="2000" dirty="0"/>
              <a:t> lattice will be calibrated with the above absolute rating scale.  For cases where insufficient information exists to make an evaluation, an entry of “Ins.” </a:t>
            </a:r>
            <a:r>
              <a:rPr lang="en-GB" sz="2000" dirty="0" smtClean="0"/>
              <a:t>(insufficient) will </a:t>
            </a:r>
            <a:r>
              <a:rPr lang="en-GB" sz="2000" dirty="0"/>
              <a:t>be recorded.  </a:t>
            </a:r>
            <a:endParaRPr lang="en-US" sz="2000" dirty="0"/>
          </a:p>
          <a:p>
            <a:pPr marL="0" indent="0">
              <a:buNone/>
            </a:pPr>
            <a:r>
              <a:rPr lang="en-GB" sz="2000" dirty="0"/>
              <a:t> </a:t>
            </a:r>
            <a:endParaRPr lang="en-US" sz="2000" dirty="0"/>
          </a:p>
          <a:p>
            <a:pPr marL="0" indent="0">
              <a:buNone/>
            </a:pPr>
            <a:r>
              <a:rPr lang="en-GB" sz="2000" dirty="0"/>
              <a:t>Within each major evaluation item, a weighted average of the rankings for each sub-item will be used to generate the overall ranking for that item. Setting the weights of each sub-item was carried out as part of the TILC08 evaluation process and we propose to maintain the same weights for the present evaluation.   </a:t>
            </a:r>
            <a:r>
              <a:rPr lang="en-GB" sz="2000" strike="sngStrike" dirty="0"/>
              <a:t>In order to obtain an overall score for each lattice, each of the overall item rankings will be summed. </a:t>
            </a:r>
            <a:r>
              <a:rPr lang="en-GB" sz="2000" dirty="0" smtClean="0"/>
              <a:t>  </a:t>
            </a:r>
            <a:r>
              <a:rPr lang="en-GB" sz="2000" dirty="0" smtClean="0">
                <a:solidFill>
                  <a:srgbClr val="FF0000"/>
                </a:solidFill>
              </a:rPr>
              <a:t>Each major evaluation item will be looked at separately between the lattices to evaluate both the absolute and relative preparedness of each.</a:t>
            </a:r>
            <a:endParaRPr lang="en-US" sz="2000" strike="sngStrike" dirty="0">
              <a:solidFill>
                <a:srgbClr val="FF0000"/>
              </a:solidFill>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June 28, 2011</a:t>
            </a:r>
            <a:endParaRPr lang="en-US"/>
          </a:p>
        </p:txBody>
      </p:sp>
      <p:sp>
        <p:nvSpPr>
          <p:cNvPr id="5" name="Footer Placeholder 4"/>
          <p:cNvSpPr>
            <a:spLocks noGrp="1"/>
          </p:cNvSpPr>
          <p:nvPr>
            <p:ph type="ftr" sz="quarter" idx="11"/>
          </p:nvPr>
        </p:nvSpPr>
        <p:spPr/>
        <p:txBody>
          <a:bodyPr/>
          <a:lstStyle/>
          <a:p>
            <a:r>
              <a:rPr lang="en-US" smtClean="0"/>
              <a:t>Damping Rings Lattice WebEx Meeting</a:t>
            </a:r>
            <a:endParaRPr lang="en-US"/>
          </a:p>
        </p:txBody>
      </p:sp>
      <p:sp>
        <p:nvSpPr>
          <p:cNvPr id="6" name="Slide Number Placeholder 5"/>
          <p:cNvSpPr>
            <a:spLocks noGrp="1"/>
          </p:cNvSpPr>
          <p:nvPr>
            <p:ph type="sldNum" sz="quarter" idx="12"/>
          </p:nvPr>
        </p:nvSpPr>
        <p:spPr/>
        <p:txBody>
          <a:bodyPr/>
          <a:lstStyle/>
          <a:p>
            <a:fld id="{32CE4F39-439C-1A4F-8186-77CDE8E773EC}" type="slidenum">
              <a:rPr lang="en-US" smtClean="0"/>
              <a:pPr/>
              <a:t>9</a:t>
            </a:fld>
            <a:endParaRPr lang="en-US"/>
          </a:p>
        </p:txBody>
      </p:sp>
    </p:spTree>
    <p:extLst>
      <p:ext uri="{BB962C8B-B14F-4D97-AF65-F5344CB8AC3E}">
        <p14:creationId xmlns:p14="http://schemas.microsoft.com/office/powerpoint/2010/main" val="30473336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lc_gde_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ctr"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ctr"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Arial Unicode M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ilc_gde_template.potx</Template>
  <TotalTime>11117</TotalTime>
  <Words>1062</Words>
  <Application>Microsoft Macintosh PowerPoint</Application>
  <PresentationFormat>On-screen Show (4:3)</PresentationFormat>
  <Paragraphs>146</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ilc_gde_template</vt:lpstr>
      <vt:lpstr>Worksheet</vt:lpstr>
      <vt:lpstr>2011 Damping Rings Lattice Evaluation  WebEx Meeting June 28, 2011  </vt:lpstr>
      <vt:lpstr>Agenda</vt:lpstr>
      <vt:lpstr>Key Design Modifications (ALCPG11)</vt:lpstr>
      <vt:lpstr>Present Status</vt:lpstr>
      <vt:lpstr>Lattice Readiness Comparisons</vt:lpstr>
      <vt:lpstr>2011 Evaluation Criteria</vt:lpstr>
      <vt:lpstr>Ranking Criteria I</vt:lpstr>
      <vt:lpstr>Ranking Criteria II</vt:lpstr>
      <vt:lpstr>Ranking Criteria Clarifications</vt:lpstr>
      <vt:lpstr>Lattice Evaluation – Item 1</vt:lpstr>
      <vt:lpstr>Lattice Design and Dynamical Properties</vt:lpstr>
      <vt:lpstr>Lattice Evaluation – Item 2</vt:lpstr>
      <vt:lpstr>Magnets, Supports and Power Supplies</vt:lpstr>
      <vt:lpstr>Lattice Evaluation – Item 4</vt:lpstr>
      <vt:lpstr>RF System</vt:lpstr>
      <vt:lpstr>Today’s Presentations</vt:lpstr>
      <vt:lpstr>Damping Rings TDP Timeline</vt:lpstr>
    </vt:vector>
  </TitlesOfParts>
  <Company>Cornell LEPP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Gerald Dugan</dc:creator>
  <cp:lastModifiedBy>Mark Palmer</cp:lastModifiedBy>
  <cp:revision>91</cp:revision>
  <dcterms:created xsi:type="dcterms:W3CDTF">2005-11-21T04:08:26Z</dcterms:created>
  <dcterms:modified xsi:type="dcterms:W3CDTF">2011-06-27T15:40:14Z</dcterms:modified>
</cp:coreProperties>
</file>