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4"/>
  </p:notesMasterIdLst>
  <p:sldIdLst>
    <p:sldId id="256" r:id="rId2"/>
    <p:sldId id="257" r:id="rId3"/>
    <p:sldId id="258" r:id="rId4"/>
    <p:sldId id="259" r:id="rId5"/>
    <p:sldId id="260" r:id="rId6"/>
    <p:sldId id="261" r:id="rId7"/>
    <p:sldId id="283" r:id="rId8"/>
    <p:sldId id="289" r:id="rId9"/>
    <p:sldId id="263" r:id="rId10"/>
    <p:sldId id="264" r:id="rId11"/>
    <p:sldId id="265" r:id="rId12"/>
    <p:sldId id="267" r:id="rId13"/>
    <p:sldId id="292" r:id="rId14"/>
    <p:sldId id="269" r:id="rId15"/>
    <p:sldId id="270" r:id="rId16"/>
    <p:sldId id="271" r:id="rId17"/>
    <p:sldId id="291" r:id="rId18"/>
    <p:sldId id="266" r:id="rId19"/>
    <p:sldId id="276" r:id="rId20"/>
    <p:sldId id="274" r:id="rId21"/>
    <p:sldId id="277" r:id="rId22"/>
    <p:sldId id="272" r:id="rId23"/>
    <p:sldId id="290" r:id="rId24"/>
    <p:sldId id="279" r:id="rId25"/>
    <p:sldId id="273" r:id="rId26"/>
    <p:sldId id="280" r:id="rId27"/>
    <p:sldId id="281" r:id="rId28"/>
    <p:sldId id="282" r:id="rId29"/>
    <p:sldId id="285" r:id="rId30"/>
    <p:sldId id="286" r:id="rId31"/>
    <p:sldId id="287" r:id="rId32"/>
    <p:sldId id="288" r:id="rId3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84" charset="-128"/>
        <a:cs typeface="+mn-cs"/>
      </a:defRPr>
    </a:lvl5pPr>
    <a:lvl6pPr marL="2286000" algn="l" defTabSz="914400" rtl="0" eaLnBrk="1" latinLnBrk="0" hangingPunct="1">
      <a:defRPr sz="2400" kern="1200">
        <a:solidFill>
          <a:schemeClr val="tx1"/>
        </a:solidFill>
        <a:latin typeface="Arial" charset="0"/>
        <a:ea typeface="ＭＳ Ｐゴシック" pitchFamily="-84" charset="-128"/>
        <a:cs typeface="+mn-cs"/>
      </a:defRPr>
    </a:lvl6pPr>
    <a:lvl7pPr marL="2743200" algn="l" defTabSz="914400" rtl="0" eaLnBrk="1" latinLnBrk="0" hangingPunct="1">
      <a:defRPr sz="2400" kern="1200">
        <a:solidFill>
          <a:schemeClr val="tx1"/>
        </a:solidFill>
        <a:latin typeface="Arial" charset="0"/>
        <a:ea typeface="ＭＳ Ｐゴシック" pitchFamily="-84" charset="-128"/>
        <a:cs typeface="+mn-cs"/>
      </a:defRPr>
    </a:lvl7pPr>
    <a:lvl8pPr marL="3200400" algn="l" defTabSz="914400" rtl="0" eaLnBrk="1" latinLnBrk="0" hangingPunct="1">
      <a:defRPr sz="2400" kern="1200">
        <a:solidFill>
          <a:schemeClr val="tx1"/>
        </a:solidFill>
        <a:latin typeface="Arial" charset="0"/>
        <a:ea typeface="ＭＳ Ｐゴシック" pitchFamily="-84" charset="-128"/>
        <a:cs typeface="+mn-cs"/>
      </a:defRPr>
    </a:lvl8pPr>
    <a:lvl9pPr marL="3657600" algn="l" defTabSz="914400" rtl="0" eaLnBrk="1" latinLnBrk="0" hangingPunct="1">
      <a:defRPr sz="2400" kern="1200">
        <a:solidFill>
          <a:schemeClr val="tx1"/>
        </a:solidFill>
        <a:latin typeface="Arial" charset="0"/>
        <a:ea typeface="ＭＳ Ｐゴシック" pitchFamily="-8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ensmith\My%20Documents\ERL%20things\heat%20exchangers%20and%20press%20drops\Linac%20cryomodule%20cryogenic%20distribution\Pressure%20drops%20along%20cryomodule%20string%2040-80K%201.5xdesig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Pressures 40-80K at 1.5x design flow</a:t>
            </a:r>
          </a:p>
        </c:rich>
      </c:tx>
      <c:layout>
        <c:manualLayout>
          <c:xMode val="edge"/>
          <c:yMode val="edge"/>
          <c:x val="0.17088113185658776"/>
          <c:y val="1.6736397997694243E-2"/>
        </c:manualLayout>
      </c:layout>
    </c:title>
    <c:plotArea>
      <c:layout/>
      <c:scatterChart>
        <c:scatterStyle val="smoothMarker"/>
        <c:ser>
          <c:idx val="0"/>
          <c:order val="0"/>
          <c:tx>
            <c:strRef>
              <c:f>Differences!$B$1</c:f>
              <c:strCache>
                <c:ptCount val="1"/>
                <c:pt idx="0">
                  <c:v>P supply</c:v>
                </c:pt>
              </c:strCache>
            </c:strRef>
          </c:tx>
          <c:marker>
            <c:symbol val="none"/>
          </c:marker>
          <c:xVal>
            <c:numRef>
              <c:f>Differences!$A$2:$A$37</c:f>
              <c:numCache>
                <c:formatCode>General</c:formatCode>
                <c:ptCount val="36"/>
                <c:pt idx="0">
                  <c:v>35</c:v>
                </c:pt>
                <c:pt idx="1">
                  <c:v>34</c:v>
                </c:pt>
                <c:pt idx="2">
                  <c:v>33</c:v>
                </c:pt>
                <c:pt idx="3">
                  <c:v>32</c:v>
                </c:pt>
                <c:pt idx="4">
                  <c:v>31</c:v>
                </c:pt>
                <c:pt idx="5">
                  <c:v>30</c:v>
                </c:pt>
                <c:pt idx="6">
                  <c:v>29</c:v>
                </c:pt>
                <c:pt idx="7">
                  <c:v>28</c:v>
                </c:pt>
                <c:pt idx="8">
                  <c:v>27</c:v>
                </c:pt>
                <c:pt idx="9">
                  <c:v>26</c:v>
                </c:pt>
                <c:pt idx="10">
                  <c:v>25</c:v>
                </c:pt>
                <c:pt idx="11">
                  <c:v>24</c:v>
                </c:pt>
                <c:pt idx="12">
                  <c:v>23</c:v>
                </c:pt>
                <c:pt idx="13">
                  <c:v>22</c:v>
                </c:pt>
                <c:pt idx="14">
                  <c:v>21</c:v>
                </c:pt>
                <c:pt idx="15">
                  <c:v>20</c:v>
                </c:pt>
                <c:pt idx="16">
                  <c:v>19</c:v>
                </c:pt>
                <c:pt idx="17">
                  <c:v>18</c:v>
                </c:pt>
                <c:pt idx="18">
                  <c:v>17</c:v>
                </c:pt>
                <c:pt idx="19">
                  <c:v>16</c:v>
                </c:pt>
                <c:pt idx="20">
                  <c:v>15</c:v>
                </c:pt>
                <c:pt idx="21">
                  <c:v>14</c:v>
                </c:pt>
                <c:pt idx="22">
                  <c:v>13</c:v>
                </c:pt>
                <c:pt idx="23">
                  <c:v>12</c:v>
                </c:pt>
                <c:pt idx="24">
                  <c:v>11</c:v>
                </c:pt>
                <c:pt idx="25">
                  <c:v>10</c:v>
                </c:pt>
                <c:pt idx="26">
                  <c:v>9</c:v>
                </c:pt>
                <c:pt idx="27">
                  <c:v>8</c:v>
                </c:pt>
                <c:pt idx="28">
                  <c:v>7</c:v>
                </c:pt>
                <c:pt idx="29">
                  <c:v>6</c:v>
                </c:pt>
                <c:pt idx="30">
                  <c:v>5</c:v>
                </c:pt>
                <c:pt idx="31">
                  <c:v>4</c:v>
                </c:pt>
                <c:pt idx="32">
                  <c:v>3</c:v>
                </c:pt>
                <c:pt idx="33">
                  <c:v>2</c:v>
                </c:pt>
                <c:pt idx="34">
                  <c:v>1</c:v>
                </c:pt>
                <c:pt idx="35">
                  <c:v>0</c:v>
                </c:pt>
              </c:numCache>
            </c:numRef>
          </c:xVal>
          <c:yVal>
            <c:numRef>
              <c:f>Differences!$B$2:$B$37</c:f>
              <c:numCache>
                <c:formatCode>General</c:formatCode>
                <c:ptCount val="36"/>
                <c:pt idx="0">
                  <c:v>19.52</c:v>
                </c:pt>
                <c:pt idx="1">
                  <c:v>19.506675644300312</c:v>
                </c:pt>
                <c:pt idx="2">
                  <c:v>19.49400169995203</c:v>
                </c:pt>
                <c:pt idx="3">
                  <c:v>19.48196505781193</c:v>
                </c:pt>
                <c:pt idx="4">
                  <c:v>19.470552403688352</c:v>
                </c:pt>
                <c:pt idx="5">
                  <c:v>19.45975021784729</c:v>
                </c:pt>
                <c:pt idx="6">
                  <c:v>19.44954477422467</c:v>
                </c:pt>
                <c:pt idx="7">
                  <c:v>19.439922139307129</c:v>
                </c:pt>
                <c:pt idx="8">
                  <c:v>19.430868170638767</c:v>
                </c:pt>
                <c:pt idx="9">
                  <c:v>19.422368514905816</c:v>
                </c:pt>
                <c:pt idx="10">
                  <c:v>19.414408605544967</c:v>
                </c:pt>
                <c:pt idx="11">
                  <c:v>19.406973659812081</c:v>
                </c:pt>
                <c:pt idx="12">
                  <c:v>19.400048675240424</c:v>
                </c:pt>
                <c:pt idx="13">
                  <c:v>19.393618425404075</c:v>
                </c:pt>
                <c:pt idx="14">
                  <c:v>19.387667454888703</c:v>
                </c:pt>
                <c:pt idx="15">
                  <c:v>19.382180073354796</c:v>
                </c:pt>
                <c:pt idx="16">
                  <c:v>19.377140348555827</c:v>
                </c:pt>
                <c:pt idx="17">
                  <c:v>19.372532098146031</c:v>
                </c:pt>
                <c:pt idx="18">
                  <c:v>19.368338880078781</c:v>
                </c:pt>
                <c:pt idx="19">
                  <c:v>19.36454398134935</c:v>
                </c:pt>
                <c:pt idx="20">
                  <c:v>19.361130404778688</c:v>
                </c:pt>
                <c:pt idx="21">
                  <c:v>19.358080853455565</c:v>
                </c:pt>
                <c:pt idx="22">
                  <c:v>19.355377712350993</c:v>
                </c:pt>
                <c:pt idx="23">
                  <c:v>19.35300302647439</c:v>
                </c:pt>
                <c:pt idx="24">
                  <c:v>19.350938474742104</c:v>
                </c:pt>
                <c:pt idx="25">
                  <c:v>19.349165338443633</c:v>
                </c:pt>
                <c:pt idx="26">
                  <c:v>19.34766446277229</c:v>
                </c:pt>
                <c:pt idx="27">
                  <c:v>19.346416209256127</c:v>
                </c:pt>
                <c:pt idx="28">
                  <c:v>19.345400395934238</c:v>
                </c:pt>
                <c:pt idx="29">
                  <c:v>19.344596220502737</c:v>
                </c:pt>
                <c:pt idx="30">
                  <c:v>19.343982158856459</c:v>
                </c:pt>
                <c:pt idx="31">
                  <c:v>19.343535826287823</c:v>
                </c:pt>
                <c:pt idx="32">
                  <c:v>19.343233778210053</c:v>
                </c:pt>
                <c:pt idx="33">
                  <c:v>19.343051203731587</c:v>
                </c:pt>
                <c:pt idx="34">
                  <c:v>19.342961402050978</c:v>
                </c:pt>
                <c:pt idx="35">
                  <c:v>19.342934703727629</c:v>
                </c:pt>
              </c:numCache>
            </c:numRef>
          </c:yVal>
          <c:smooth val="1"/>
        </c:ser>
        <c:ser>
          <c:idx val="1"/>
          <c:order val="1"/>
          <c:tx>
            <c:strRef>
              <c:f>Differences!$C$1</c:f>
              <c:strCache>
                <c:ptCount val="1"/>
                <c:pt idx="0">
                  <c:v>P return</c:v>
                </c:pt>
              </c:strCache>
            </c:strRef>
          </c:tx>
          <c:marker>
            <c:symbol val="none"/>
          </c:marker>
          <c:xVal>
            <c:numRef>
              <c:f>Differences!$A$2:$A$37</c:f>
              <c:numCache>
                <c:formatCode>General</c:formatCode>
                <c:ptCount val="36"/>
                <c:pt idx="0">
                  <c:v>35</c:v>
                </c:pt>
                <c:pt idx="1">
                  <c:v>34</c:v>
                </c:pt>
                <c:pt idx="2">
                  <c:v>33</c:v>
                </c:pt>
                <c:pt idx="3">
                  <c:v>32</c:v>
                </c:pt>
                <c:pt idx="4">
                  <c:v>31</c:v>
                </c:pt>
                <c:pt idx="5">
                  <c:v>30</c:v>
                </c:pt>
                <c:pt idx="6">
                  <c:v>29</c:v>
                </c:pt>
                <c:pt idx="7">
                  <c:v>28</c:v>
                </c:pt>
                <c:pt idx="8">
                  <c:v>27</c:v>
                </c:pt>
                <c:pt idx="9">
                  <c:v>26</c:v>
                </c:pt>
                <c:pt idx="10">
                  <c:v>25</c:v>
                </c:pt>
                <c:pt idx="11">
                  <c:v>24</c:v>
                </c:pt>
                <c:pt idx="12">
                  <c:v>23</c:v>
                </c:pt>
                <c:pt idx="13">
                  <c:v>22</c:v>
                </c:pt>
                <c:pt idx="14">
                  <c:v>21</c:v>
                </c:pt>
                <c:pt idx="15">
                  <c:v>20</c:v>
                </c:pt>
                <c:pt idx="16">
                  <c:v>19</c:v>
                </c:pt>
                <c:pt idx="17">
                  <c:v>18</c:v>
                </c:pt>
                <c:pt idx="18">
                  <c:v>17</c:v>
                </c:pt>
                <c:pt idx="19">
                  <c:v>16</c:v>
                </c:pt>
                <c:pt idx="20">
                  <c:v>15</c:v>
                </c:pt>
                <c:pt idx="21">
                  <c:v>14</c:v>
                </c:pt>
                <c:pt idx="22">
                  <c:v>13</c:v>
                </c:pt>
                <c:pt idx="23">
                  <c:v>12</c:v>
                </c:pt>
                <c:pt idx="24">
                  <c:v>11</c:v>
                </c:pt>
                <c:pt idx="25">
                  <c:v>10</c:v>
                </c:pt>
                <c:pt idx="26">
                  <c:v>9</c:v>
                </c:pt>
                <c:pt idx="27">
                  <c:v>8</c:v>
                </c:pt>
                <c:pt idx="28">
                  <c:v>7</c:v>
                </c:pt>
                <c:pt idx="29">
                  <c:v>6</c:v>
                </c:pt>
                <c:pt idx="30">
                  <c:v>5</c:v>
                </c:pt>
                <c:pt idx="31">
                  <c:v>4</c:v>
                </c:pt>
                <c:pt idx="32">
                  <c:v>3</c:v>
                </c:pt>
                <c:pt idx="33">
                  <c:v>2</c:v>
                </c:pt>
                <c:pt idx="34">
                  <c:v>1</c:v>
                </c:pt>
                <c:pt idx="35">
                  <c:v>0</c:v>
                </c:pt>
              </c:numCache>
            </c:numRef>
          </c:xVal>
          <c:yVal>
            <c:numRef>
              <c:f>Differences!$C$2:$C$37</c:f>
              <c:numCache>
                <c:formatCode>General</c:formatCode>
                <c:ptCount val="36"/>
                <c:pt idx="0">
                  <c:v>18.5</c:v>
                </c:pt>
                <c:pt idx="1">
                  <c:v>18.499937622204801</c:v>
                </c:pt>
                <c:pt idx="2">
                  <c:v>18.499727808439832</c:v>
                </c:pt>
                <c:pt idx="3">
                  <c:v>18.499301230290527</c:v>
                </c:pt>
                <c:pt idx="4">
                  <c:v>18.49859547944169</c:v>
                </c:pt>
                <c:pt idx="5">
                  <c:v>18.497552536616826</c:v>
                </c:pt>
                <c:pt idx="6">
                  <c:v>18.496117535737305</c:v>
                </c:pt>
                <c:pt idx="7">
                  <c:v>18.494238033954311</c:v>
                </c:pt>
                <c:pt idx="8">
                  <c:v>18.491863530625373</c:v>
                </c:pt>
                <c:pt idx="9">
                  <c:v>18.488945126299665</c:v>
                </c:pt>
                <c:pt idx="10">
                  <c:v>18.485435267744553</c:v>
                </c:pt>
                <c:pt idx="11">
                  <c:v>18.481287549314487</c:v>
                </c:pt>
                <c:pt idx="12">
                  <c:v>18.476456553014287</c:v>
                </c:pt>
                <c:pt idx="13">
                  <c:v>18.470897716136903</c:v>
                </c:pt>
                <c:pt idx="14">
                  <c:v>18.464567219132672</c:v>
                </c:pt>
                <c:pt idx="15">
                  <c:v>18.457421888673153</c:v>
                </c:pt>
                <c:pt idx="16">
                  <c:v>18.449419112341737</c:v>
                </c:pt>
                <c:pt idx="17">
                  <c:v>18.440516762353582</c:v>
                </c:pt>
                <c:pt idx="18">
                  <c:v>18.430673126367804</c:v>
                </c:pt>
                <c:pt idx="19">
                  <c:v>18.419846843916886</c:v>
                </c:pt>
                <c:pt idx="20">
                  <c:v>18.407996847306286</c:v>
                </c:pt>
                <c:pt idx="21">
                  <c:v>18.395082306078081</c:v>
                </c:pt>
                <c:pt idx="22">
                  <c:v>18.381062574308686</c:v>
                </c:pt>
                <c:pt idx="23">
                  <c:v>18.365897140143627</c:v>
                </c:pt>
                <c:pt idx="24">
                  <c:v>18.34954557707243</c:v>
                </c:pt>
                <c:pt idx="25">
                  <c:v>18.331967496523848</c:v>
                </c:pt>
                <c:pt idx="26">
                  <c:v>18.313122501420029</c:v>
                </c:pt>
                <c:pt idx="27">
                  <c:v>18.292970140374116</c:v>
                </c:pt>
                <c:pt idx="28">
                  <c:v>18.27146986224982</c:v>
                </c:pt>
                <c:pt idx="29">
                  <c:v>18.248580970829259</c:v>
                </c:pt>
                <c:pt idx="30">
                  <c:v>18.224262579354502</c:v>
                </c:pt>
                <c:pt idx="31">
                  <c:v>18.198473564722956</c:v>
                </c:pt>
                <c:pt idx="32">
                  <c:v>18.171172521128302</c:v>
                </c:pt>
                <c:pt idx="33">
                  <c:v>18.142317712943083</c:v>
                </c:pt>
                <c:pt idx="34">
                  <c:v>18.111867026644596</c:v>
                </c:pt>
                <c:pt idx="35">
                  <c:v>18.079777921584153</c:v>
                </c:pt>
              </c:numCache>
            </c:numRef>
          </c:yVal>
          <c:smooth val="1"/>
        </c:ser>
        <c:ser>
          <c:idx val="3"/>
          <c:order val="2"/>
          <c:tx>
            <c:strRef>
              <c:f>Differences!$E$1</c:f>
              <c:strCache>
                <c:ptCount val="1"/>
                <c:pt idx="0">
                  <c:v>Psup. Man</c:v>
                </c:pt>
              </c:strCache>
            </c:strRef>
          </c:tx>
          <c:marker>
            <c:symbol val="none"/>
          </c:marker>
          <c:xVal>
            <c:numRef>
              <c:f>Differences!$A$2:$A$37</c:f>
              <c:numCache>
                <c:formatCode>General</c:formatCode>
                <c:ptCount val="36"/>
                <c:pt idx="0">
                  <c:v>35</c:v>
                </c:pt>
                <c:pt idx="1">
                  <c:v>34</c:v>
                </c:pt>
                <c:pt idx="2">
                  <c:v>33</c:v>
                </c:pt>
                <c:pt idx="3">
                  <c:v>32</c:v>
                </c:pt>
                <c:pt idx="4">
                  <c:v>31</c:v>
                </c:pt>
                <c:pt idx="5">
                  <c:v>30</c:v>
                </c:pt>
                <c:pt idx="6">
                  <c:v>29</c:v>
                </c:pt>
                <c:pt idx="7">
                  <c:v>28</c:v>
                </c:pt>
                <c:pt idx="8">
                  <c:v>27</c:v>
                </c:pt>
                <c:pt idx="9">
                  <c:v>26</c:v>
                </c:pt>
                <c:pt idx="10">
                  <c:v>25</c:v>
                </c:pt>
                <c:pt idx="11">
                  <c:v>24</c:v>
                </c:pt>
                <c:pt idx="12">
                  <c:v>23</c:v>
                </c:pt>
                <c:pt idx="13">
                  <c:v>22</c:v>
                </c:pt>
                <c:pt idx="14">
                  <c:v>21</c:v>
                </c:pt>
                <c:pt idx="15">
                  <c:v>20</c:v>
                </c:pt>
                <c:pt idx="16">
                  <c:v>19</c:v>
                </c:pt>
                <c:pt idx="17">
                  <c:v>18</c:v>
                </c:pt>
                <c:pt idx="18">
                  <c:v>17</c:v>
                </c:pt>
                <c:pt idx="19">
                  <c:v>16</c:v>
                </c:pt>
                <c:pt idx="20">
                  <c:v>15</c:v>
                </c:pt>
                <c:pt idx="21">
                  <c:v>14</c:v>
                </c:pt>
                <c:pt idx="22">
                  <c:v>13</c:v>
                </c:pt>
                <c:pt idx="23">
                  <c:v>12</c:v>
                </c:pt>
                <c:pt idx="24">
                  <c:v>11</c:v>
                </c:pt>
                <c:pt idx="25">
                  <c:v>10</c:v>
                </c:pt>
                <c:pt idx="26">
                  <c:v>9</c:v>
                </c:pt>
                <c:pt idx="27">
                  <c:v>8</c:v>
                </c:pt>
                <c:pt idx="28">
                  <c:v>7</c:v>
                </c:pt>
                <c:pt idx="29">
                  <c:v>6</c:v>
                </c:pt>
                <c:pt idx="30">
                  <c:v>5</c:v>
                </c:pt>
                <c:pt idx="31">
                  <c:v>4</c:v>
                </c:pt>
                <c:pt idx="32">
                  <c:v>3</c:v>
                </c:pt>
                <c:pt idx="33">
                  <c:v>2</c:v>
                </c:pt>
                <c:pt idx="34">
                  <c:v>1</c:v>
                </c:pt>
                <c:pt idx="35">
                  <c:v>0</c:v>
                </c:pt>
              </c:numCache>
            </c:numRef>
          </c:xVal>
          <c:yVal>
            <c:numRef>
              <c:f>Differences!$E$2:$E$37</c:f>
              <c:numCache>
                <c:formatCode>General</c:formatCode>
                <c:ptCount val="36"/>
                <c:pt idx="0">
                  <c:v>18.899999999999999</c:v>
                </c:pt>
                <c:pt idx="1">
                  <c:v>18.899937622204813</c:v>
                </c:pt>
                <c:pt idx="2">
                  <c:v>18.899727808439845</c:v>
                </c:pt>
                <c:pt idx="3">
                  <c:v>18.899301230290536</c:v>
                </c:pt>
                <c:pt idx="4">
                  <c:v>18.898595479441703</c:v>
                </c:pt>
                <c:pt idx="5">
                  <c:v>18.897552536616836</c:v>
                </c:pt>
                <c:pt idx="6">
                  <c:v>18.896117535737311</c:v>
                </c:pt>
                <c:pt idx="7">
                  <c:v>18.894238033954323</c:v>
                </c:pt>
                <c:pt idx="8">
                  <c:v>18.891863530625386</c:v>
                </c:pt>
                <c:pt idx="9">
                  <c:v>18.888945126299678</c:v>
                </c:pt>
                <c:pt idx="10">
                  <c:v>18.885435267744562</c:v>
                </c:pt>
                <c:pt idx="11">
                  <c:v>18.881287549314493</c:v>
                </c:pt>
                <c:pt idx="12">
                  <c:v>18.87645655301429</c:v>
                </c:pt>
                <c:pt idx="13">
                  <c:v>18.870897716136916</c:v>
                </c:pt>
                <c:pt idx="14">
                  <c:v>18.864567219132674</c:v>
                </c:pt>
                <c:pt idx="15">
                  <c:v>18.857421888673166</c:v>
                </c:pt>
                <c:pt idx="16">
                  <c:v>18.849419112341749</c:v>
                </c:pt>
                <c:pt idx="17">
                  <c:v>18.840516762353584</c:v>
                </c:pt>
                <c:pt idx="18">
                  <c:v>18.830673126367817</c:v>
                </c:pt>
                <c:pt idx="19">
                  <c:v>18.819846843916899</c:v>
                </c:pt>
                <c:pt idx="20">
                  <c:v>18.807996847306292</c:v>
                </c:pt>
                <c:pt idx="21">
                  <c:v>18.795082306078079</c:v>
                </c:pt>
                <c:pt idx="22">
                  <c:v>18.781062574308677</c:v>
                </c:pt>
                <c:pt idx="23">
                  <c:v>18.765897140143629</c:v>
                </c:pt>
                <c:pt idx="24">
                  <c:v>18.749545577072428</c:v>
                </c:pt>
                <c:pt idx="25">
                  <c:v>18.731967496523847</c:v>
                </c:pt>
                <c:pt idx="26">
                  <c:v>18.71312250142002</c:v>
                </c:pt>
                <c:pt idx="27">
                  <c:v>18.692970140374115</c:v>
                </c:pt>
                <c:pt idx="28">
                  <c:v>18.671469862249818</c:v>
                </c:pt>
                <c:pt idx="29">
                  <c:v>18.648580970829272</c:v>
                </c:pt>
                <c:pt idx="30">
                  <c:v>18.624262579354504</c:v>
                </c:pt>
                <c:pt idx="31">
                  <c:v>18.598473564722951</c:v>
                </c:pt>
                <c:pt idx="32">
                  <c:v>18.571172521128286</c:v>
                </c:pt>
                <c:pt idx="33">
                  <c:v>18.542317712943067</c:v>
                </c:pt>
                <c:pt idx="34">
                  <c:v>18.511867026644587</c:v>
                </c:pt>
                <c:pt idx="35">
                  <c:v>18.479777921584152</c:v>
                </c:pt>
              </c:numCache>
            </c:numRef>
          </c:yVal>
          <c:smooth val="1"/>
        </c:ser>
        <c:axId val="45202432"/>
        <c:axId val="34473088"/>
      </c:scatterChart>
      <c:valAx>
        <c:axId val="45202432"/>
        <c:scaling>
          <c:orientation val="minMax"/>
        </c:scaling>
        <c:axPos val="b"/>
        <c:title>
          <c:tx>
            <c:rich>
              <a:bodyPr/>
              <a:lstStyle/>
              <a:p>
                <a:pPr>
                  <a:defRPr/>
                </a:pPr>
                <a:r>
                  <a:rPr lang="en-US"/>
                  <a:t>Cryomodule</a:t>
                </a:r>
                <a:r>
                  <a:rPr lang="en-US" baseline="0"/>
                  <a:t> Number</a:t>
                </a:r>
              </a:p>
            </c:rich>
          </c:tx>
          <c:layout/>
        </c:title>
        <c:numFmt formatCode="General" sourceLinked="1"/>
        <c:majorTickMark val="none"/>
        <c:tickLblPos val="nextTo"/>
        <c:crossAx val="34473088"/>
        <c:crosses val="autoZero"/>
        <c:crossBetween val="midCat"/>
      </c:valAx>
      <c:valAx>
        <c:axId val="34473088"/>
        <c:scaling>
          <c:orientation val="minMax"/>
        </c:scaling>
        <c:axPos val="l"/>
        <c:majorGridlines/>
        <c:title>
          <c:tx>
            <c:rich>
              <a:bodyPr/>
              <a:lstStyle/>
              <a:p>
                <a:pPr>
                  <a:defRPr/>
                </a:pPr>
                <a:r>
                  <a:rPr lang="en-US"/>
                  <a:t>P</a:t>
                </a:r>
                <a:r>
                  <a:rPr lang="en-US" baseline="0"/>
                  <a:t> (bar)</a:t>
                </a:r>
              </a:p>
            </c:rich>
          </c:tx>
          <c:layout>
            <c:manualLayout>
              <c:xMode val="edge"/>
              <c:yMode val="edge"/>
              <c:x val="3.0555555555555586E-2"/>
              <c:y val="0.46412219305920155"/>
            </c:manualLayout>
          </c:layout>
        </c:title>
        <c:numFmt formatCode="General" sourceLinked="1"/>
        <c:majorTickMark val="none"/>
        <c:tickLblPos val="nextTo"/>
        <c:crossAx val="45202432"/>
        <c:crosses val="autoZero"/>
        <c:crossBetween val="midCat"/>
      </c:valAx>
    </c:plotArea>
    <c:legend>
      <c:legendPos val="r"/>
      <c:layout/>
    </c:legend>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051A053B-2895-47EF-888C-E7EBFA076B4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84" charset="0"/>
        <a:ea typeface="ＭＳ Ｐゴシック" pitchFamily="-84" charset="-128"/>
        <a:cs typeface="ＭＳ Ｐゴシック" pitchFamily="-84" charset="-128"/>
      </a:defRPr>
    </a:lvl1pPr>
    <a:lvl2pPr marL="457200" algn="l" rtl="0" eaLnBrk="0" fontAlgn="base" hangingPunct="0">
      <a:spcBef>
        <a:spcPct val="30000"/>
      </a:spcBef>
      <a:spcAft>
        <a:spcPct val="0"/>
      </a:spcAft>
      <a:defRPr sz="1200" kern="1200">
        <a:solidFill>
          <a:schemeClr val="tx1"/>
        </a:solidFill>
        <a:latin typeface="Arial" pitchFamily="-84" charset="0"/>
        <a:ea typeface="ＭＳ Ｐゴシック" pitchFamily="-84" charset="-128"/>
        <a:cs typeface="+mn-cs"/>
      </a:defRPr>
    </a:lvl2pPr>
    <a:lvl3pPr marL="914400" algn="l" rtl="0" eaLnBrk="0" fontAlgn="base" hangingPunct="0">
      <a:spcBef>
        <a:spcPct val="30000"/>
      </a:spcBef>
      <a:spcAft>
        <a:spcPct val="0"/>
      </a:spcAft>
      <a:defRPr sz="1200" kern="1200">
        <a:solidFill>
          <a:schemeClr val="tx1"/>
        </a:solidFill>
        <a:latin typeface="Arial" pitchFamily="-84" charset="0"/>
        <a:ea typeface="ＭＳ Ｐゴシック" pitchFamily="-84" charset="-128"/>
        <a:cs typeface="+mn-cs"/>
      </a:defRPr>
    </a:lvl3pPr>
    <a:lvl4pPr marL="1371600" algn="l" rtl="0" eaLnBrk="0" fontAlgn="base" hangingPunct="0">
      <a:spcBef>
        <a:spcPct val="30000"/>
      </a:spcBef>
      <a:spcAft>
        <a:spcPct val="0"/>
      </a:spcAft>
      <a:defRPr sz="1200" kern="1200">
        <a:solidFill>
          <a:schemeClr val="tx1"/>
        </a:solidFill>
        <a:latin typeface="Arial" pitchFamily="-84" charset="0"/>
        <a:ea typeface="ＭＳ Ｐゴシック" pitchFamily="-84" charset="-128"/>
        <a:cs typeface="+mn-cs"/>
      </a:defRPr>
    </a:lvl4pPr>
    <a:lvl5pPr marL="1828800" algn="l" rtl="0" eaLnBrk="0" fontAlgn="base" hangingPunct="0">
      <a:spcBef>
        <a:spcPct val="30000"/>
      </a:spcBef>
      <a:spcAft>
        <a:spcPct val="0"/>
      </a:spcAft>
      <a:defRPr sz="1200" kern="1200">
        <a:solidFill>
          <a:schemeClr val="tx1"/>
        </a:solidFill>
        <a:latin typeface="Arial" pitchFamily="-84" charset="0"/>
        <a:ea typeface="ＭＳ Ｐゴシック" pitchFamily="-8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B87BE6DB-357D-426F-94A9-89B48A9D7DC5}" type="slidenum">
              <a:rPr lang="en-US"/>
              <a:pPr/>
              <a:t>1</a:t>
            </a:fld>
            <a:endParaRPr 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6" name="Date Placeholder 15"/>
          <p:cNvSpPr>
            <a:spLocks noGrp="1"/>
          </p:cNvSpPr>
          <p:nvPr>
            <p:ph type="dt" sz="half" idx="10"/>
          </p:nvPr>
        </p:nvSpPr>
        <p:spPr/>
        <p:txBody>
          <a:bodyPr/>
          <a:lstStyle/>
          <a:p>
            <a:r>
              <a:rPr lang="en-US" smtClean="0"/>
              <a:t>05-Sept-2012</a:t>
            </a:r>
            <a:endParaRPr lang="en-US" dirty="0"/>
          </a:p>
        </p:txBody>
      </p:sp>
      <p:sp>
        <p:nvSpPr>
          <p:cNvPr id="17" name="Slide Number Placeholder 16"/>
          <p:cNvSpPr>
            <a:spLocks noGrp="1"/>
          </p:cNvSpPr>
          <p:nvPr>
            <p:ph type="sldNum" sz="quarter" idx="11"/>
          </p:nvPr>
        </p:nvSpPr>
        <p:spPr/>
        <p:txBody>
          <a:bodyPr/>
          <a:lstStyle/>
          <a:p>
            <a:fld id="{E0A9FBCD-2400-4D75-9551-25597818E45A}" type="slidenum">
              <a:rPr lang="en-US" smtClean="0"/>
              <a:pPr/>
              <a:t>‹#›</a:t>
            </a:fld>
            <a:endParaRPr lang="en-US" dirty="0"/>
          </a:p>
        </p:txBody>
      </p:sp>
      <p:sp>
        <p:nvSpPr>
          <p:cNvPr id="18" name="Footer Placeholder 17"/>
          <p:cNvSpPr>
            <a:spLocks noGrp="1"/>
          </p:cNvSpPr>
          <p:nvPr>
            <p:ph type="ftr" sz="quarter" idx="12"/>
          </p:nvPr>
        </p:nvSpPr>
        <p:spPr/>
        <p:txBody>
          <a:bodyPr/>
          <a:lstStyle/>
          <a:p>
            <a:r>
              <a:rPr lang="en-US" dirty="0" smtClean="0"/>
              <a:t>Cryogenics for MLC</a:t>
            </a:r>
            <a:endParaRPr lang="en-US" dirty="0" smtClean="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1430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766763" y="2514600"/>
            <a:ext cx="7772400" cy="2667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066800" y="63246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r>
              <a:rPr lang="en-US" smtClean="0"/>
              <a:t>05-Sept-2012</a:t>
            </a:r>
            <a:endParaRPr lang="en-US" dirty="0"/>
          </a:p>
        </p:txBody>
      </p:sp>
      <p:sp>
        <p:nvSpPr>
          <p:cNvPr id="1029" name="Rectangle 5"/>
          <p:cNvSpPr>
            <a:spLocks noGrp="1" noChangeArrowheads="1"/>
          </p:cNvSpPr>
          <p:nvPr>
            <p:ph type="ftr" sz="quarter" idx="3"/>
          </p:nvPr>
        </p:nvSpPr>
        <p:spPr bwMode="auto">
          <a:xfrm>
            <a:off x="3205163" y="63246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r>
              <a:rPr lang="en-US" dirty="0" smtClean="0"/>
              <a:t>Cryogenics for MLC</a:t>
            </a:r>
          </a:p>
        </p:txBody>
      </p:sp>
      <p:sp>
        <p:nvSpPr>
          <p:cNvPr id="1030" name="Rectangle 6"/>
          <p:cNvSpPr>
            <a:spLocks noGrp="1" noChangeArrowheads="1"/>
          </p:cNvSpPr>
          <p:nvPr>
            <p:ph type="sldNum" sz="quarter" idx="4"/>
          </p:nvPr>
        </p:nvSpPr>
        <p:spPr bwMode="auto">
          <a:xfrm>
            <a:off x="6324600" y="63246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fld id="{E0A9FBCD-2400-4D75-9551-25597818E45A}" type="slidenum">
              <a:rPr lang="en-US"/>
              <a:pPr/>
              <a:t>‹#›</a:t>
            </a:fld>
            <a:endParaRPr lang="en-US"/>
          </a:p>
        </p:txBody>
      </p:sp>
      <p:pic>
        <p:nvPicPr>
          <p:cNvPr id="1031" name="Picture 15" descr="nsfe"/>
          <p:cNvPicPr>
            <a:picLocks noChangeAspect="1" noChangeArrowheads="1"/>
          </p:cNvPicPr>
          <p:nvPr/>
        </p:nvPicPr>
        <p:blipFill>
          <a:blip r:embed="rId3"/>
          <a:srcRect/>
          <a:stretch>
            <a:fillRect/>
          </a:stretch>
        </p:blipFill>
        <p:spPr bwMode="auto">
          <a:xfrm>
            <a:off x="8839200" y="6475413"/>
            <a:ext cx="233363" cy="230187"/>
          </a:xfrm>
          <a:prstGeom prst="rect">
            <a:avLst/>
          </a:prstGeom>
          <a:noFill/>
          <a:ln w="9525">
            <a:noFill/>
            <a:miter lim="800000"/>
            <a:headEnd/>
            <a:tailEnd/>
          </a:ln>
        </p:spPr>
      </p:pic>
      <p:pic>
        <p:nvPicPr>
          <p:cNvPr id="1032" name="Picture 22" descr="New 36in Header"/>
          <p:cNvPicPr>
            <a:picLocks noChangeAspect="1" noChangeArrowheads="1"/>
          </p:cNvPicPr>
          <p:nvPr/>
        </p:nvPicPr>
        <p:blipFill>
          <a:blip r:embed="rId4"/>
          <a:srcRect/>
          <a:stretch>
            <a:fillRect/>
          </a:stretch>
        </p:blipFill>
        <p:spPr bwMode="auto">
          <a:xfrm>
            <a:off x="0" y="0"/>
            <a:ext cx="9144000" cy="915988"/>
          </a:xfrm>
          <a:prstGeom prst="rect">
            <a:avLst/>
          </a:prstGeom>
          <a:noFill/>
          <a:ln w="9525">
            <a:noFill/>
            <a:miter lim="800000"/>
            <a:headEnd/>
            <a:tailEnd/>
          </a:ln>
        </p:spPr>
      </p:pic>
      <p:pic>
        <p:nvPicPr>
          <p:cNvPr id="1033" name="Picture 24" descr="CUCLASSE logo black"/>
          <p:cNvPicPr>
            <a:picLocks noChangeAspect="1" noChangeArrowheads="1"/>
          </p:cNvPicPr>
          <p:nvPr/>
        </p:nvPicPr>
        <p:blipFill>
          <a:blip r:embed="rId5"/>
          <a:srcRect/>
          <a:stretch>
            <a:fillRect/>
          </a:stretch>
        </p:blipFill>
        <p:spPr bwMode="auto">
          <a:xfrm>
            <a:off x="152400" y="6475413"/>
            <a:ext cx="838200" cy="228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84" charset="0"/>
          <a:ea typeface="ＭＳ Ｐゴシック" pitchFamily="-84" charset="-128"/>
          <a:cs typeface="ＭＳ Ｐゴシック" pitchFamily="-84" charset="-128"/>
        </a:defRPr>
      </a:lvl2pPr>
      <a:lvl3pPr algn="ctr" rtl="0" eaLnBrk="0" fontAlgn="base" hangingPunct="0">
        <a:spcBef>
          <a:spcPct val="0"/>
        </a:spcBef>
        <a:spcAft>
          <a:spcPct val="0"/>
        </a:spcAft>
        <a:defRPr sz="4400">
          <a:solidFill>
            <a:schemeClr val="tx2"/>
          </a:solidFill>
          <a:latin typeface="Arial" pitchFamily="-84" charset="0"/>
          <a:ea typeface="ＭＳ Ｐゴシック" pitchFamily="-84" charset="-128"/>
          <a:cs typeface="ＭＳ Ｐゴシック" pitchFamily="-84" charset="-128"/>
        </a:defRPr>
      </a:lvl3pPr>
      <a:lvl4pPr algn="ctr" rtl="0" eaLnBrk="0" fontAlgn="base" hangingPunct="0">
        <a:spcBef>
          <a:spcPct val="0"/>
        </a:spcBef>
        <a:spcAft>
          <a:spcPct val="0"/>
        </a:spcAft>
        <a:defRPr sz="4400">
          <a:solidFill>
            <a:schemeClr val="tx2"/>
          </a:solidFill>
          <a:latin typeface="Arial" pitchFamily="-84" charset="0"/>
          <a:ea typeface="ＭＳ Ｐゴシック" pitchFamily="-84" charset="-128"/>
          <a:cs typeface="ＭＳ Ｐゴシック" pitchFamily="-84" charset="-128"/>
        </a:defRPr>
      </a:lvl4pPr>
      <a:lvl5pPr algn="ctr" rtl="0" eaLnBrk="0" fontAlgn="base" hangingPunct="0">
        <a:spcBef>
          <a:spcPct val="0"/>
        </a:spcBef>
        <a:spcAft>
          <a:spcPct val="0"/>
        </a:spcAft>
        <a:defRPr sz="4400">
          <a:solidFill>
            <a:schemeClr val="tx2"/>
          </a:solidFill>
          <a:latin typeface="Arial" pitchFamily="-84" charset="0"/>
          <a:ea typeface="ＭＳ Ｐゴシック" pitchFamily="-84" charset="-128"/>
          <a:cs typeface="ＭＳ Ｐゴシック" pitchFamily="-84" charset="-128"/>
        </a:defRPr>
      </a:lvl5pPr>
      <a:lvl6pPr marL="457200" algn="ctr" rtl="0" fontAlgn="base">
        <a:spcBef>
          <a:spcPct val="0"/>
        </a:spcBef>
        <a:spcAft>
          <a:spcPct val="0"/>
        </a:spcAft>
        <a:defRPr sz="4400">
          <a:solidFill>
            <a:schemeClr val="tx2"/>
          </a:solidFill>
          <a:latin typeface="Arial" pitchFamily="-84" charset="0"/>
          <a:ea typeface="ＭＳ Ｐゴシック" pitchFamily="-84" charset="-128"/>
          <a:cs typeface="ＭＳ Ｐゴシック" pitchFamily="-84" charset="-128"/>
        </a:defRPr>
      </a:lvl6pPr>
      <a:lvl7pPr marL="914400" algn="ctr" rtl="0" fontAlgn="base">
        <a:spcBef>
          <a:spcPct val="0"/>
        </a:spcBef>
        <a:spcAft>
          <a:spcPct val="0"/>
        </a:spcAft>
        <a:defRPr sz="4400">
          <a:solidFill>
            <a:schemeClr val="tx2"/>
          </a:solidFill>
          <a:latin typeface="Arial" pitchFamily="-84" charset="0"/>
          <a:ea typeface="ＭＳ Ｐゴシック" pitchFamily="-84" charset="-128"/>
          <a:cs typeface="ＭＳ Ｐゴシック" pitchFamily="-84" charset="-128"/>
        </a:defRPr>
      </a:lvl7pPr>
      <a:lvl8pPr marL="1371600" algn="ctr" rtl="0" fontAlgn="base">
        <a:spcBef>
          <a:spcPct val="0"/>
        </a:spcBef>
        <a:spcAft>
          <a:spcPct val="0"/>
        </a:spcAft>
        <a:defRPr sz="4400">
          <a:solidFill>
            <a:schemeClr val="tx2"/>
          </a:solidFill>
          <a:latin typeface="Arial" pitchFamily="-84" charset="0"/>
          <a:ea typeface="ＭＳ Ｐゴシック" pitchFamily="-84" charset="-128"/>
          <a:cs typeface="ＭＳ Ｐゴシック" pitchFamily="-84" charset="-128"/>
        </a:defRPr>
      </a:lvl8pPr>
      <a:lvl9pPr marL="1828800" algn="ctr" rtl="0" fontAlgn="base">
        <a:spcBef>
          <a:spcPct val="0"/>
        </a:spcBef>
        <a:spcAft>
          <a:spcPct val="0"/>
        </a:spcAft>
        <a:defRPr sz="4400">
          <a:solidFill>
            <a:schemeClr val="tx2"/>
          </a:solidFill>
          <a:latin typeface="Arial" pitchFamily="-84" charset="0"/>
          <a:ea typeface="ＭＳ Ｐゴシック" pitchFamily="-84" charset="-128"/>
          <a:cs typeface="ＭＳ Ｐゴシック" pitchFamily="-8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oleObject" Target="../embeddings/oleObject8.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1.xml"/><Relationship Id="rId1" Type="http://schemas.openxmlformats.org/officeDocument/2006/relationships/vmlDrawing" Target="../drawings/vmlDrawing5.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371600"/>
            <a:ext cx="7772400" cy="1143000"/>
          </a:xfrm>
        </p:spPr>
        <p:txBody>
          <a:bodyPr/>
          <a:lstStyle/>
          <a:p>
            <a:pPr eaLnBrk="1" hangingPunct="1"/>
            <a:r>
              <a:rPr lang="en-US" dirty="0" smtClean="0"/>
              <a:t>CRYOGENICS FOR MLC</a:t>
            </a:r>
          </a:p>
        </p:txBody>
      </p:sp>
      <p:sp>
        <p:nvSpPr>
          <p:cNvPr id="4099" name="Rectangle 3"/>
          <p:cNvSpPr>
            <a:spLocks noGrp="1" noChangeArrowheads="1"/>
          </p:cNvSpPr>
          <p:nvPr>
            <p:ph type="subTitle" idx="1"/>
          </p:nvPr>
        </p:nvSpPr>
        <p:spPr>
          <a:xfrm>
            <a:off x="1371600" y="3048000"/>
            <a:ext cx="6400800" cy="2286000"/>
          </a:xfrm>
        </p:spPr>
        <p:txBody>
          <a:bodyPr/>
          <a:lstStyle/>
          <a:p>
            <a:pPr eaLnBrk="1" hangingPunct="1"/>
            <a:r>
              <a:rPr lang="en-US" dirty="0" smtClean="0"/>
              <a:t>Eric Smith</a:t>
            </a:r>
          </a:p>
          <a:p>
            <a:pPr eaLnBrk="1" hangingPunct="1"/>
            <a:endParaRPr lang="en-US" dirty="0" smtClean="0"/>
          </a:p>
          <a:p>
            <a:pPr eaLnBrk="1" hangingPunct="1"/>
            <a:r>
              <a:rPr lang="en-US" dirty="0" smtClean="0"/>
              <a:t>Internal Review of MLC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12775"/>
          </a:xfrm>
        </p:spPr>
        <p:txBody>
          <a:bodyPr/>
          <a:lstStyle/>
          <a:p>
            <a:r>
              <a:rPr lang="en-US" sz="3200" dirty="0" smtClean="0"/>
              <a:t>1.8K System, Normal Operating Mode</a:t>
            </a:r>
            <a:endParaRPr lang="en-US" sz="3200" dirty="0"/>
          </a:p>
        </p:txBody>
      </p:sp>
      <p:sp>
        <p:nvSpPr>
          <p:cNvPr id="3" name="Subtitle 2"/>
          <p:cNvSpPr>
            <a:spLocks noGrp="1"/>
          </p:cNvSpPr>
          <p:nvPr>
            <p:ph type="subTitle" idx="1"/>
          </p:nvPr>
        </p:nvSpPr>
        <p:spPr>
          <a:xfrm>
            <a:off x="304800" y="1447800"/>
            <a:ext cx="8534400" cy="4953000"/>
          </a:xfrm>
        </p:spPr>
        <p:txBody>
          <a:bodyPr/>
          <a:lstStyle/>
          <a:p>
            <a:pPr algn="l"/>
            <a:r>
              <a:rPr lang="en-US" sz="2400" dirty="0" smtClean="0"/>
              <a:t>Helium is admitted to the 2K-2ph line from the 2K delivery line through a JT valve on each </a:t>
            </a:r>
            <a:r>
              <a:rPr lang="en-US" sz="2400" dirty="0" err="1" smtClean="0"/>
              <a:t>cryomodule</a:t>
            </a:r>
            <a:r>
              <a:rPr lang="en-US" sz="2400" dirty="0" smtClean="0"/>
              <a:t>.  The valve opening is controlled to maintain a constant level (about 1/3 full) in each </a:t>
            </a:r>
            <a:r>
              <a:rPr lang="en-US" sz="2400" dirty="0" err="1" smtClean="0"/>
              <a:t>cryomodule</a:t>
            </a:r>
            <a:r>
              <a:rPr lang="en-US" sz="2400" dirty="0" smtClean="0"/>
              <a:t>.  The level is monitored by a superconducting level sensor at the far end of the </a:t>
            </a:r>
            <a:r>
              <a:rPr lang="en-US" sz="2400" dirty="0" err="1" smtClean="0"/>
              <a:t>cryomodule</a:t>
            </a:r>
            <a:r>
              <a:rPr lang="en-US" sz="2400" dirty="0" smtClean="0"/>
              <a:t> from where the liquid is admitted.  The helium vessels on all six RF cavities are connected to the 2K-2ph line by a “chimney” of 100 mm diameter, large enough to ensure adequate area for </a:t>
            </a:r>
            <a:r>
              <a:rPr lang="en-US" sz="2400" dirty="0" err="1" smtClean="0"/>
              <a:t>superfluid</a:t>
            </a:r>
            <a:r>
              <a:rPr lang="en-US" sz="2400" dirty="0" smtClean="0"/>
              <a:t> </a:t>
            </a:r>
            <a:r>
              <a:rPr lang="en-US" sz="2400" dirty="0" err="1" smtClean="0"/>
              <a:t>counterflow</a:t>
            </a:r>
            <a:r>
              <a:rPr lang="en-US" sz="2400" dirty="0" smtClean="0"/>
              <a:t> even in the case of a cavity operating at less than the expected Q=2e10.  The center of the 2K-2ph line is connected to the 270mm HGRP at a single point near the middle of the </a:t>
            </a:r>
            <a:r>
              <a:rPr lang="en-US" sz="2400" dirty="0" err="1" smtClean="0"/>
              <a:t>cryomodule</a:t>
            </a:r>
            <a:r>
              <a:rPr lang="en-US" sz="2400" dirty="0" smtClean="0"/>
              <a:t>.  The reason for the single point of connection is that near the</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772400" cy="460375"/>
          </a:xfrm>
        </p:spPr>
        <p:txBody>
          <a:bodyPr/>
          <a:lstStyle/>
          <a:p>
            <a:r>
              <a:rPr lang="en-US" sz="3200" dirty="0" smtClean="0"/>
              <a:t>1.8K System continued</a:t>
            </a:r>
            <a:endParaRPr lang="en-US" sz="3200" dirty="0"/>
          </a:p>
        </p:txBody>
      </p:sp>
      <p:sp>
        <p:nvSpPr>
          <p:cNvPr id="3" name="Subtitle 2"/>
          <p:cNvSpPr>
            <a:spLocks noGrp="1"/>
          </p:cNvSpPr>
          <p:nvPr>
            <p:ph type="subTitle" idx="1"/>
          </p:nvPr>
        </p:nvSpPr>
        <p:spPr>
          <a:xfrm>
            <a:off x="304800" y="1447800"/>
            <a:ext cx="8534400" cy="4953000"/>
          </a:xfrm>
        </p:spPr>
        <p:txBody>
          <a:bodyPr/>
          <a:lstStyle/>
          <a:p>
            <a:pPr algn="l"/>
            <a:r>
              <a:rPr lang="en-US" sz="2400" dirty="0" smtClean="0"/>
              <a:t>refrigeration end of the </a:t>
            </a:r>
            <a:r>
              <a:rPr lang="en-US" sz="2400" dirty="0" err="1" smtClean="0"/>
              <a:t>linac</a:t>
            </a:r>
            <a:r>
              <a:rPr lang="en-US" sz="2400" dirty="0" smtClean="0"/>
              <a:t> string the total mass flow is so high that the pressure drop along the length of a single </a:t>
            </a:r>
            <a:r>
              <a:rPr lang="en-US" sz="2400" dirty="0" err="1" smtClean="0"/>
              <a:t>cryomodule</a:t>
            </a:r>
            <a:r>
              <a:rPr lang="en-US" sz="2400" dirty="0" smtClean="0"/>
              <a:t> would be large enough so that a significant part of the return flow would detour through the 2K-2ph line instead of the HGRP, with flow velocities high enough to set up surface waves on the surface of the liquid-vapor interface.  The choice of the center of the </a:t>
            </a:r>
            <a:r>
              <a:rPr lang="en-US" sz="2400" dirty="0" err="1" smtClean="0"/>
              <a:t>cryomodule</a:t>
            </a:r>
            <a:r>
              <a:rPr lang="en-US" sz="2400" dirty="0" smtClean="0"/>
              <a:t> for the connection point is to reduce the maximum flow velocities over the surface of the liquid-vapor interface by having the 2K-2ph line service only 3 cavities before exiting to the larger diameter pipe.  Pressure will be maintained at 20 </a:t>
            </a:r>
            <a:r>
              <a:rPr lang="en-US" sz="2400" dirty="0" err="1" smtClean="0"/>
              <a:t>mb</a:t>
            </a:r>
            <a:r>
              <a:rPr lang="en-US" sz="2400" dirty="0" smtClean="0"/>
              <a:t> at the refrigerator end of the HGRP.  Cavities at the far end will be 1 or 2 mbar higher at the remote end, hence somewhat warmer.</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772400" cy="460375"/>
          </a:xfrm>
        </p:spPr>
        <p:txBody>
          <a:bodyPr/>
          <a:lstStyle/>
          <a:p>
            <a:r>
              <a:rPr lang="en-US" sz="3200" dirty="0" smtClean="0"/>
              <a:t>1.8K System continued</a:t>
            </a:r>
            <a:endParaRPr lang="en-US" sz="3200" dirty="0"/>
          </a:p>
        </p:txBody>
      </p:sp>
      <p:sp>
        <p:nvSpPr>
          <p:cNvPr id="3" name="Subtitle 2"/>
          <p:cNvSpPr>
            <a:spLocks noGrp="1"/>
          </p:cNvSpPr>
          <p:nvPr>
            <p:ph type="subTitle" idx="1"/>
          </p:nvPr>
        </p:nvSpPr>
        <p:spPr>
          <a:xfrm>
            <a:off x="304800" y="1447800"/>
            <a:ext cx="8534400" cy="4953000"/>
          </a:xfrm>
        </p:spPr>
        <p:txBody>
          <a:bodyPr/>
          <a:lstStyle/>
          <a:p>
            <a:pPr algn="l"/>
            <a:r>
              <a:rPr lang="en-US" sz="2400" dirty="0" smtClean="0"/>
              <a:t>The static heat load per </a:t>
            </a:r>
            <a:r>
              <a:rPr lang="en-US" sz="2400" dirty="0" err="1" smtClean="0"/>
              <a:t>cryomodule</a:t>
            </a:r>
            <a:r>
              <a:rPr lang="en-US" sz="2400" dirty="0" smtClean="0"/>
              <a:t> is only about 10% of the dynamic heat load from the RF.  It is highly unlikely that the refrigeration plant will be able to instantly adjust to a factor of ten increase in power while maintaining a stable operating pressure.  The intent would be to ramp up the load gradually over a period of an hour or two with the aid of electrical heaters mounted on the 2K-2ph line, with the possibility of quickly cutting this added power to keep the total refrigeration load constant as the RF field is ramped up on the cavities.  During extended periods without RF, we would prefer not to keep full power on the system, but be able to operate the cryogenic plant at reduced throughput.  Optimization of ramp-up time for power will require experimentation.</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76200"/>
          </a:xfrm>
        </p:spPr>
        <p:txBody>
          <a:bodyPr/>
          <a:lstStyle/>
          <a:p>
            <a:r>
              <a:rPr lang="en-US" dirty="0" smtClean="0"/>
              <a:t> </a:t>
            </a:r>
            <a:endParaRPr lang="en-US" dirty="0"/>
          </a:p>
        </p:txBody>
      </p:sp>
      <p:sp>
        <p:nvSpPr>
          <p:cNvPr id="3" name="Subtitle 2"/>
          <p:cNvSpPr>
            <a:spLocks noGrp="1"/>
          </p:cNvSpPr>
          <p:nvPr>
            <p:ph type="subTitle" idx="1"/>
          </p:nvPr>
        </p:nvSpPr>
        <p:spPr>
          <a:xfrm>
            <a:off x="304800" y="1143000"/>
            <a:ext cx="8382000" cy="5257800"/>
          </a:xfrm>
        </p:spPr>
        <p:txBody>
          <a:bodyPr/>
          <a:lstStyle/>
          <a:p>
            <a:r>
              <a:rPr lang="en-US" dirty="0" smtClean="0"/>
              <a:t> </a:t>
            </a:r>
            <a:endParaRPr lang="en-US" dirty="0"/>
          </a:p>
        </p:txBody>
      </p:sp>
      <p:graphicFrame>
        <p:nvGraphicFramePr>
          <p:cNvPr id="4" name="Object 3"/>
          <p:cNvGraphicFramePr>
            <a:graphicFrameLocks/>
          </p:cNvGraphicFramePr>
          <p:nvPr/>
        </p:nvGraphicFramePr>
        <p:xfrm>
          <a:off x="838200" y="1447800"/>
          <a:ext cx="7696200" cy="4851400"/>
        </p:xfrm>
        <a:graphic>
          <a:graphicData uri="http://schemas.openxmlformats.org/presentationml/2006/ole">
            <p:oleObj spid="_x0000_s28674" name="Acrobat Document" r:id="rId3" imgW="0" imgH="0" progId="AcroExch.Document.7">
              <p:embed/>
            </p:oleObj>
          </a:graphicData>
        </a:graphic>
      </p:graphicFrame>
      <p:graphicFrame>
        <p:nvGraphicFramePr>
          <p:cNvPr id="5" name="Object 4"/>
          <p:cNvGraphicFramePr>
            <a:graphicFrameLocks noChangeAspect="1"/>
          </p:cNvGraphicFramePr>
          <p:nvPr/>
        </p:nvGraphicFramePr>
        <p:xfrm>
          <a:off x="0" y="838200"/>
          <a:ext cx="9144000" cy="5638800"/>
        </p:xfrm>
        <a:graphic>
          <a:graphicData uri="http://schemas.openxmlformats.org/presentationml/2006/ole">
            <p:oleObj spid="_x0000_s28675" name="Acrobat Document" r:id="rId4" imgW="7543800" imgH="5829300" progId="AcroExch.Document.7">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772400" cy="765175"/>
          </a:xfrm>
        </p:spPr>
        <p:txBody>
          <a:bodyPr/>
          <a:lstStyle/>
          <a:p>
            <a:r>
              <a:rPr lang="en-US" sz="3200" dirty="0" smtClean="0"/>
              <a:t>4.5-6.0K Distribution System</a:t>
            </a:r>
            <a:endParaRPr lang="en-US" sz="3200" dirty="0"/>
          </a:p>
        </p:txBody>
      </p:sp>
      <p:sp>
        <p:nvSpPr>
          <p:cNvPr id="3" name="Subtitle 2"/>
          <p:cNvSpPr>
            <a:spLocks noGrp="1"/>
          </p:cNvSpPr>
          <p:nvPr>
            <p:ph type="subTitle" idx="1"/>
          </p:nvPr>
        </p:nvSpPr>
        <p:spPr>
          <a:xfrm>
            <a:off x="609600" y="1524000"/>
            <a:ext cx="7772400" cy="4876800"/>
          </a:xfrm>
        </p:spPr>
        <p:txBody>
          <a:bodyPr/>
          <a:lstStyle/>
          <a:p>
            <a:pPr algn="l"/>
            <a:r>
              <a:rPr lang="en-US" sz="2400" dirty="0" smtClean="0"/>
              <a:t>This part of the cooling system has a much smaller contribution from the dynamic load than the other temperature intercept levels, only about 1/3 dynamic load.  Similar mass flow rates per </a:t>
            </a:r>
            <a:r>
              <a:rPr lang="en-US" sz="2400" dirty="0" err="1" smtClean="0"/>
              <a:t>cryomodule</a:t>
            </a:r>
            <a:r>
              <a:rPr lang="en-US" sz="2400" dirty="0" smtClean="0"/>
              <a:t> to the 40-80K cooling tubes (because we must operate over a much smaller temperature range to preserve the </a:t>
            </a:r>
            <a:r>
              <a:rPr lang="en-US" sz="2400" dirty="0" err="1" smtClean="0"/>
              <a:t>Nb</a:t>
            </a:r>
            <a:r>
              <a:rPr lang="en-US" sz="2400" dirty="0" smtClean="0"/>
              <a:t> superconductivity properties), but much smaller pressure drops occur because of the rather greater density of the helium gas at the lower temperature.  To ensure that the pressure drops between the supply manifold within each </a:t>
            </a:r>
            <a:r>
              <a:rPr lang="en-US" sz="2400" dirty="0" err="1" smtClean="0"/>
              <a:t>cryomodule</a:t>
            </a:r>
            <a:r>
              <a:rPr lang="en-US" sz="2400" dirty="0" smtClean="0"/>
              <a:t> and the return gas pipe in the same module are rather larger than the pressure drops along the </a:t>
            </a:r>
            <a:r>
              <a:rPr lang="en-US" sz="2400" dirty="0" err="1" smtClean="0"/>
              <a:t>cryomodule</a:t>
            </a:r>
            <a:r>
              <a:rPr lang="en-US" sz="2400" dirty="0" smtClean="0"/>
              <a:t> string, we have</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688975"/>
          </a:xfrm>
        </p:spPr>
        <p:txBody>
          <a:bodyPr/>
          <a:lstStyle/>
          <a:p>
            <a:r>
              <a:rPr lang="en-US" sz="3200" dirty="0" smtClean="0"/>
              <a:t>4.5-6K Distribution (continued)</a:t>
            </a:r>
            <a:endParaRPr lang="en-US" sz="3200" dirty="0"/>
          </a:p>
        </p:txBody>
      </p:sp>
      <p:sp>
        <p:nvSpPr>
          <p:cNvPr id="3" name="Subtitle 2"/>
          <p:cNvSpPr>
            <a:spLocks noGrp="1"/>
          </p:cNvSpPr>
          <p:nvPr>
            <p:ph type="subTitle" idx="1"/>
          </p:nvPr>
        </p:nvSpPr>
        <p:spPr>
          <a:xfrm>
            <a:off x="381000" y="1447800"/>
            <a:ext cx="8382000" cy="4953000"/>
          </a:xfrm>
        </p:spPr>
        <p:txBody>
          <a:bodyPr/>
          <a:lstStyle/>
          <a:p>
            <a:pPr algn="l"/>
            <a:r>
              <a:rPr lang="en-US" sz="2400" dirty="0" smtClean="0"/>
              <a:t>made a series combination of several intercepts for the HOM loads and the input couplers, to create a total of 3 parallel flow paths with a similar total heat load.  This allows the pressure drop to be comparable to, but smaller than, the pressure drop between the main 5cm diameter supply and return lines at the far end of the </a:t>
            </a:r>
            <a:r>
              <a:rPr lang="en-US" sz="2400" dirty="0" err="1" smtClean="0"/>
              <a:t>cryomodule</a:t>
            </a:r>
            <a:r>
              <a:rPr lang="en-US" sz="2400" dirty="0" smtClean="0"/>
              <a:t> string under the conditions of a heat load 1.5x the design heat load.  Individual control valves will maintain the pressure within a smaller diameter supply manifold in each </a:t>
            </a:r>
            <a:r>
              <a:rPr lang="en-US" sz="2400" dirty="0" err="1" smtClean="0"/>
              <a:t>cryomodule</a:t>
            </a:r>
            <a:r>
              <a:rPr lang="en-US" sz="2400" dirty="0" smtClean="0"/>
              <a:t> to be a constant pressure difference above the return line within that </a:t>
            </a:r>
            <a:r>
              <a:rPr lang="en-US" sz="2400" dirty="0" err="1" smtClean="0"/>
              <a:t>cryomodule</a:t>
            </a:r>
            <a:r>
              <a:rPr lang="en-US" sz="2400" dirty="0" smtClean="0"/>
              <a:t>.  The overall operating point will be maintained by means of a control valve within each </a:t>
            </a:r>
            <a:r>
              <a:rPr lang="en-US" sz="2400" dirty="0" err="1" smtClean="0"/>
              <a:t>cryomodule</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688975"/>
          </a:xfrm>
        </p:spPr>
        <p:txBody>
          <a:bodyPr/>
          <a:lstStyle/>
          <a:p>
            <a:r>
              <a:rPr lang="en-US" sz="3200" dirty="0" smtClean="0"/>
              <a:t>4.5-6K Distribution (continued)</a:t>
            </a:r>
            <a:endParaRPr lang="en-US" sz="3200" dirty="0"/>
          </a:p>
        </p:txBody>
      </p:sp>
      <p:sp>
        <p:nvSpPr>
          <p:cNvPr id="3" name="Subtitle 2"/>
          <p:cNvSpPr>
            <a:spLocks noGrp="1"/>
          </p:cNvSpPr>
          <p:nvPr>
            <p:ph type="subTitle" idx="1"/>
          </p:nvPr>
        </p:nvSpPr>
        <p:spPr>
          <a:xfrm>
            <a:off x="381000" y="1447800"/>
            <a:ext cx="8382000" cy="4953000"/>
          </a:xfrm>
        </p:spPr>
        <p:txBody>
          <a:bodyPr/>
          <a:lstStyle/>
          <a:p>
            <a:pPr algn="l"/>
            <a:r>
              <a:rPr lang="en-US" sz="2400" dirty="0" smtClean="0"/>
              <a:t>By preference, control of the valve position for maintaining the same flow rate through the small </a:t>
            </a:r>
            <a:r>
              <a:rPr lang="en-US" sz="2400" dirty="0" err="1" smtClean="0"/>
              <a:t>crossfeed</a:t>
            </a:r>
            <a:r>
              <a:rPr lang="en-US" sz="2400" dirty="0" smtClean="0"/>
              <a:t> lines would be achieved by a differential pressure gauge between the supply manifold and the return pressure.  Potentially a cheaper and adequate method might be to measure inlet and outlet temperatures on the cross-feed lines, and this alternative should be considered.</a:t>
            </a:r>
          </a:p>
          <a:p>
            <a:pPr algn="l"/>
            <a:endParaRPr lang="en-US" sz="2400" dirty="0" smtClean="0"/>
          </a:p>
          <a:p>
            <a:pPr algn="l"/>
            <a:r>
              <a:rPr lang="en-US" sz="2400" dirty="0" smtClean="0"/>
              <a:t>Smaller heat loads at thermal intercepts for HGRP support posts, HOM supports, will be handled by means of high conductivity copper straps.</a:t>
            </a:r>
            <a:endParaRPr 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76200"/>
          </a:xfrm>
        </p:spPr>
        <p:txBody>
          <a:bodyPr/>
          <a:lstStyle/>
          <a:p>
            <a:r>
              <a:rPr lang="en-US" dirty="0" smtClean="0"/>
              <a:t> </a:t>
            </a:r>
            <a:endParaRPr lang="en-US" dirty="0"/>
          </a:p>
        </p:txBody>
      </p:sp>
      <p:sp>
        <p:nvSpPr>
          <p:cNvPr id="3" name="Subtitle 2"/>
          <p:cNvSpPr>
            <a:spLocks noGrp="1"/>
          </p:cNvSpPr>
          <p:nvPr>
            <p:ph type="subTitle" idx="1"/>
          </p:nvPr>
        </p:nvSpPr>
        <p:spPr>
          <a:xfrm>
            <a:off x="304800" y="1143000"/>
            <a:ext cx="8382000" cy="5257800"/>
          </a:xfrm>
        </p:spPr>
        <p:txBody>
          <a:bodyPr/>
          <a:lstStyle/>
          <a:p>
            <a:r>
              <a:rPr lang="en-US" dirty="0" smtClean="0"/>
              <a:t> </a:t>
            </a:r>
            <a:endParaRPr lang="en-US" dirty="0"/>
          </a:p>
        </p:txBody>
      </p:sp>
      <p:graphicFrame>
        <p:nvGraphicFramePr>
          <p:cNvPr id="4" name="Object 3"/>
          <p:cNvGraphicFramePr>
            <a:graphicFrameLocks/>
          </p:cNvGraphicFramePr>
          <p:nvPr/>
        </p:nvGraphicFramePr>
        <p:xfrm>
          <a:off x="838200" y="1447800"/>
          <a:ext cx="7696200" cy="4851400"/>
        </p:xfrm>
        <a:graphic>
          <a:graphicData uri="http://schemas.openxmlformats.org/presentationml/2006/ole">
            <p:oleObj spid="_x0000_s27650" name="Acrobat Document" r:id="rId3" imgW="0" imgH="0" progId="AcroExch.Document.7">
              <p:embed/>
            </p:oleObj>
          </a:graphicData>
        </a:graphic>
      </p:graphicFrame>
      <p:graphicFrame>
        <p:nvGraphicFramePr>
          <p:cNvPr id="5" name="Object 4"/>
          <p:cNvGraphicFramePr>
            <a:graphicFrameLocks noChangeAspect="1"/>
          </p:cNvGraphicFramePr>
          <p:nvPr/>
        </p:nvGraphicFramePr>
        <p:xfrm>
          <a:off x="0" y="838200"/>
          <a:ext cx="9144000" cy="5638800"/>
        </p:xfrm>
        <a:graphic>
          <a:graphicData uri="http://schemas.openxmlformats.org/presentationml/2006/ole">
            <p:oleObj spid="_x0000_s27651" name="Acrobat Document" r:id="rId4" imgW="7543800" imgH="5829300" progId="AcroExch.Document.7">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88975"/>
          </a:xfrm>
        </p:spPr>
        <p:txBody>
          <a:bodyPr/>
          <a:lstStyle/>
          <a:p>
            <a:r>
              <a:rPr lang="en-US" sz="3200" dirty="0" smtClean="0"/>
              <a:t>40-80K Distribution in normal operation</a:t>
            </a:r>
            <a:endParaRPr lang="en-US" sz="3200" dirty="0"/>
          </a:p>
        </p:txBody>
      </p:sp>
      <p:sp>
        <p:nvSpPr>
          <p:cNvPr id="3" name="Subtitle 2"/>
          <p:cNvSpPr>
            <a:spLocks noGrp="1"/>
          </p:cNvSpPr>
          <p:nvPr>
            <p:ph type="subTitle" idx="1"/>
          </p:nvPr>
        </p:nvSpPr>
        <p:spPr>
          <a:xfrm>
            <a:off x="685800" y="1524000"/>
            <a:ext cx="7696200" cy="4800600"/>
          </a:xfrm>
        </p:spPr>
        <p:txBody>
          <a:bodyPr/>
          <a:lstStyle/>
          <a:p>
            <a:pPr algn="l"/>
            <a:r>
              <a:rPr lang="en-US" sz="2400" dirty="0" smtClean="0"/>
              <a:t>Helium at 40K and 20 bar pressure is supplied from the </a:t>
            </a:r>
            <a:r>
              <a:rPr lang="en-US" sz="2400" dirty="0" err="1" smtClean="0"/>
              <a:t>cryoplant</a:t>
            </a:r>
            <a:r>
              <a:rPr lang="en-US" sz="2400" dirty="0" smtClean="0"/>
              <a:t> and runs through a 50mm extrusion through the entire length of the </a:t>
            </a:r>
            <a:r>
              <a:rPr lang="en-US" sz="2400" dirty="0" err="1" smtClean="0"/>
              <a:t>cryomodule</a:t>
            </a:r>
            <a:r>
              <a:rPr lang="en-US" sz="2400" dirty="0" smtClean="0"/>
              <a:t> string, cooling in passage an aluminum shield to which the aluminum extrusion is welded.  Only a tiny percentage of the total </a:t>
            </a:r>
            <a:r>
              <a:rPr lang="en-US" sz="2400" dirty="0" smtClean="0"/>
              <a:t>heat </a:t>
            </a:r>
            <a:r>
              <a:rPr lang="en-US" sz="2400" dirty="0" smtClean="0"/>
              <a:t>load is in the form of radiation into this radiation shield, so that the temperature of the gas stream is almost unchanged in this transition, although there is a significant pressure drop.  At the far end of the string of </a:t>
            </a:r>
            <a:r>
              <a:rPr lang="en-US" sz="2400" dirty="0" err="1" smtClean="0"/>
              <a:t>cryomodules</a:t>
            </a:r>
            <a:r>
              <a:rPr lang="en-US" sz="2400" dirty="0" smtClean="0"/>
              <a:t>, this shield cooling tube is connected to a supply tube which runs back through the </a:t>
            </a:r>
            <a:r>
              <a:rPr lang="en-US" sz="2400" dirty="0" err="1" smtClean="0"/>
              <a:t>cryomodule</a:t>
            </a:r>
            <a:r>
              <a:rPr lang="en-US" sz="2400" dirty="0" smtClean="0"/>
              <a:t> string, with a portion of the gas extracted to a smaller manifold within each </a:t>
            </a:r>
            <a:r>
              <a:rPr lang="en-US" sz="2400" dirty="0" err="1" smtClean="0"/>
              <a:t>cryomodule</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88975"/>
          </a:xfrm>
        </p:spPr>
        <p:txBody>
          <a:bodyPr/>
          <a:lstStyle/>
          <a:p>
            <a:r>
              <a:rPr lang="en-US" sz="3200" dirty="0" smtClean="0"/>
              <a:t>40-80K Distribution in normal … (cont.)</a:t>
            </a:r>
            <a:endParaRPr lang="en-US" sz="3200" dirty="0"/>
          </a:p>
        </p:txBody>
      </p:sp>
      <p:sp>
        <p:nvSpPr>
          <p:cNvPr id="3" name="Subtitle 2"/>
          <p:cNvSpPr>
            <a:spLocks noGrp="1"/>
          </p:cNvSpPr>
          <p:nvPr>
            <p:ph type="subTitle" idx="1"/>
          </p:nvPr>
        </p:nvSpPr>
        <p:spPr>
          <a:xfrm>
            <a:off x="685800" y="1524000"/>
            <a:ext cx="7696200" cy="4800600"/>
          </a:xfrm>
        </p:spPr>
        <p:txBody>
          <a:bodyPr/>
          <a:lstStyle/>
          <a:p>
            <a:pPr algn="l"/>
            <a:r>
              <a:rPr lang="en-US" sz="2400" dirty="0" smtClean="0"/>
              <a:t>The reason for this somewhat more complex scheme is that with the presence of a third tube, the higher pressure end of the </a:t>
            </a:r>
            <a:r>
              <a:rPr lang="en-US" sz="2400" dirty="0" err="1" smtClean="0"/>
              <a:t>cryomodule</a:t>
            </a:r>
            <a:r>
              <a:rPr lang="en-US" sz="2400" dirty="0" smtClean="0"/>
              <a:t> supply and return lines is at the same end of the string, so the pressure drops on the individual control valves is comparable on all </a:t>
            </a:r>
            <a:r>
              <a:rPr lang="en-US" sz="2400" dirty="0" err="1" smtClean="0"/>
              <a:t>cryomodules</a:t>
            </a:r>
            <a:r>
              <a:rPr lang="en-US" sz="2400" dirty="0" smtClean="0"/>
              <a:t>.   Adjustment of the valve position on one </a:t>
            </a:r>
            <a:r>
              <a:rPr lang="en-US" sz="2400" dirty="0" err="1" smtClean="0"/>
              <a:t>cryomodule</a:t>
            </a:r>
            <a:r>
              <a:rPr lang="en-US" sz="2400" dirty="0" smtClean="0"/>
              <a:t> tends to cause similar pressure drops on both supply and return for other </a:t>
            </a:r>
            <a:r>
              <a:rPr lang="en-US" sz="2400" dirty="0" err="1" smtClean="0"/>
              <a:t>cryomodules</a:t>
            </a:r>
            <a:r>
              <a:rPr lang="en-US" sz="2400" dirty="0" smtClean="0"/>
              <a:t>, so there is strongly reduced interaction between valve position in different </a:t>
            </a:r>
            <a:r>
              <a:rPr lang="en-US" sz="2400" dirty="0" err="1" smtClean="0"/>
              <a:t>cryomodules</a:t>
            </a:r>
            <a:r>
              <a:rPr lang="en-US" sz="2400" dirty="0" smtClean="0"/>
              <a:t>.  In the next slide is shown the pressure distribution at 1.5x design heat loads along the </a:t>
            </a:r>
            <a:r>
              <a:rPr lang="en-US" sz="2400" dirty="0" err="1" smtClean="0"/>
              <a:t>cryomodule</a:t>
            </a:r>
            <a:r>
              <a:rPr lang="en-US" sz="2400" dirty="0" smtClean="0"/>
              <a:t> string, starting with 20 bar at the inlet to the shield cooling tube.</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lstStyle/>
          <a:p>
            <a:r>
              <a:rPr lang="en-US" dirty="0" smtClean="0"/>
              <a:t>Outline of Discussion</a:t>
            </a:r>
            <a:endParaRPr lang="en-US" dirty="0"/>
          </a:p>
        </p:txBody>
      </p:sp>
      <p:sp>
        <p:nvSpPr>
          <p:cNvPr id="3" name="Subtitle 2"/>
          <p:cNvSpPr>
            <a:spLocks noGrp="1"/>
          </p:cNvSpPr>
          <p:nvPr>
            <p:ph type="subTitle" idx="1"/>
          </p:nvPr>
        </p:nvSpPr>
        <p:spPr>
          <a:xfrm>
            <a:off x="381000" y="2286000"/>
            <a:ext cx="8458200" cy="3505200"/>
          </a:xfrm>
        </p:spPr>
        <p:txBody>
          <a:bodyPr/>
          <a:lstStyle/>
          <a:p>
            <a:pPr algn="l"/>
            <a:r>
              <a:rPr lang="en-US" sz="2000" dirty="0" smtClean="0"/>
              <a:t>Operational heat loads for 1.8K, 5K, 40K systems, per </a:t>
            </a:r>
            <a:r>
              <a:rPr lang="en-US" sz="2000" dirty="0" err="1" smtClean="0"/>
              <a:t>cryomodule</a:t>
            </a:r>
            <a:r>
              <a:rPr lang="en-US" sz="2000" dirty="0" smtClean="0"/>
              <a:t>.</a:t>
            </a:r>
          </a:p>
          <a:p>
            <a:pPr algn="l"/>
            <a:r>
              <a:rPr lang="en-US" sz="2000" dirty="0" smtClean="0"/>
              <a:t>Rationale for cooling by convective helium flow.</a:t>
            </a:r>
          </a:p>
          <a:p>
            <a:pPr algn="l"/>
            <a:r>
              <a:rPr lang="en-US" sz="2000" dirty="0" smtClean="0"/>
              <a:t>Cartoon view of cryogen distribution within the </a:t>
            </a:r>
            <a:r>
              <a:rPr lang="en-US" sz="2000" dirty="0" err="1" smtClean="0"/>
              <a:t>cryomodule</a:t>
            </a:r>
            <a:r>
              <a:rPr lang="en-US" sz="2000" dirty="0" smtClean="0"/>
              <a:t>.</a:t>
            </a:r>
          </a:p>
          <a:p>
            <a:pPr algn="l"/>
            <a:r>
              <a:rPr lang="en-US" sz="2000" dirty="0" smtClean="0"/>
              <a:t>Pressure drops and mass flow rates in normal operation  --1.8K system</a:t>
            </a:r>
          </a:p>
          <a:p>
            <a:pPr algn="l"/>
            <a:r>
              <a:rPr lang="en-US" sz="2000" dirty="0" smtClean="0"/>
              <a:t>							 -- 5K system</a:t>
            </a:r>
          </a:p>
          <a:p>
            <a:pPr algn="l"/>
            <a:r>
              <a:rPr lang="en-US" sz="2000" dirty="0" smtClean="0"/>
              <a:t>							 -- 40K system</a:t>
            </a:r>
          </a:p>
          <a:p>
            <a:pPr algn="l"/>
            <a:r>
              <a:rPr lang="en-US" sz="2000" dirty="0" err="1" smtClean="0"/>
              <a:t>Cooldown</a:t>
            </a:r>
            <a:r>
              <a:rPr lang="en-US" sz="2000" dirty="0" smtClean="0"/>
              <a:t> requirements/constraints—main focus on 1.8K system</a:t>
            </a:r>
          </a:p>
          <a:p>
            <a:pPr algn="l"/>
            <a:r>
              <a:rPr lang="en-US" sz="2000" dirty="0" smtClean="0"/>
              <a:t>Differences between single module test and full </a:t>
            </a:r>
            <a:r>
              <a:rPr lang="en-US" sz="2000" dirty="0" err="1" smtClean="0"/>
              <a:t>linac</a:t>
            </a:r>
            <a:r>
              <a:rPr lang="en-US" sz="2000" dirty="0" smtClean="0"/>
              <a:t> string</a:t>
            </a:r>
          </a:p>
          <a:p>
            <a:pPr algn="l"/>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88975"/>
          </a:xfrm>
        </p:spPr>
        <p:txBody>
          <a:bodyPr/>
          <a:lstStyle/>
          <a:p>
            <a:r>
              <a:rPr lang="en-US" sz="3200" dirty="0" smtClean="0"/>
              <a:t>40-80K Distribution (continued)</a:t>
            </a:r>
            <a:endParaRPr lang="en-US" sz="3200" dirty="0"/>
          </a:p>
        </p:txBody>
      </p:sp>
      <p:sp>
        <p:nvSpPr>
          <p:cNvPr id="3" name="Subtitle 2"/>
          <p:cNvSpPr>
            <a:spLocks noGrp="1"/>
          </p:cNvSpPr>
          <p:nvPr>
            <p:ph type="subTitle" idx="1"/>
          </p:nvPr>
        </p:nvSpPr>
        <p:spPr>
          <a:xfrm>
            <a:off x="685800" y="1524000"/>
            <a:ext cx="7696200" cy="4800600"/>
          </a:xfrm>
        </p:spPr>
        <p:txBody>
          <a:bodyPr/>
          <a:lstStyle/>
          <a:p>
            <a:r>
              <a:rPr lang="en-US" dirty="0" smtClean="0"/>
              <a:t> </a:t>
            </a:r>
            <a:endParaRPr lang="en-US" dirty="0"/>
          </a:p>
        </p:txBody>
      </p:sp>
      <p:graphicFrame>
        <p:nvGraphicFramePr>
          <p:cNvPr id="4" name="Chart 3"/>
          <p:cNvGraphicFramePr/>
          <p:nvPr/>
        </p:nvGraphicFramePr>
        <p:xfrm>
          <a:off x="1447800" y="1524000"/>
          <a:ext cx="6215063" cy="455295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88975"/>
          </a:xfrm>
        </p:spPr>
        <p:txBody>
          <a:bodyPr/>
          <a:lstStyle/>
          <a:p>
            <a:r>
              <a:rPr lang="en-US" sz="3200" dirty="0" smtClean="0"/>
              <a:t>40-80K Distribution in normal … (cont.)</a:t>
            </a:r>
            <a:endParaRPr lang="en-US" sz="3200" dirty="0"/>
          </a:p>
        </p:txBody>
      </p:sp>
      <p:sp>
        <p:nvSpPr>
          <p:cNvPr id="3" name="Subtitle 2"/>
          <p:cNvSpPr>
            <a:spLocks noGrp="1"/>
          </p:cNvSpPr>
          <p:nvPr>
            <p:ph type="subTitle" idx="1"/>
          </p:nvPr>
        </p:nvSpPr>
        <p:spPr>
          <a:xfrm>
            <a:off x="685800" y="1524000"/>
            <a:ext cx="7696200" cy="4800600"/>
          </a:xfrm>
        </p:spPr>
        <p:txBody>
          <a:bodyPr/>
          <a:lstStyle/>
          <a:p>
            <a:pPr algn="l"/>
            <a:r>
              <a:rPr lang="en-US" sz="2400" dirty="0" smtClean="0"/>
              <a:t>As with the 1.8K system, the dynamic heat load is by far the greatest component of the 40-80K system.  In this case, it will vary roughly as the square of the beam current.  To allow a smooth transition for the </a:t>
            </a:r>
            <a:r>
              <a:rPr lang="en-US" sz="2400" dirty="0" err="1" smtClean="0"/>
              <a:t>cryoplant</a:t>
            </a:r>
            <a:r>
              <a:rPr lang="en-US" sz="2400" dirty="0" smtClean="0"/>
              <a:t> while the beam current is stepped up (or down) rapidly, it will be necessary to apply in advance a ramped electrical heat of approximately the needed value in order to allow it to be switched off quickly when the beam current is stepped up suddenly.  These heaters will be attached to the HOM loads, to mimic as closely as possible the actual source of the load heating.</a:t>
            </a: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610600" cy="1069975"/>
          </a:xfrm>
        </p:spPr>
        <p:txBody>
          <a:bodyPr/>
          <a:lstStyle/>
          <a:p>
            <a:r>
              <a:rPr lang="en-US" sz="3200" dirty="0" err="1" smtClean="0"/>
              <a:t>Cooldown</a:t>
            </a:r>
            <a:r>
              <a:rPr lang="en-US" sz="3200" dirty="0" smtClean="0"/>
              <a:t> Constraints—Main Focus on 1.8K System</a:t>
            </a:r>
            <a:endParaRPr lang="en-US" sz="3200" dirty="0"/>
          </a:p>
        </p:txBody>
      </p:sp>
      <p:sp>
        <p:nvSpPr>
          <p:cNvPr id="3" name="Subtitle 2"/>
          <p:cNvSpPr>
            <a:spLocks noGrp="1"/>
          </p:cNvSpPr>
          <p:nvPr>
            <p:ph type="subTitle" idx="1"/>
          </p:nvPr>
        </p:nvSpPr>
        <p:spPr>
          <a:xfrm>
            <a:off x="533400" y="1905000"/>
            <a:ext cx="8077200" cy="4343400"/>
          </a:xfrm>
        </p:spPr>
        <p:txBody>
          <a:bodyPr/>
          <a:lstStyle/>
          <a:p>
            <a:pPr algn="l"/>
            <a:r>
              <a:rPr lang="en-US" sz="2400" dirty="0" smtClean="0"/>
              <a:t>We wish to keep all parts of the system within 20K of the same temperature down to below 100K during the </a:t>
            </a:r>
            <a:r>
              <a:rPr lang="en-US" sz="2400" dirty="0" err="1" smtClean="0"/>
              <a:t>cooldown</a:t>
            </a:r>
            <a:r>
              <a:rPr lang="en-US" sz="2400" dirty="0" smtClean="0"/>
              <a:t> from room temperature, in order to ensure that there is not excessive “bowing” of the cryostat because of differential thermal contraction.  To achieve this, we will need the refrigeration system to be able to deliver a helium stream at each of the 1.8K, 4.5K, and 40K supply lines which is controlled at approximately 20K below the temperature of the warmest point in the system.  To speed the cooling of the overall system, we need the highest mass flow rate achievable at acceptable pressures.</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76200"/>
          </a:xfrm>
        </p:spPr>
        <p:txBody>
          <a:bodyPr/>
          <a:lstStyle/>
          <a:p>
            <a:r>
              <a:rPr lang="en-US" dirty="0" smtClean="0"/>
              <a:t> </a:t>
            </a:r>
            <a:endParaRPr lang="en-US" dirty="0"/>
          </a:p>
        </p:txBody>
      </p:sp>
      <p:sp>
        <p:nvSpPr>
          <p:cNvPr id="3" name="Subtitle 2"/>
          <p:cNvSpPr>
            <a:spLocks noGrp="1"/>
          </p:cNvSpPr>
          <p:nvPr>
            <p:ph type="subTitle" idx="1"/>
          </p:nvPr>
        </p:nvSpPr>
        <p:spPr>
          <a:xfrm>
            <a:off x="304800" y="1143000"/>
            <a:ext cx="8382000" cy="5257800"/>
          </a:xfrm>
        </p:spPr>
        <p:txBody>
          <a:bodyPr/>
          <a:lstStyle/>
          <a:p>
            <a:r>
              <a:rPr lang="en-US" dirty="0" smtClean="0"/>
              <a:t> </a:t>
            </a:r>
            <a:endParaRPr lang="en-US" dirty="0"/>
          </a:p>
        </p:txBody>
      </p:sp>
      <p:graphicFrame>
        <p:nvGraphicFramePr>
          <p:cNvPr id="4" name="Object 3"/>
          <p:cNvGraphicFramePr>
            <a:graphicFrameLocks/>
          </p:cNvGraphicFramePr>
          <p:nvPr/>
        </p:nvGraphicFramePr>
        <p:xfrm>
          <a:off x="838200" y="1447800"/>
          <a:ext cx="7696200" cy="4851400"/>
        </p:xfrm>
        <a:graphic>
          <a:graphicData uri="http://schemas.openxmlformats.org/presentationml/2006/ole">
            <p:oleObj spid="_x0000_s26626" name="Acrobat Document" r:id="rId3" imgW="0" imgH="0" progId="AcroExch.Document.7">
              <p:embed/>
            </p:oleObj>
          </a:graphicData>
        </a:graphic>
      </p:graphicFrame>
      <p:graphicFrame>
        <p:nvGraphicFramePr>
          <p:cNvPr id="5" name="Object 4"/>
          <p:cNvGraphicFramePr>
            <a:graphicFrameLocks noChangeAspect="1"/>
          </p:cNvGraphicFramePr>
          <p:nvPr/>
        </p:nvGraphicFramePr>
        <p:xfrm>
          <a:off x="0" y="838200"/>
          <a:ext cx="9144000" cy="5638800"/>
        </p:xfrm>
        <a:graphic>
          <a:graphicData uri="http://schemas.openxmlformats.org/presentationml/2006/ole">
            <p:oleObj spid="_x0000_s26627" name="Acrobat Document" r:id="rId4" imgW="7543800" imgH="5829300" progId="AcroExch.Document.7">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610600" cy="1069975"/>
          </a:xfrm>
        </p:spPr>
        <p:txBody>
          <a:bodyPr/>
          <a:lstStyle/>
          <a:p>
            <a:r>
              <a:rPr lang="en-US" sz="3200" dirty="0" err="1" smtClean="0"/>
              <a:t>Cooldown</a:t>
            </a:r>
            <a:r>
              <a:rPr lang="en-US" sz="3200" dirty="0" smtClean="0"/>
              <a:t> </a:t>
            </a:r>
            <a:r>
              <a:rPr lang="en-US" sz="3200" dirty="0" smtClean="0"/>
              <a:t>Constraints (cont.)</a:t>
            </a:r>
            <a:endParaRPr lang="en-US" sz="3200" dirty="0"/>
          </a:p>
        </p:txBody>
      </p:sp>
      <p:sp>
        <p:nvSpPr>
          <p:cNvPr id="3" name="Subtitle 2"/>
          <p:cNvSpPr>
            <a:spLocks noGrp="1"/>
          </p:cNvSpPr>
          <p:nvPr>
            <p:ph type="subTitle" idx="1"/>
          </p:nvPr>
        </p:nvSpPr>
        <p:spPr>
          <a:xfrm>
            <a:off x="533400" y="1905000"/>
            <a:ext cx="8077200" cy="4343400"/>
          </a:xfrm>
        </p:spPr>
        <p:txBody>
          <a:bodyPr/>
          <a:lstStyle/>
          <a:p>
            <a:pPr algn="l"/>
            <a:r>
              <a:rPr lang="en-US" sz="2400" dirty="0" smtClean="0"/>
              <a:t>Helium is introduced through the pre-cool valve, using the same distribution line from the </a:t>
            </a:r>
            <a:r>
              <a:rPr lang="en-US" sz="2400" dirty="0" err="1" smtClean="0"/>
              <a:t>linac</a:t>
            </a:r>
            <a:r>
              <a:rPr lang="en-US" sz="2400" dirty="0" smtClean="0"/>
              <a:t> string that in normal operation is used for feeding 2K liquid to the JT valve.  The helium from the pre-cool valve then is fed through smaller tubes into the bottom of each cavity </a:t>
            </a:r>
            <a:r>
              <a:rPr lang="en-US" sz="2400" dirty="0" smtClean="0"/>
              <a:t>at two ends, then proceeds into the 2K-2ph line, finally into the HGRP.  As can be seen in the following table, the majority of the heat capacity which needs to be cooled down resides in the HGRP, which is reached last by the pre-cool gas.  Thus the cavities will drop in temperature much faster than will the HGRP, so inlet temperature needs to be kept</a:t>
            </a:r>
            <a:endParaRPr lang="en-US"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688975"/>
          </a:xfrm>
        </p:spPr>
        <p:txBody>
          <a:bodyPr/>
          <a:lstStyle/>
          <a:p>
            <a:r>
              <a:rPr lang="en-US" sz="3200" dirty="0" err="1" smtClean="0"/>
              <a:t>Cooldown</a:t>
            </a:r>
            <a:r>
              <a:rPr lang="en-US" sz="3200" dirty="0" smtClean="0"/>
              <a:t> Constraints (cont.)</a:t>
            </a:r>
            <a:endParaRPr lang="en-US" sz="3200" dirty="0"/>
          </a:p>
        </p:txBody>
      </p:sp>
      <p:sp>
        <p:nvSpPr>
          <p:cNvPr id="3" name="Subtitle 2"/>
          <p:cNvSpPr>
            <a:spLocks noGrp="1"/>
          </p:cNvSpPr>
          <p:nvPr>
            <p:ph type="subTitle" idx="1"/>
          </p:nvPr>
        </p:nvSpPr>
        <p:spPr>
          <a:xfrm>
            <a:off x="609600" y="1600200"/>
            <a:ext cx="7924800" cy="4724400"/>
          </a:xfrm>
        </p:spPr>
        <p:txBody>
          <a:bodyPr/>
          <a:lstStyle/>
          <a:p>
            <a:r>
              <a:rPr lang="en-US" dirty="0" smtClean="0"/>
              <a:t> </a:t>
            </a:r>
            <a:endParaRPr lang="en-US" dirty="0"/>
          </a:p>
        </p:txBody>
      </p:sp>
      <p:graphicFrame>
        <p:nvGraphicFramePr>
          <p:cNvPr id="6" name="Object 5"/>
          <p:cNvGraphicFramePr>
            <a:graphicFrameLocks noChangeAspect="1"/>
          </p:cNvGraphicFramePr>
          <p:nvPr/>
        </p:nvGraphicFramePr>
        <p:xfrm>
          <a:off x="1143000" y="1676400"/>
          <a:ext cx="6715125" cy="4619625"/>
        </p:xfrm>
        <a:graphic>
          <a:graphicData uri="http://schemas.openxmlformats.org/presentationml/2006/ole">
            <p:oleObj spid="_x0000_s23555" name="Worksheet" r:id="rId3" imgW="6715125" imgH="4619625" progId="Excel.Sheet.8">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610600" cy="1069975"/>
          </a:xfrm>
        </p:spPr>
        <p:txBody>
          <a:bodyPr/>
          <a:lstStyle/>
          <a:p>
            <a:r>
              <a:rPr lang="en-US" sz="3200" dirty="0" err="1" smtClean="0"/>
              <a:t>Cooldown</a:t>
            </a:r>
            <a:r>
              <a:rPr lang="en-US" sz="3200" dirty="0" smtClean="0"/>
              <a:t> </a:t>
            </a:r>
            <a:r>
              <a:rPr lang="en-US" sz="3200" dirty="0" smtClean="0"/>
              <a:t>Constraints (cont.)</a:t>
            </a:r>
            <a:endParaRPr lang="en-US" sz="3200" dirty="0"/>
          </a:p>
        </p:txBody>
      </p:sp>
      <p:sp>
        <p:nvSpPr>
          <p:cNvPr id="3" name="Subtitle 2"/>
          <p:cNvSpPr>
            <a:spLocks noGrp="1"/>
          </p:cNvSpPr>
          <p:nvPr>
            <p:ph type="subTitle" idx="1"/>
          </p:nvPr>
        </p:nvSpPr>
        <p:spPr>
          <a:xfrm>
            <a:off x="533400" y="1905000"/>
            <a:ext cx="8077200" cy="4343400"/>
          </a:xfrm>
        </p:spPr>
        <p:txBody>
          <a:bodyPr/>
          <a:lstStyle/>
          <a:p>
            <a:pPr algn="l"/>
            <a:r>
              <a:rPr lang="en-US" sz="2400" dirty="0" smtClean="0"/>
              <a:t>within 20K of the temperature of the warmest part of the HGRP.  If we wish to keep the pressure of the inlet gas below 2 bar (might be necessary, depending on bypass </a:t>
            </a:r>
            <a:r>
              <a:rPr lang="en-US" sz="2400" dirty="0" err="1" smtClean="0"/>
              <a:t>valving</a:t>
            </a:r>
            <a:r>
              <a:rPr lang="en-US" sz="2400" dirty="0" smtClean="0"/>
              <a:t> in refrigerator and maximum pressure acceptable to brazed aluminum heat exchangers), a maximum flow rate of about 5 g/s per </a:t>
            </a:r>
            <a:r>
              <a:rPr lang="en-US" sz="2400" dirty="0" err="1" smtClean="0"/>
              <a:t>cryomodule</a:t>
            </a:r>
            <a:r>
              <a:rPr lang="en-US" sz="2400" dirty="0" smtClean="0"/>
              <a:t> would be available because of the pressure drop along the entire string, with the low density of the helium gas at near room temperature and only 2 bar pressure.  This would permit about a 4K/hr cooling rate.</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838200"/>
            <a:ext cx="8610600" cy="1069975"/>
          </a:xfrm>
        </p:spPr>
        <p:txBody>
          <a:bodyPr/>
          <a:lstStyle/>
          <a:p>
            <a:r>
              <a:rPr lang="en-US" sz="3200" dirty="0" err="1" smtClean="0"/>
              <a:t>Cooldown</a:t>
            </a:r>
            <a:r>
              <a:rPr lang="en-US" sz="3200" dirty="0" smtClean="0"/>
              <a:t> </a:t>
            </a:r>
            <a:r>
              <a:rPr lang="en-US" sz="3200" dirty="0" smtClean="0"/>
              <a:t>Constraints (cont.)</a:t>
            </a:r>
            <a:endParaRPr lang="en-US" sz="3200" dirty="0"/>
          </a:p>
        </p:txBody>
      </p:sp>
      <p:sp>
        <p:nvSpPr>
          <p:cNvPr id="3" name="Subtitle 2"/>
          <p:cNvSpPr>
            <a:spLocks noGrp="1"/>
          </p:cNvSpPr>
          <p:nvPr>
            <p:ph type="subTitle" idx="1"/>
          </p:nvPr>
        </p:nvSpPr>
        <p:spPr>
          <a:xfrm>
            <a:off x="457200" y="1905000"/>
            <a:ext cx="8153400" cy="4343400"/>
          </a:xfrm>
        </p:spPr>
        <p:txBody>
          <a:bodyPr/>
          <a:lstStyle/>
          <a:p>
            <a:pPr algn="l"/>
            <a:r>
              <a:rPr lang="en-US" sz="2400" dirty="0" smtClean="0"/>
              <a:t>Although the heat capacity of the aluminum radiation shield, to be eventually cooled to 40K, is actually rather higher than that of the HGRP, this part of the system is designed to operate at higher pressures, so the mass flow rate that can be provided is much higher.  Again, the key is to keeping the inlet temperature essentially the same as the inlet temperature for the gas flowing through the “2K” system.</a:t>
            </a:r>
          </a:p>
          <a:p>
            <a:pPr algn="l"/>
            <a:r>
              <a:rPr lang="en-US" sz="2400" dirty="0" smtClean="0"/>
              <a:t>Finally, for the 4.5K cooling line, much smaller heat capacities need to be cooled, so this again needs inlet temperature control, but flow rate should not be a problem.</a:t>
            </a:r>
            <a:endParaRPr lang="en-US"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841375"/>
          </a:xfrm>
        </p:spPr>
        <p:txBody>
          <a:bodyPr/>
          <a:lstStyle/>
          <a:p>
            <a:r>
              <a:rPr lang="en-US" sz="3200" dirty="0" smtClean="0"/>
              <a:t>Differences for Single </a:t>
            </a:r>
            <a:r>
              <a:rPr lang="en-US" sz="3200" dirty="0" err="1" smtClean="0"/>
              <a:t>Cryomodule</a:t>
            </a:r>
            <a:r>
              <a:rPr lang="en-US" sz="3200" dirty="0" smtClean="0"/>
              <a:t> Test</a:t>
            </a:r>
            <a:endParaRPr lang="en-US" sz="3200" dirty="0"/>
          </a:p>
        </p:txBody>
      </p:sp>
      <p:sp>
        <p:nvSpPr>
          <p:cNvPr id="3" name="Subtitle 2"/>
          <p:cNvSpPr>
            <a:spLocks noGrp="1"/>
          </p:cNvSpPr>
          <p:nvPr>
            <p:ph type="subTitle" idx="1"/>
          </p:nvPr>
        </p:nvSpPr>
        <p:spPr>
          <a:xfrm>
            <a:off x="533400" y="1676400"/>
            <a:ext cx="8077200" cy="4572000"/>
          </a:xfrm>
        </p:spPr>
        <p:txBody>
          <a:bodyPr/>
          <a:lstStyle/>
          <a:p>
            <a:pPr algn="l"/>
            <a:r>
              <a:rPr lang="en-US" sz="2400" dirty="0" smtClean="0"/>
              <a:t>We will be testing an individual </a:t>
            </a:r>
            <a:r>
              <a:rPr lang="en-US" sz="2400" dirty="0" err="1" smtClean="0"/>
              <a:t>cryomodule</a:t>
            </a:r>
            <a:r>
              <a:rPr lang="en-US" sz="2400" dirty="0" smtClean="0"/>
              <a:t> in one or more configurations prior to producing 64 of them.  This will be done using relatively minor modifications of the cryogenic infrastructure in Wilson Laboratory, and a few differences will be needed in the cooling scheme.</a:t>
            </a:r>
          </a:p>
          <a:p>
            <a:pPr algn="l"/>
            <a:r>
              <a:rPr lang="en-US" sz="2400" dirty="0" smtClean="0"/>
              <a:t>1)  We have no convenient way to produce an efficient 40K cooling in the laboratory currently.  Thus we will be using an 80K coolant stream, similar to what we have been using in testing of the Injector </a:t>
            </a:r>
            <a:r>
              <a:rPr lang="en-US" sz="2400" dirty="0" err="1" smtClean="0"/>
              <a:t>CryoModule</a:t>
            </a:r>
            <a:r>
              <a:rPr lang="en-US" sz="2400" dirty="0" smtClean="0"/>
              <a:t> and the Horizontal Test Cryostat for a single 7-cell cavity.  This means that the HOM loads will rise to a temperature of 120K under a 200W test, not 80K.  This, in turn, will result </a:t>
            </a:r>
            <a:endParaRPr 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838200"/>
            <a:ext cx="8763000" cy="841375"/>
          </a:xfrm>
        </p:spPr>
        <p:txBody>
          <a:bodyPr/>
          <a:lstStyle/>
          <a:p>
            <a:r>
              <a:rPr lang="en-US" sz="3200" dirty="0" smtClean="0"/>
              <a:t>Differences for Single </a:t>
            </a:r>
            <a:r>
              <a:rPr lang="en-US" sz="3200" dirty="0" err="1" smtClean="0"/>
              <a:t>Cryomodule</a:t>
            </a:r>
            <a:r>
              <a:rPr lang="en-US" sz="3200" dirty="0" smtClean="0"/>
              <a:t> Test (cont.)</a:t>
            </a:r>
            <a:endParaRPr lang="en-US" sz="3200" dirty="0"/>
          </a:p>
        </p:txBody>
      </p:sp>
      <p:sp>
        <p:nvSpPr>
          <p:cNvPr id="3" name="Subtitle 2"/>
          <p:cNvSpPr>
            <a:spLocks noGrp="1"/>
          </p:cNvSpPr>
          <p:nvPr>
            <p:ph type="subTitle" idx="1"/>
          </p:nvPr>
        </p:nvSpPr>
        <p:spPr>
          <a:xfrm>
            <a:off x="533400" y="1676400"/>
            <a:ext cx="8077200" cy="4572000"/>
          </a:xfrm>
        </p:spPr>
        <p:txBody>
          <a:bodyPr/>
          <a:lstStyle/>
          <a:p>
            <a:pPr algn="l"/>
            <a:r>
              <a:rPr lang="en-US" sz="2400" dirty="0" smtClean="0"/>
              <a:t>in slightly higher static heat loads on the 5K system.  In initial testing without an actual beam through the cavity system, we will only be able to test the cooling capacity of the system by simulation of the heat loads by electrical heaters.  We will still be able to verify the static heat loads under the eventual normal operating conditions, and will still be able to test the operation of the control valve under realistic conditions, and to verify the uniformity of the parallel gas flow through the different HOM load/input coupler sets in the </a:t>
            </a:r>
            <a:r>
              <a:rPr lang="en-US" sz="2400" dirty="0" err="1" smtClean="0"/>
              <a:t>cryomodule</a:t>
            </a:r>
            <a:r>
              <a:rPr lang="en-US" sz="2400" dirty="0" smtClean="0"/>
              <a:t>.</a:t>
            </a:r>
          </a:p>
          <a:p>
            <a:pPr algn="l"/>
            <a:r>
              <a:rPr lang="en-US" sz="2400" dirty="0" smtClean="0"/>
              <a:t>2)  Somewhat different end-cap arrangements need to be made at each end of the </a:t>
            </a:r>
            <a:r>
              <a:rPr lang="en-US" sz="2400" dirty="0" err="1" smtClean="0"/>
              <a:t>cryomodule</a:t>
            </a:r>
            <a:r>
              <a:rPr lang="en-US" sz="2400" dirty="0" smtClean="0"/>
              <a:t>, rather than the</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772400" cy="914400"/>
          </a:xfrm>
        </p:spPr>
        <p:txBody>
          <a:bodyPr/>
          <a:lstStyle/>
          <a:p>
            <a:r>
              <a:rPr lang="en-US" sz="3200" dirty="0" smtClean="0"/>
              <a:t>Operational Heat Loads</a:t>
            </a:r>
            <a:endParaRPr lang="en-US" sz="3200" dirty="0"/>
          </a:p>
        </p:txBody>
      </p:sp>
      <p:sp>
        <p:nvSpPr>
          <p:cNvPr id="3" name="Subtitle 2"/>
          <p:cNvSpPr>
            <a:spLocks noGrp="1"/>
          </p:cNvSpPr>
          <p:nvPr>
            <p:ph type="subTitle" idx="1"/>
          </p:nvPr>
        </p:nvSpPr>
        <p:spPr>
          <a:xfrm>
            <a:off x="1371600" y="5562600"/>
            <a:ext cx="6400800" cy="685800"/>
          </a:xfrm>
        </p:spPr>
        <p:txBody>
          <a:bodyPr/>
          <a:lstStyle/>
          <a:p>
            <a:r>
              <a:rPr lang="en-US" sz="2000" dirty="0" smtClean="0"/>
              <a:t>These are design heat loads.  Allow for a factor of 1.5 as a safety margin.</a:t>
            </a:r>
            <a:endParaRPr lang="en-US" sz="2000" dirty="0"/>
          </a:p>
        </p:txBody>
      </p:sp>
      <p:graphicFrame>
        <p:nvGraphicFramePr>
          <p:cNvPr id="5" name="Table 4"/>
          <p:cNvGraphicFramePr>
            <a:graphicFrameLocks noGrp="1"/>
          </p:cNvGraphicFramePr>
          <p:nvPr/>
        </p:nvGraphicFramePr>
        <p:xfrm>
          <a:off x="1524000" y="1752600"/>
          <a:ext cx="6096000" cy="3708400"/>
        </p:xfrm>
        <a:graphic>
          <a:graphicData uri="http://schemas.openxmlformats.org/drawingml/2006/table">
            <a:tbl>
              <a:tblPr bandRow="1">
                <a:tableStyleId>{7DF18680-E054-41AD-8BC1-D1AEF772440D}</a:tableStyleId>
              </a:tblPr>
              <a:tblGrid>
                <a:gridCol w="2032000"/>
                <a:gridCol w="2032000"/>
                <a:gridCol w="2032000"/>
              </a:tblGrid>
              <a:tr h="370840">
                <a:tc>
                  <a:txBody>
                    <a:bodyPr/>
                    <a:lstStyle/>
                    <a:p>
                      <a:r>
                        <a:rPr lang="en-US" dirty="0" smtClean="0"/>
                        <a:t>Per  module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Heat load (W)</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g/s helium</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r>
                        <a:rPr lang="en-US" dirty="0" smtClean="0"/>
                        <a:t>1.8K static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5.7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0.26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1.8K dynamic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69.0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3.13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1.8K total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74.7</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3.39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4.5-6.0K static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64.3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4.76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4.5-6.0K dynamic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25.6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1.89</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4.5-6.0K</a:t>
                      </a:r>
                      <a:r>
                        <a:rPr lang="en-US" baseline="0" dirty="0" smtClean="0"/>
                        <a:t> total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89.0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6.65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40-80K static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32.6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0.16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40-80K dynamic</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1455.5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7.00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dirty="0" smtClean="0"/>
                        <a:t>40-80K total</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1488.0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7.16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838200"/>
            <a:ext cx="8763000" cy="841375"/>
          </a:xfrm>
        </p:spPr>
        <p:txBody>
          <a:bodyPr/>
          <a:lstStyle/>
          <a:p>
            <a:r>
              <a:rPr lang="en-US" sz="3200" dirty="0" smtClean="0"/>
              <a:t>Differences for Single </a:t>
            </a:r>
            <a:r>
              <a:rPr lang="en-US" sz="3200" dirty="0" err="1" smtClean="0"/>
              <a:t>Cryomodule</a:t>
            </a:r>
            <a:r>
              <a:rPr lang="en-US" sz="3200" dirty="0" smtClean="0"/>
              <a:t> Test (cont.)</a:t>
            </a:r>
            <a:endParaRPr lang="en-US" sz="3200" dirty="0"/>
          </a:p>
        </p:txBody>
      </p:sp>
      <p:sp>
        <p:nvSpPr>
          <p:cNvPr id="3" name="Subtitle 2"/>
          <p:cNvSpPr>
            <a:spLocks noGrp="1"/>
          </p:cNvSpPr>
          <p:nvPr>
            <p:ph type="subTitle" idx="1"/>
          </p:nvPr>
        </p:nvSpPr>
        <p:spPr>
          <a:xfrm>
            <a:off x="533400" y="1676400"/>
            <a:ext cx="8077200" cy="4572000"/>
          </a:xfrm>
        </p:spPr>
        <p:txBody>
          <a:bodyPr/>
          <a:lstStyle/>
          <a:p>
            <a:pPr algn="l"/>
            <a:r>
              <a:rPr lang="en-US" sz="2400" dirty="0" smtClean="0"/>
              <a:t>direct welding of the trunk distribution lines from one </a:t>
            </a:r>
            <a:r>
              <a:rPr lang="en-US" sz="2400" dirty="0" err="1" smtClean="0"/>
              <a:t>cryomodule</a:t>
            </a:r>
            <a:r>
              <a:rPr lang="en-US" sz="2400" dirty="0" smtClean="0"/>
              <a:t> to the next through expansion compensation bellows.  Thus we don’t get quite a full test of the </a:t>
            </a:r>
            <a:r>
              <a:rPr lang="en-US" sz="2400" dirty="0" err="1" smtClean="0"/>
              <a:t>intermodule</a:t>
            </a:r>
            <a:r>
              <a:rPr lang="en-US" sz="2400" dirty="0" smtClean="0"/>
              <a:t> assembly procedure.</a:t>
            </a:r>
          </a:p>
          <a:p>
            <a:pPr algn="l"/>
            <a:r>
              <a:rPr lang="en-US" sz="2400" dirty="0" smtClean="0"/>
              <a:t>3)  During initial </a:t>
            </a:r>
            <a:r>
              <a:rPr lang="en-US" sz="2400" dirty="0" err="1" smtClean="0"/>
              <a:t>cooldown</a:t>
            </a:r>
            <a:r>
              <a:rPr lang="en-US" sz="2400" dirty="0" smtClean="0"/>
              <a:t> of the system, in the individual </a:t>
            </a:r>
            <a:r>
              <a:rPr lang="en-US" sz="2400" dirty="0" err="1" smtClean="0"/>
              <a:t>cryomodule</a:t>
            </a:r>
            <a:r>
              <a:rPr lang="en-US" sz="2400" dirty="0" smtClean="0"/>
              <a:t> test (and in the end </a:t>
            </a:r>
            <a:r>
              <a:rPr lang="en-US" sz="2400" dirty="0" err="1" smtClean="0"/>
              <a:t>cryomodules</a:t>
            </a:r>
            <a:r>
              <a:rPr lang="en-US" sz="2400" dirty="0" smtClean="0"/>
              <a:t> of each string in the eventual full ERL), the far end of the HGRP from the return pipe to the refrigeration system does not see an effective convective gas flow beyond the point in the middle of the cryostat where the pre-cool gas from the 2K-2ph line enters.  Quick calculation shows that the thermal conductivity of the titanium HGRP fails by orders</a:t>
            </a:r>
            <a:endParaRPr lang="en-US"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838200"/>
            <a:ext cx="8763000" cy="841375"/>
          </a:xfrm>
        </p:spPr>
        <p:txBody>
          <a:bodyPr/>
          <a:lstStyle/>
          <a:p>
            <a:r>
              <a:rPr lang="en-US" sz="3200" dirty="0" smtClean="0"/>
              <a:t>Differences for Single </a:t>
            </a:r>
            <a:r>
              <a:rPr lang="en-US" sz="3200" dirty="0" err="1" smtClean="0"/>
              <a:t>Cryomodule</a:t>
            </a:r>
            <a:r>
              <a:rPr lang="en-US" sz="3200" dirty="0" smtClean="0"/>
              <a:t> Test (cont.)</a:t>
            </a:r>
            <a:endParaRPr lang="en-US" sz="3200" dirty="0"/>
          </a:p>
        </p:txBody>
      </p:sp>
      <p:sp>
        <p:nvSpPr>
          <p:cNvPr id="3" name="Subtitle 2"/>
          <p:cNvSpPr>
            <a:spLocks noGrp="1"/>
          </p:cNvSpPr>
          <p:nvPr>
            <p:ph type="subTitle" idx="1"/>
          </p:nvPr>
        </p:nvSpPr>
        <p:spPr>
          <a:xfrm>
            <a:off x="533400" y="1676400"/>
            <a:ext cx="8077200" cy="4572000"/>
          </a:xfrm>
        </p:spPr>
        <p:txBody>
          <a:bodyPr/>
          <a:lstStyle/>
          <a:p>
            <a:pPr algn="l"/>
            <a:r>
              <a:rPr lang="en-US" sz="2400" dirty="0" smtClean="0"/>
              <a:t>of magnitude to maintain similar temperatures at the middle and end of the HGRP.  We have considered two potential solutions to resolve this issue.  One is to add a second connecting pipe (and bellows) connecting between the HGRP and the 2K-2ph tube at the far end of the </a:t>
            </a:r>
            <a:r>
              <a:rPr lang="en-US" sz="2400" dirty="0" err="1" smtClean="0"/>
              <a:t>cryomodule</a:t>
            </a:r>
            <a:r>
              <a:rPr lang="en-US" sz="2400" dirty="0" smtClean="0"/>
              <a:t>, permitting some flow to continue through the entire HGRP.  The second is to add some sort of baffle on the inside of the HGRP to force the flow exiting from the connection chimney to proceed down to the end of the HGRP before making its return to the refrigerator.  Which approach to take is still undecided, with each of the possibilities having its proponents.</a:t>
            </a:r>
            <a:endParaRPr lang="en-US"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688975"/>
          </a:xfrm>
        </p:spPr>
        <p:txBody>
          <a:bodyPr/>
          <a:lstStyle/>
          <a:p>
            <a:r>
              <a:rPr lang="en-US" sz="3200" dirty="0" smtClean="0"/>
              <a:t>Other Odds and Ends</a:t>
            </a:r>
            <a:endParaRPr lang="en-US" sz="3200" dirty="0"/>
          </a:p>
        </p:txBody>
      </p:sp>
      <p:sp>
        <p:nvSpPr>
          <p:cNvPr id="3" name="Subtitle 2"/>
          <p:cNvSpPr>
            <a:spLocks noGrp="1"/>
          </p:cNvSpPr>
          <p:nvPr>
            <p:ph type="subTitle" idx="1"/>
          </p:nvPr>
        </p:nvSpPr>
        <p:spPr>
          <a:xfrm>
            <a:off x="533400" y="1676400"/>
            <a:ext cx="8077200" cy="4572000"/>
          </a:xfrm>
        </p:spPr>
        <p:txBody>
          <a:bodyPr/>
          <a:lstStyle/>
          <a:p>
            <a:pPr algn="l"/>
            <a:r>
              <a:rPr lang="en-US" sz="2400" dirty="0" smtClean="0"/>
              <a:t>At each end of the </a:t>
            </a:r>
            <a:r>
              <a:rPr lang="en-US" sz="2400" dirty="0" err="1" smtClean="0"/>
              <a:t>cryomodule</a:t>
            </a:r>
            <a:r>
              <a:rPr lang="en-US" sz="2400" dirty="0" smtClean="0"/>
              <a:t> we need to connect to the next </a:t>
            </a:r>
            <a:r>
              <a:rPr lang="en-US" sz="2400" dirty="0" err="1" smtClean="0"/>
              <a:t>cryomodule</a:t>
            </a:r>
            <a:r>
              <a:rPr lang="en-US" sz="2400" dirty="0" smtClean="0"/>
              <a:t> for the main pumping line and each of the 6 trunk lines for the cryogen distribution through the length of the string.  Because of the cold tubes shrinking relative to the outside of the </a:t>
            </a:r>
            <a:r>
              <a:rPr lang="en-US" sz="2400" dirty="0" err="1" smtClean="0"/>
              <a:t>cryomodule</a:t>
            </a:r>
            <a:r>
              <a:rPr lang="en-US" sz="2400" dirty="0" smtClean="0"/>
              <a:t>, we need a short bellows section in each line.  These bellows need an external braid to prevent squirm under high pressure when cold, and need to be pre-compressed on room-temperature assembly, since the braid prevents elongation.  Further, it would be desirable to have a smooth liner to reduce unnecessary turbulence induced by gas flow past the corrugations.</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765175"/>
          </a:xfrm>
        </p:spPr>
        <p:txBody>
          <a:bodyPr/>
          <a:lstStyle/>
          <a:p>
            <a:r>
              <a:rPr lang="en-US" sz="3200" dirty="0" smtClean="0"/>
              <a:t>Choices of thermal intercept temperatures</a:t>
            </a:r>
            <a:endParaRPr lang="en-US" sz="3200" dirty="0"/>
          </a:p>
        </p:txBody>
      </p:sp>
      <p:sp>
        <p:nvSpPr>
          <p:cNvPr id="3" name="Subtitle 2"/>
          <p:cNvSpPr>
            <a:spLocks noGrp="1"/>
          </p:cNvSpPr>
          <p:nvPr>
            <p:ph type="subTitle" idx="1"/>
          </p:nvPr>
        </p:nvSpPr>
        <p:spPr>
          <a:xfrm>
            <a:off x="533400" y="1828800"/>
            <a:ext cx="8077200" cy="1752600"/>
          </a:xfrm>
        </p:spPr>
        <p:txBody>
          <a:bodyPr/>
          <a:lstStyle/>
          <a:p>
            <a:pPr algn="l"/>
            <a:r>
              <a:rPr lang="en-US" sz="2400" dirty="0" smtClean="0"/>
              <a:t>2.0 K or below is needed for cavity operation to get adequate Q factor for RF cavities.  Q should be enough higher at 1.8K to pay for the cost in Carnot efficiency, gives more margin on max. RF field, should help reduce </a:t>
            </a:r>
            <a:r>
              <a:rPr lang="en-US" sz="2400" dirty="0" err="1" smtClean="0"/>
              <a:t>microphonic</a:t>
            </a:r>
            <a:r>
              <a:rPr lang="en-US" sz="2400" dirty="0" smtClean="0"/>
              <a:t> frequency shifts on cavities.</a:t>
            </a:r>
          </a:p>
          <a:p>
            <a:pPr algn="l"/>
            <a:endParaRPr lang="en-US" sz="2400" dirty="0" smtClean="0"/>
          </a:p>
          <a:p>
            <a:pPr algn="l"/>
            <a:r>
              <a:rPr lang="en-US" sz="2400" dirty="0" smtClean="0"/>
              <a:t>4.5K-6.0K at 3.0 bar is chosen as a thermal intercept temperature to limit the heat flow into the 1.8K system from the input couplers and HOM loads.  Max temperature must be not much more than 6.0K in order to ensure low enough RF losses from degradation of superconducting properties of </a:t>
            </a:r>
            <a:r>
              <a:rPr lang="en-US" sz="2400" dirty="0" err="1" smtClean="0"/>
              <a:t>Nb</a:t>
            </a:r>
            <a:r>
              <a:rPr lang="en-US" sz="2400" dirty="0" smtClean="0"/>
              <a:t> even at fringes of cavities.  </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772400" cy="841375"/>
          </a:xfrm>
        </p:spPr>
        <p:txBody>
          <a:bodyPr/>
          <a:lstStyle/>
          <a:p>
            <a:r>
              <a:rPr lang="en-US" sz="3200" dirty="0" smtClean="0"/>
              <a:t>Choices of thermal …… (continued)</a:t>
            </a:r>
            <a:endParaRPr lang="en-US" sz="3200" dirty="0"/>
          </a:p>
        </p:txBody>
      </p:sp>
      <p:sp>
        <p:nvSpPr>
          <p:cNvPr id="3" name="Subtitle 2"/>
          <p:cNvSpPr>
            <a:spLocks noGrp="1"/>
          </p:cNvSpPr>
          <p:nvPr>
            <p:ph type="subTitle" idx="1"/>
          </p:nvPr>
        </p:nvSpPr>
        <p:spPr>
          <a:xfrm>
            <a:off x="457200" y="1447800"/>
            <a:ext cx="8229600" cy="1752600"/>
          </a:xfrm>
        </p:spPr>
        <p:txBody>
          <a:bodyPr/>
          <a:lstStyle/>
          <a:p>
            <a:pPr algn="l"/>
            <a:r>
              <a:rPr lang="en-US" sz="2400" dirty="0" smtClean="0"/>
              <a:t>There is a large increase in Cp of the helium gas by operating near the helium critical point, and by operating in a supercritical regime, we ensure that we have single-phase flow, which is easier to control.</a:t>
            </a:r>
          </a:p>
          <a:p>
            <a:pPr algn="l"/>
            <a:endParaRPr lang="en-US" sz="2400" dirty="0" smtClean="0"/>
          </a:p>
          <a:p>
            <a:pPr algn="l"/>
            <a:r>
              <a:rPr lang="en-US" sz="2400" dirty="0" smtClean="0"/>
              <a:t>40-80K helium flow at around 20 bar is chosen to give a manageable flow rate, and operate at a sensible pressure for the refrigeration plant.  The thermal expansion coefficients are sufficiently low here so that temperature changes of even 40K do not present undue stresses to the composite materials used for the HOM loads.  Operating the thermal radiation shield near 40K reduces any need for a 5K thermal radiation shield.</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688975"/>
          </a:xfrm>
        </p:spPr>
        <p:txBody>
          <a:bodyPr/>
          <a:lstStyle/>
          <a:p>
            <a:r>
              <a:rPr lang="en-US" sz="3200" dirty="0" smtClean="0"/>
              <a:t>Choices of thermal …… (continued)</a:t>
            </a:r>
            <a:endParaRPr lang="en-US" sz="3200" dirty="0"/>
          </a:p>
        </p:txBody>
      </p:sp>
      <p:sp>
        <p:nvSpPr>
          <p:cNvPr id="3" name="Subtitle 2"/>
          <p:cNvSpPr>
            <a:spLocks noGrp="1"/>
          </p:cNvSpPr>
          <p:nvPr>
            <p:ph type="subTitle" idx="1"/>
          </p:nvPr>
        </p:nvSpPr>
        <p:spPr>
          <a:xfrm>
            <a:off x="381000" y="1524000"/>
            <a:ext cx="8305800" cy="1752600"/>
          </a:xfrm>
        </p:spPr>
        <p:txBody>
          <a:bodyPr/>
          <a:lstStyle/>
          <a:p>
            <a:pPr algn="l"/>
            <a:r>
              <a:rPr lang="en-US" sz="2400" dirty="0" smtClean="0"/>
              <a:t>A further reason for operating with a 40K input temperature is that </a:t>
            </a:r>
            <a:r>
              <a:rPr lang="en-US" sz="2400" dirty="0" smtClean="0"/>
              <a:t>there is expected to be variation in the amount of HOM power generated in different cavities, with 200W being an average expectation.  If in some cavities up to 400W were to appear, it would still be possible to operate with a maximum temperature of 120K where thermal expansion is still small.  </a:t>
            </a:r>
            <a:r>
              <a:rPr lang="en-US" sz="2400" dirty="0" smtClean="0"/>
              <a:t>A </a:t>
            </a:r>
            <a:r>
              <a:rPr lang="en-US" sz="2400" dirty="0" smtClean="0"/>
              <a:t>choice of helium gas rather than liquid nitrogen for the first thermal intercept temperature is partly because of safety considerations in the tunnel (LN2 not permitted in large quantities because of ODH concerns), partly to reduce </a:t>
            </a:r>
            <a:r>
              <a:rPr lang="en-US" sz="2400" dirty="0" err="1" smtClean="0"/>
              <a:t>microphonic</a:t>
            </a:r>
            <a:r>
              <a:rPr lang="en-US" sz="2400" dirty="0" smtClean="0"/>
              <a:t> noise from bubble formation in two-phase flow, partly to reduce control complications related to varied flow regime characteristics for 2-phase systems.</a:t>
            </a:r>
          </a:p>
          <a:p>
            <a:pPr algn="l"/>
            <a:endParaRPr 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688975"/>
          </a:xfrm>
        </p:spPr>
        <p:txBody>
          <a:bodyPr/>
          <a:lstStyle/>
          <a:p>
            <a:r>
              <a:rPr lang="en-US" sz="3200" dirty="0" smtClean="0"/>
              <a:t>Choices of thermal …… (continued)</a:t>
            </a:r>
            <a:endParaRPr lang="en-US" sz="3200" dirty="0"/>
          </a:p>
        </p:txBody>
      </p:sp>
      <p:sp>
        <p:nvSpPr>
          <p:cNvPr id="3" name="Subtitle 2"/>
          <p:cNvSpPr>
            <a:spLocks noGrp="1"/>
          </p:cNvSpPr>
          <p:nvPr>
            <p:ph type="subTitle" idx="1"/>
          </p:nvPr>
        </p:nvSpPr>
        <p:spPr>
          <a:xfrm>
            <a:off x="381000" y="1524000"/>
            <a:ext cx="8305800" cy="4800600"/>
          </a:xfrm>
        </p:spPr>
        <p:txBody>
          <a:bodyPr/>
          <a:lstStyle/>
          <a:p>
            <a:pPr algn="l"/>
            <a:r>
              <a:rPr lang="en-US" sz="2400" dirty="0" smtClean="0"/>
              <a:t>Because </a:t>
            </a:r>
            <a:r>
              <a:rPr lang="en-US" sz="2400" dirty="0" smtClean="0"/>
              <a:t>of the very high thermal loads arising from CW rather than pulsed operation of the </a:t>
            </a:r>
            <a:r>
              <a:rPr lang="en-US" sz="2400" dirty="0" err="1" smtClean="0"/>
              <a:t>acclerator</a:t>
            </a:r>
            <a:r>
              <a:rPr lang="en-US" sz="2400" dirty="0" smtClean="0"/>
              <a:t>, it is simply not practical to use copper cooling straps to provide thermal anchoring.  It has been necessary to provide helium flow through small-diameter tubes directly past </a:t>
            </a:r>
            <a:r>
              <a:rPr lang="en-US" sz="2400" dirty="0" smtClean="0"/>
              <a:t>the most concentrated heat sources, namely the HOM absorbers and the input couplers.  For other locations in the cryostat, where the concern is for interception of much smaller static heat flows through support structures, we have whenever possible used these simpler strap structures.</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76200"/>
          </a:xfrm>
        </p:spPr>
        <p:txBody>
          <a:bodyPr/>
          <a:lstStyle/>
          <a:p>
            <a:r>
              <a:rPr lang="en-US" dirty="0" smtClean="0"/>
              <a:t> </a:t>
            </a:r>
            <a:endParaRPr lang="en-US" dirty="0"/>
          </a:p>
        </p:txBody>
      </p:sp>
      <p:sp>
        <p:nvSpPr>
          <p:cNvPr id="3" name="Subtitle 2"/>
          <p:cNvSpPr>
            <a:spLocks noGrp="1"/>
          </p:cNvSpPr>
          <p:nvPr>
            <p:ph type="subTitle" idx="1"/>
          </p:nvPr>
        </p:nvSpPr>
        <p:spPr>
          <a:xfrm>
            <a:off x="304800" y="1143000"/>
            <a:ext cx="8382000" cy="5257800"/>
          </a:xfrm>
        </p:spPr>
        <p:txBody>
          <a:bodyPr/>
          <a:lstStyle/>
          <a:p>
            <a:r>
              <a:rPr lang="en-US" dirty="0" smtClean="0"/>
              <a:t> </a:t>
            </a:r>
            <a:endParaRPr lang="en-US" dirty="0"/>
          </a:p>
        </p:txBody>
      </p:sp>
      <p:graphicFrame>
        <p:nvGraphicFramePr>
          <p:cNvPr id="4" name="Object 3"/>
          <p:cNvGraphicFramePr>
            <a:graphicFrameLocks/>
          </p:cNvGraphicFramePr>
          <p:nvPr/>
        </p:nvGraphicFramePr>
        <p:xfrm>
          <a:off x="838200" y="1447800"/>
          <a:ext cx="7696200" cy="4851400"/>
        </p:xfrm>
        <a:graphic>
          <a:graphicData uri="http://schemas.openxmlformats.org/presentationml/2006/ole">
            <p:oleObj spid="_x0000_s25602" name="Acrobat Document" r:id="rId3" imgW="0" imgH="0" progId="AcroExch.Document.7">
              <p:embed/>
            </p:oleObj>
          </a:graphicData>
        </a:graphic>
      </p:graphicFrame>
      <p:graphicFrame>
        <p:nvGraphicFramePr>
          <p:cNvPr id="5" name="Object 4"/>
          <p:cNvGraphicFramePr>
            <a:graphicFrameLocks noChangeAspect="1"/>
          </p:cNvGraphicFramePr>
          <p:nvPr/>
        </p:nvGraphicFramePr>
        <p:xfrm>
          <a:off x="457200" y="838200"/>
          <a:ext cx="8305800" cy="6019800"/>
        </p:xfrm>
        <a:graphic>
          <a:graphicData uri="http://schemas.openxmlformats.org/presentationml/2006/ole">
            <p:oleObj spid="_x0000_s25603" name="Acrobat Document" r:id="rId4" imgW="7543800" imgH="5829300" progId="AcroExch.Document.7">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838200"/>
            <a:ext cx="8839200" cy="990600"/>
          </a:xfrm>
        </p:spPr>
        <p:txBody>
          <a:bodyPr/>
          <a:lstStyle/>
          <a:p>
            <a:r>
              <a:rPr lang="en-US" sz="3200" dirty="0" smtClean="0"/>
              <a:t>Primary Flow of Cryogens through </a:t>
            </a:r>
            <a:r>
              <a:rPr lang="en-US" sz="3200" dirty="0" err="1" smtClean="0"/>
              <a:t>Linac</a:t>
            </a:r>
            <a:r>
              <a:rPr lang="en-US" sz="3200" dirty="0" smtClean="0"/>
              <a:t> String</a:t>
            </a:r>
            <a:endParaRPr lang="en-US" sz="3200" dirty="0"/>
          </a:p>
        </p:txBody>
      </p:sp>
      <p:sp>
        <p:nvSpPr>
          <p:cNvPr id="3" name="Subtitle 2"/>
          <p:cNvSpPr>
            <a:spLocks noGrp="1"/>
          </p:cNvSpPr>
          <p:nvPr>
            <p:ph type="subTitle" idx="1"/>
          </p:nvPr>
        </p:nvSpPr>
        <p:spPr>
          <a:xfrm>
            <a:off x="228600" y="1752600"/>
            <a:ext cx="8686800" cy="4648200"/>
          </a:xfrm>
        </p:spPr>
        <p:txBody>
          <a:bodyPr/>
          <a:lstStyle/>
          <a:p>
            <a:pPr algn="l"/>
            <a:r>
              <a:rPr lang="en-US" sz="2400" dirty="0" smtClean="0"/>
              <a:t>Six cryogen lines of 50 mm diameter run through an entire half-</a:t>
            </a:r>
            <a:r>
              <a:rPr lang="en-US" sz="2400" dirty="0" err="1" smtClean="0"/>
              <a:t>linac</a:t>
            </a:r>
            <a:r>
              <a:rPr lang="en-US" sz="2400" dirty="0" smtClean="0"/>
              <a:t> (35 </a:t>
            </a:r>
            <a:r>
              <a:rPr lang="en-US" sz="2400" dirty="0" err="1" smtClean="0"/>
              <a:t>cryomodules</a:t>
            </a:r>
            <a:r>
              <a:rPr lang="en-US" sz="2400" dirty="0" smtClean="0"/>
              <a:t> in one “half”, 29 in the other), 1 for supplying 2K </a:t>
            </a:r>
            <a:r>
              <a:rPr lang="en-US" sz="2400" dirty="0" err="1" smtClean="0"/>
              <a:t>subcooled</a:t>
            </a:r>
            <a:r>
              <a:rPr lang="en-US" sz="2400" dirty="0" smtClean="0"/>
              <a:t> liquid at 1.2 bar (or pre-cool gas during initial system </a:t>
            </a:r>
            <a:r>
              <a:rPr lang="en-US" sz="2400" dirty="0" err="1" smtClean="0"/>
              <a:t>cooldown</a:t>
            </a:r>
            <a:r>
              <a:rPr lang="en-US" sz="2400" dirty="0" smtClean="0"/>
              <a:t>), 1 for supplying 4.5K fluid at 3 bar, 2 for supplying 40K gas at 20 bar, 1 for returning 6K gas at near 3 bar, 1 for returning 80K gas at 18 bar.  A large 270 mm diameter line returns the evaporated 1.8K gas.</a:t>
            </a:r>
          </a:p>
          <a:p>
            <a:pPr algn="l"/>
            <a:r>
              <a:rPr lang="en-US" sz="2400" dirty="0" smtClean="0"/>
              <a:t>Because even with these large diameter lines there are significant pressure drops along the length of the string, each </a:t>
            </a:r>
            <a:r>
              <a:rPr lang="en-US" sz="2400" dirty="0" err="1" smtClean="0"/>
              <a:t>cryomodule</a:t>
            </a:r>
            <a:r>
              <a:rPr lang="en-US" sz="2400" dirty="0" smtClean="0"/>
              <a:t> has local manifolds for supply and return fluids, with the flow division amongst modules adjusted by four valves at each </a:t>
            </a:r>
            <a:r>
              <a:rPr lang="en-US" sz="2400" dirty="0" err="1" smtClean="0"/>
              <a:t>cryomodule</a:t>
            </a:r>
            <a:r>
              <a:rPr lang="en-US" sz="2400" dirty="0" smtClean="0"/>
              <a:t>.</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8592</TotalTime>
  <Words>3051</Words>
  <Application>Microsoft Office PowerPoint</Application>
  <PresentationFormat>On-screen Show (4:3)</PresentationFormat>
  <Paragraphs>118</Paragraphs>
  <Slides>32</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35" baseType="lpstr">
      <vt:lpstr>Blank Presentation</vt:lpstr>
      <vt:lpstr>Microsoft Office Excel 97-2003 Worksheet</vt:lpstr>
      <vt:lpstr>Adobe Acrobat 7.0 Document</vt:lpstr>
      <vt:lpstr>CRYOGENICS FOR MLC</vt:lpstr>
      <vt:lpstr>Outline of Discussion</vt:lpstr>
      <vt:lpstr>Operational Heat Loads</vt:lpstr>
      <vt:lpstr>Choices of thermal intercept temperatures</vt:lpstr>
      <vt:lpstr>Choices of thermal …… (continued)</vt:lpstr>
      <vt:lpstr>Choices of thermal …… (continued)</vt:lpstr>
      <vt:lpstr>Choices of thermal …… (continued)</vt:lpstr>
      <vt:lpstr> </vt:lpstr>
      <vt:lpstr>Primary Flow of Cryogens through Linac String</vt:lpstr>
      <vt:lpstr>1.8K System, Normal Operating Mode</vt:lpstr>
      <vt:lpstr>1.8K System continued</vt:lpstr>
      <vt:lpstr>1.8K System continued</vt:lpstr>
      <vt:lpstr> </vt:lpstr>
      <vt:lpstr>4.5-6.0K Distribution System</vt:lpstr>
      <vt:lpstr>4.5-6K Distribution (continued)</vt:lpstr>
      <vt:lpstr>4.5-6K Distribution (continued)</vt:lpstr>
      <vt:lpstr> </vt:lpstr>
      <vt:lpstr>40-80K Distribution in normal operation</vt:lpstr>
      <vt:lpstr>40-80K Distribution in normal … (cont.)</vt:lpstr>
      <vt:lpstr>40-80K Distribution (continued)</vt:lpstr>
      <vt:lpstr>40-80K Distribution in normal … (cont.)</vt:lpstr>
      <vt:lpstr>Cooldown Constraints—Main Focus on 1.8K System</vt:lpstr>
      <vt:lpstr> </vt:lpstr>
      <vt:lpstr>Cooldown Constraints (cont.)</vt:lpstr>
      <vt:lpstr>Cooldown Constraints (cont.)</vt:lpstr>
      <vt:lpstr>Cooldown Constraints (cont.)</vt:lpstr>
      <vt:lpstr>Cooldown Constraints (cont.)</vt:lpstr>
      <vt:lpstr>Differences for Single Cryomodule Test</vt:lpstr>
      <vt:lpstr>Differences for Single Cryomodule Test (cont.)</vt:lpstr>
      <vt:lpstr>Differences for Single Cryomodule Test (cont.)</vt:lpstr>
      <vt:lpstr>Differences for Single Cryomodule Test (cont.)</vt:lpstr>
      <vt:lpstr>Other Odds and Ends</vt:lpstr>
    </vt:vector>
  </TitlesOfParts>
  <Company>Jeanne Butler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Jeanne Butler</dc:creator>
  <cp:lastModifiedBy>Eric Smith</cp:lastModifiedBy>
  <cp:revision>506</cp:revision>
  <dcterms:created xsi:type="dcterms:W3CDTF">2008-12-19T13:28:16Z</dcterms:created>
  <dcterms:modified xsi:type="dcterms:W3CDTF">2012-09-05T15:21:25Z</dcterms:modified>
</cp:coreProperties>
</file>