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3" r:id="rId4"/>
    <p:sldId id="270" r:id="rId5"/>
    <p:sldId id="271" r:id="rId6"/>
    <p:sldId id="269" r:id="rId7"/>
    <p:sldId id="273" r:id="rId8"/>
    <p:sldId id="260" r:id="rId9"/>
    <p:sldId id="264" r:id="rId10"/>
    <p:sldId id="265" r:id="rId11"/>
    <p:sldId id="261" r:id="rId12"/>
    <p:sldId id="267" r:id="rId13"/>
    <p:sldId id="272" r:id="rId14"/>
    <p:sldId id="262" r:id="rId15"/>
    <p:sldId id="266" r:id="rId16"/>
    <p:sldId id="268" r:id="rId17"/>
    <p:sldId id="259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96E58-23D1-AF45-AAC8-CAF8E4C201F8}" type="datetimeFigureOut">
              <a:rPr lang="en-US" smtClean="0"/>
              <a:t>9/4/12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AFBBB-06F4-A449-81B9-BC819304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26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CC979-0A12-5C44-9EA1-B114D67F2B79}" type="datetimeFigureOut">
              <a:rPr lang="en-US" smtClean="0"/>
              <a:t>9/4/12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A29D0-2BA6-AF44-83A5-CF68F254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Mention CMM!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25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4480" indent="-282492" defTabSz="91025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9970" indent="-225994" defTabSz="91025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1958" indent="-225994" defTabSz="91025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3946" indent="-225994" defTabSz="91025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5934" indent="-225994" defTabSz="910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37921" indent="-225994" defTabSz="910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89909" indent="-225994" defTabSz="910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41897" indent="-225994" defTabSz="910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6C6EE09-BB72-431D-8737-94C5126A5EDC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B26623-6800-464D-A9A3-A86373604A44}" type="datetime1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BE032-3D48-6A42-98CD-48AA43BBF9A2}" type="datetime1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DB9A3-7C31-DE44-AE64-20C2DF169FA6}" type="datetime1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3FBB3B-7AF4-7F42-8896-CAC1F71B5B94}" type="datetime1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6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4B7F4E-3ECD-BE4E-8A1E-2AB10888F2E4}" type="datetime1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20B04A-E24A-934E-BE22-D23B65BE155A}" type="datetime1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3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99A1F-315D-1C48-ADF5-58E1FD0D9A20}" type="datetime1">
              <a:rPr lang="en-US" smtClean="0"/>
              <a:t>9/4/12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4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ACB62B-BE84-F043-9D9D-E431A47D21FD}" type="datetime1">
              <a:rPr lang="en-US" smtClean="0"/>
              <a:t>9/4/12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B83E7-54F1-CF42-9DF7-DCAAA15DB9D4}" type="datetime1">
              <a:rPr lang="en-US" smtClean="0"/>
              <a:t>9/4/12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8F53-9E41-3847-8207-7369CC457FCE}" type="datetime1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277-06C6-CD4D-9334-D5D8C81D46A6}" type="datetime1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75F8B-307B-3B44-8744-66970044B3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2109" y="1417638"/>
            <a:ext cx="8609917" cy="89023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12109" y="6267327"/>
            <a:ext cx="8609917" cy="89023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4" descr="CUCLASSE logo bla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1" y="6432364"/>
            <a:ext cx="1402819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SRF </a:t>
            </a:r>
            <a:r>
              <a:rPr lang="en-US" dirty="0" smtClean="0"/>
              <a:t>Results </a:t>
            </a:r>
            <a:r>
              <a:rPr lang="en-US" dirty="0"/>
              <a:t>and </a:t>
            </a:r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Internal MLC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0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Magnet</a:t>
            </a:r>
            <a:endParaRPr lang="en-US" dirty="0"/>
          </a:p>
        </p:txBody>
      </p:sp>
      <p:pic>
        <p:nvPicPr>
          <p:cNvPr id="4098" name="Picture 2" descr="slow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8"/>
          <a:stretch/>
        </p:blipFill>
        <p:spPr bwMode="auto">
          <a:xfrm>
            <a:off x="256346" y="1737796"/>
            <a:ext cx="3437376" cy="322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717285"/>
            <a:ext cx="3030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ne superconducting </a:t>
            </a:r>
            <a:r>
              <a:rPr lang="en-US" dirty="0" err="1" smtClean="0"/>
              <a:t>quadrupole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X-Y dipoles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Cooled at 1.8 K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175F8B-307B-3B44-8744-66970044B354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Screen Shot 2012-09-04 at 11.12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73" y="1596170"/>
            <a:ext cx="5667027" cy="44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8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and HOM damping:</a:t>
            </a:r>
          </a:p>
          <a:p>
            <a:pPr lvl="1"/>
            <a:r>
              <a:rPr lang="en-US" dirty="0" smtClean="0"/>
              <a:t>Maximum beam current: 2 * 100 mA (ERL mode)</a:t>
            </a:r>
          </a:p>
          <a:p>
            <a:pPr lvl="1"/>
            <a:r>
              <a:rPr lang="en-US" dirty="0" smtClean="0"/>
              <a:t>Bunch charge: 77 </a:t>
            </a:r>
            <a:r>
              <a:rPr lang="en-US" dirty="0" err="1" smtClean="0"/>
              <a:t>pC</a:t>
            </a:r>
            <a:endParaRPr lang="en-US" dirty="0" smtClean="0"/>
          </a:p>
          <a:p>
            <a:pPr lvl="1"/>
            <a:r>
              <a:rPr lang="en-US" dirty="0" smtClean="0"/>
              <a:t>Bunch length: 0.6 mm (2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Longitudinal loss factor of cavity: 13.1 V/</a:t>
            </a:r>
            <a:r>
              <a:rPr lang="en-US" dirty="0" err="1" smtClean="0"/>
              <a:t>pC</a:t>
            </a:r>
            <a:endParaRPr lang="en-US" dirty="0" smtClean="0"/>
          </a:p>
          <a:p>
            <a:pPr lvl="1"/>
            <a:r>
              <a:rPr lang="en-US" dirty="0" smtClean="0"/>
              <a:t>Average HOM power per cavity: 200 W</a:t>
            </a:r>
          </a:p>
          <a:p>
            <a:pPr lvl="1"/>
            <a:r>
              <a:rPr lang="en-US" dirty="0" smtClean="0"/>
              <a:t>Peak HOM power per cavity: &gt;400 W</a:t>
            </a:r>
          </a:p>
          <a:p>
            <a:pPr lvl="1"/>
            <a:r>
              <a:rPr lang="en-US" dirty="0" smtClean="0"/>
              <a:t>Average HOM power per module: ~1.4 kW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</a:t>
            </a:r>
            <a:r>
              <a:rPr lang="en-US" dirty="0" err="1" smtClean="0"/>
              <a:t>Beamline</a:t>
            </a:r>
            <a:r>
              <a:rPr lang="en-US" dirty="0" smtClean="0"/>
              <a:t> Absorber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00025" y="2145568"/>
            <a:ext cx="3954019" cy="3577319"/>
            <a:chOff x="2784917" y="520458"/>
            <a:chExt cx="7118999" cy="669689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304" y="1446155"/>
              <a:ext cx="4340192" cy="4500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577204" y="1849207"/>
              <a:ext cx="2434837" cy="726383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latin typeface="Arial"/>
                  <a:ea typeface="+mn-ea"/>
                  <a:cs typeface="+mn-cs"/>
                </a:rPr>
                <a:t>5K intercept</a:t>
              </a:r>
            </a:p>
          </p:txBody>
        </p:sp>
        <p:cxnSp>
          <p:nvCxnSpPr>
            <p:cNvPr id="9" name="Straight Arrow Connector 287"/>
            <p:cNvCxnSpPr>
              <a:cxnSpLocks noChangeShapeType="1"/>
              <a:stCxn id="8" idx="2"/>
            </p:cNvCxnSpPr>
            <p:nvPr/>
          </p:nvCxnSpPr>
          <p:spPr bwMode="auto">
            <a:xfrm>
              <a:off x="4795029" y="2576772"/>
              <a:ext cx="1027123" cy="68966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847741" y="1056388"/>
              <a:ext cx="3516986" cy="726383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latin typeface="Arial"/>
                  <a:ea typeface="+mn-ea"/>
                  <a:cs typeface="+mn-cs"/>
                </a:rPr>
                <a:t>40 to 80K intercept</a:t>
              </a:r>
            </a:p>
          </p:txBody>
        </p:sp>
        <p:cxnSp>
          <p:nvCxnSpPr>
            <p:cNvPr id="11" name="Straight Arrow Connector 289"/>
            <p:cNvCxnSpPr>
              <a:cxnSpLocks noChangeShapeType="1"/>
            </p:cNvCxnSpPr>
            <p:nvPr/>
          </p:nvCxnSpPr>
          <p:spPr bwMode="auto">
            <a:xfrm>
              <a:off x="5867289" y="1647521"/>
              <a:ext cx="1143247" cy="94337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730897" y="5609570"/>
              <a:ext cx="2709240" cy="1607785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 err="1">
                  <a:latin typeface="Arial"/>
                  <a:ea typeface="+mn-ea"/>
                  <a:cs typeface="+mn-cs"/>
                </a:rPr>
                <a:t>SiC</a:t>
              </a:r>
              <a:r>
                <a:rPr lang="en-US" sz="1050" b="1" kern="0" dirty="0">
                  <a:latin typeface="Arial"/>
                  <a:ea typeface="+mn-ea"/>
                  <a:cs typeface="+mn-cs"/>
                </a:rPr>
                <a:t> absorber ring brazed to metal ring</a:t>
              </a:r>
            </a:p>
          </p:txBody>
        </p:sp>
        <p:cxnSp>
          <p:nvCxnSpPr>
            <p:cNvPr id="13" name="Straight Arrow Connector 291"/>
            <p:cNvCxnSpPr>
              <a:cxnSpLocks noChangeShapeType="1"/>
              <a:stCxn id="12" idx="0"/>
            </p:cNvCxnSpPr>
            <p:nvPr/>
          </p:nvCxnSpPr>
          <p:spPr bwMode="auto">
            <a:xfrm flipH="1" flipV="1">
              <a:off x="6857356" y="4200389"/>
              <a:ext cx="1227806" cy="140721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4794624" y="5924039"/>
              <a:ext cx="1974922" cy="1156013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latin typeface="Arial"/>
                  <a:ea typeface="+mn-ea"/>
                  <a:cs typeface="+mn-cs"/>
                </a:rPr>
                <a:t>Shielded bellow</a:t>
              </a:r>
            </a:p>
          </p:txBody>
        </p:sp>
        <p:cxnSp>
          <p:nvCxnSpPr>
            <p:cNvPr id="15" name="Straight Arrow Connector 293"/>
            <p:cNvCxnSpPr>
              <a:cxnSpLocks noChangeShapeType="1"/>
              <a:stCxn id="14" idx="0"/>
            </p:cNvCxnSpPr>
            <p:nvPr/>
          </p:nvCxnSpPr>
          <p:spPr bwMode="auto">
            <a:xfrm flipV="1">
              <a:off x="5783125" y="5336119"/>
              <a:ext cx="696682" cy="58590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7009164" y="520458"/>
              <a:ext cx="2894752" cy="116044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latin typeface="Arial"/>
                  <a:ea typeface="+mn-ea"/>
                  <a:cs typeface="+mn-cs"/>
                </a:rPr>
                <a:t>Flange for disassembly</a:t>
              </a:r>
            </a:p>
          </p:txBody>
        </p:sp>
        <p:cxnSp>
          <p:nvCxnSpPr>
            <p:cNvPr id="17" name="Straight Arrow Connector 295"/>
            <p:cNvCxnSpPr>
              <a:cxnSpLocks noChangeShapeType="1"/>
              <a:stCxn id="18" idx="0"/>
            </p:cNvCxnSpPr>
            <p:nvPr/>
          </p:nvCxnSpPr>
          <p:spPr bwMode="auto">
            <a:xfrm flipV="1">
              <a:off x="3884459" y="4985078"/>
              <a:ext cx="910568" cy="76179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784917" y="5746872"/>
              <a:ext cx="2199082" cy="116044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latin typeface="Arial"/>
                  <a:ea typeface="+mn-ea"/>
                  <a:cs typeface="+mn-cs"/>
                </a:rPr>
                <a:t>Flange to cavity</a:t>
              </a:r>
            </a:p>
          </p:txBody>
        </p:sp>
        <p:cxnSp>
          <p:nvCxnSpPr>
            <p:cNvPr id="19" name="Straight Arrow Connector 297"/>
            <p:cNvCxnSpPr>
              <a:cxnSpLocks noChangeShapeType="1"/>
            </p:cNvCxnSpPr>
            <p:nvPr/>
          </p:nvCxnSpPr>
          <p:spPr bwMode="auto">
            <a:xfrm flipH="1">
              <a:off x="7329971" y="1670191"/>
              <a:ext cx="212958" cy="38711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Rectangle 307"/>
          <p:cNvSpPr>
            <a:spLocks noChangeArrowheads="1"/>
          </p:cNvSpPr>
          <p:nvPr/>
        </p:nvSpPr>
        <p:spPr bwMode="auto">
          <a:xfrm>
            <a:off x="3879977" y="1643012"/>
            <a:ext cx="497563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en-US" b="1" dirty="0"/>
              <a:t>HOM </a:t>
            </a:r>
            <a:r>
              <a:rPr lang="en-US" b="1" dirty="0" err="1"/>
              <a:t>beamline</a:t>
            </a:r>
            <a:r>
              <a:rPr lang="en-US" b="1" dirty="0"/>
              <a:t> absorber at ~80K</a:t>
            </a:r>
          </a:p>
          <a:p>
            <a:pPr marL="174625" indent="-174625">
              <a:buFont typeface="Arial" charset="0"/>
              <a:buChar char="•"/>
            </a:pPr>
            <a:r>
              <a:rPr lang="en-US" b="1" dirty="0"/>
              <a:t>Includes bellow sections</a:t>
            </a:r>
          </a:p>
          <a:p>
            <a:pPr marL="174625" indent="-174625">
              <a:buFont typeface="Arial" charset="0"/>
              <a:buChar char="•"/>
            </a:pPr>
            <a:r>
              <a:rPr lang="en-US" b="1" dirty="0"/>
              <a:t>Concept based on first generation ERL HOM load, but greatly simplified</a:t>
            </a:r>
          </a:p>
          <a:p>
            <a:pPr marL="174625" indent="-174625">
              <a:buFont typeface="Arial" charset="0"/>
              <a:buChar char="•"/>
            </a:pPr>
            <a:r>
              <a:rPr lang="en-US" b="1" dirty="0"/>
              <a:t>Graphite loaded </a:t>
            </a:r>
            <a:r>
              <a:rPr lang="en-US" b="1" dirty="0" err="1"/>
              <a:t>SiC</a:t>
            </a:r>
            <a:r>
              <a:rPr lang="en-US" b="1" dirty="0"/>
              <a:t> gives effective, broadband absorber (</a:t>
            </a:r>
            <a:r>
              <a:rPr lang="en-US" b="1" i="1" dirty="0">
                <a:sym typeface="Symbol" charset="0"/>
              </a:rPr>
              <a:t></a:t>
            </a:r>
            <a:r>
              <a:rPr lang="en-US" b="1" dirty="0"/>
              <a:t> ~ 50 – i25)</a:t>
            </a:r>
          </a:p>
          <a:p>
            <a:pPr marL="174625" indent="-174625">
              <a:buFont typeface="Arial" charset="0"/>
              <a:buChar char="•"/>
            </a:pPr>
            <a:r>
              <a:rPr lang="en-US" b="1" dirty="0"/>
              <a:t>Prototype fabricated and test successfully </a:t>
            </a:r>
          </a:p>
        </p:txBody>
      </p:sp>
      <p:pic>
        <p:nvPicPr>
          <p:cNvPr id="21" name="Picture 174" descr="\\psf\Home\Desktop\IMG_6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67" y="3873500"/>
            <a:ext cx="3128530" cy="2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65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192088" y="406440"/>
            <a:ext cx="8674099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ea typeface="ＭＳ Ｐゴシック" pitchFamily="34" charset="-128"/>
              </a:rPr>
              <a:t>Beam-Break-Up simulations</a:t>
            </a:r>
            <a:endParaRPr lang="en-US" sz="3600" dirty="0" smtClean="0">
              <a:ea typeface="ＭＳ Ｐゴシック" pitchFamily="34" charset="-128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420688" y="5505877"/>
            <a:ext cx="8445500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Optimized cavity with </a:t>
            </a:r>
            <a:r>
              <a:rPr lang="en-US" sz="2000" b="1" dirty="0">
                <a:solidFill>
                  <a:srgbClr val="000000"/>
                </a:solidFill>
                <a:sym typeface="Symbol" pitchFamily="18" charset="2"/>
              </a:rPr>
              <a:t>0.25 mm shape imperfections supports ERL beam currents well above 100 mA!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92088" y="1486551"/>
            <a:ext cx="8821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 smtClean="0"/>
              <a:t>Note</a:t>
            </a:r>
            <a:r>
              <a:rPr lang="en-US" sz="2000" b="1" dirty="0"/>
              <a:t>: includes realistic fabrication errors and HOM damping materials! </a:t>
            </a:r>
          </a:p>
        </p:txBody>
      </p:sp>
      <p:pic>
        <p:nvPicPr>
          <p:cNvPr id="17415" name="Content Placeholder 4" descr="Threshold_Current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672092"/>
            <a:ext cx="6831012" cy="37871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213600" y="4813216"/>
            <a:ext cx="80963" cy="74613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7" name="Straight Connector 10"/>
          <p:cNvCxnSpPr>
            <a:cxnSpLocks noChangeShapeType="1"/>
            <a:stCxn id="17416" idx="0"/>
          </p:cNvCxnSpPr>
          <p:nvPr/>
        </p:nvCxnSpPr>
        <p:spPr bwMode="auto">
          <a:xfrm flipH="1" flipV="1">
            <a:off x="7253288" y="4789404"/>
            <a:ext cx="0" cy="23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Connector 12"/>
          <p:cNvCxnSpPr>
            <a:cxnSpLocks noChangeShapeType="1"/>
          </p:cNvCxnSpPr>
          <p:nvPr/>
        </p:nvCxnSpPr>
        <p:spPr bwMode="auto">
          <a:xfrm>
            <a:off x="7204075" y="4789404"/>
            <a:ext cx="1111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Straight Connector 14"/>
          <p:cNvCxnSpPr>
            <a:cxnSpLocks noChangeShapeType="1"/>
          </p:cNvCxnSpPr>
          <p:nvPr/>
        </p:nvCxnSpPr>
        <p:spPr bwMode="auto">
          <a:xfrm>
            <a:off x="7199313" y="4989429"/>
            <a:ext cx="1095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Connector 15"/>
          <p:cNvCxnSpPr>
            <a:cxnSpLocks noChangeShapeType="1"/>
          </p:cNvCxnSpPr>
          <p:nvPr/>
        </p:nvCxnSpPr>
        <p:spPr bwMode="auto">
          <a:xfrm>
            <a:off x="7254875" y="4887829"/>
            <a:ext cx="0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6642100" y="4306804"/>
            <a:ext cx="1344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1</a:t>
            </a:r>
            <a:r>
              <a:rPr lang="en-US" sz="1600" b="1"/>
              <a:t>mm</a:t>
            </a: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2249488" y="4297279"/>
            <a:ext cx="1344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</a:t>
            </a:r>
            <a:r>
              <a:rPr lang="en-US" sz="1600" b="1"/>
              <a:t>0.125mm</a:t>
            </a: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638675" y="3717841"/>
            <a:ext cx="134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</a:t>
            </a:r>
            <a:r>
              <a:rPr lang="en-US" sz="1600" b="1"/>
              <a:t>0.5mm</a:t>
            </a:r>
          </a:p>
        </p:txBody>
      </p:sp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3108325" y="3952791"/>
            <a:ext cx="134620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ym typeface="Symbol" pitchFamily="18" charset="2"/>
              </a:rPr>
              <a:t></a:t>
            </a:r>
            <a:r>
              <a:rPr lang="en-US" sz="1600" b="1"/>
              <a:t>0.25mm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175F8B-307B-3B44-8744-66970044B3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2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tuner and </a:t>
            </a:r>
            <a:r>
              <a:rPr lang="en-US" dirty="0" err="1"/>
              <a:t>m</a:t>
            </a:r>
            <a:r>
              <a:rPr lang="en-US" dirty="0" err="1" smtClean="0"/>
              <a:t>icrophonics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Slow tuner range: ~500 kHz</a:t>
            </a:r>
          </a:p>
          <a:p>
            <a:pPr lvl="1"/>
            <a:r>
              <a:rPr lang="en-US" dirty="0" smtClean="0"/>
              <a:t>Fast tuner range: &gt;1 kHz</a:t>
            </a:r>
          </a:p>
          <a:p>
            <a:pPr lvl="1"/>
            <a:r>
              <a:rPr lang="en-US" dirty="0" smtClean="0"/>
              <a:t>Peak </a:t>
            </a:r>
            <a:r>
              <a:rPr lang="en-US" dirty="0" err="1" smtClean="0"/>
              <a:t>microphonics</a:t>
            </a:r>
            <a:r>
              <a:rPr lang="en-US" dirty="0" smtClean="0"/>
              <a:t> detuning: &lt;20 Hz</a:t>
            </a:r>
          </a:p>
          <a:p>
            <a:pPr lvl="2"/>
            <a:r>
              <a:rPr lang="en-US" dirty="0" smtClean="0"/>
              <a:t>Sigma ~ 3.3 to 4 Hz (assuming peak = 5 to 6 sigma)</a:t>
            </a:r>
          </a:p>
          <a:p>
            <a:pPr lvl="2"/>
            <a:r>
              <a:rPr lang="en-US" dirty="0" smtClean="0"/>
              <a:t>Peak detuning counts (determines maximum RF power)!</a:t>
            </a:r>
          </a:p>
          <a:p>
            <a:pPr lvl="3"/>
            <a:r>
              <a:rPr lang="en-US" dirty="0" smtClean="0"/>
              <a:t>5 kW sufficient for 16.2 MV/m and 20 Hz detuning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1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Tuner and Magnet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175F8B-307B-3B44-8744-66970044B354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7649"/>
            <a:ext cx="2024701" cy="23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Rectangle 308"/>
          <p:cNvSpPr>
            <a:spLocks noChangeArrowheads="1"/>
          </p:cNvSpPr>
          <p:nvPr/>
        </p:nvSpPr>
        <p:spPr bwMode="auto">
          <a:xfrm>
            <a:off x="2593407" y="1659489"/>
            <a:ext cx="63670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en-US" sz="2000" b="1" dirty="0"/>
              <a:t>Includes slow and fast tuner</a:t>
            </a:r>
          </a:p>
          <a:p>
            <a:pPr marL="174625" indent="-174625">
              <a:buFont typeface="Arial" charset="0"/>
              <a:buChar char="•"/>
            </a:pPr>
            <a:r>
              <a:rPr lang="en-US" sz="2000" b="1" dirty="0"/>
              <a:t>Prototype tested successfully with prototype </a:t>
            </a:r>
            <a:r>
              <a:rPr lang="en-US" sz="2000" b="1" dirty="0" smtClean="0"/>
              <a:t>main </a:t>
            </a:r>
            <a:r>
              <a:rPr lang="en-US" sz="2000" b="1" dirty="0" err="1"/>
              <a:t>linac</a:t>
            </a:r>
            <a:r>
              <a:rPr lang="en-US" sz="2000" b="1" dirty="0"/>
              <a:t> cavity in test </a:t>
            </a:r>
            <a:r>
              <a:rPr lang="en-US" sz="2000" b="1" dirty="0" err="1"/>
              <a:t>cryomodule</a:t>
            </a:r>
            <a:endParaRPr lang="en-US" sz="2000" b="1" dirty="0"/>
          </a:p>
          <a:p>
            <a:pPr marL="406400" lvl="1" indent="-174625">
              <a:buFont typeface="Arial" charset="0"/>
              <a:buChar char="•"/>
            </a:pPr>
            <a:r>
              <a:rPr lang="en-US" sz="2000" b="1" dirty="0"/>
              <a:t>Excellent linearity and very small </a:t>
            </a:r>
            <a:r>
              <a:rPr lang="en-US" sz="2000" b="1" dirty="0" smtClean="0"/>
              <a:t>hysteresis with   &gt;400 kHz slow tuning range</a:t>
            </a:r>
            <a:endParaRPr lang="en-US" sz="2000" b="1" dirty="0"/>
          </a:p>
          <a:p>
            <a:pPr marL="406400" lvl="1" indent="-174625">
              <a:buFont typeface="Arial" charset="0"/>
              <a:buChar char="•"/>
            </a:pPr>
            <a:r>
              <a:rPr lang="en-US" sz="2000" b="1" dirty="0"/>
              <a:t>2 kHz </a:t>
            </a:r>
            <a:r>
              <a:rPr lang="en-US" sz="2000" b="1" dirty="0" err="1"/>
              <a:t>piezo</a:t>
            </a:r>
            <a:r>
              <a:rPr lang="en-US" sz="2000" b="1" dirty="0"/>
              <a:t> tuning range</a:t>
            </a:r>
          </a:p>
          <a:p>
            <a:pPr marL="406400" lvl="1" indent="-174625">
              <a:buFont typeface="Arial" charset="0"/>
              <a:buChar char="•"/>
            </a:pPr>
            <a:endParaRPr lang="en-US" sz="2000" b="1" dirty="0"/>
          </a:p>
        </p:txBody>
      </p:sp>
      <p:pic>
        <p:nvPicPr>
          <p:cNvPr id="14" name="Picture 9" descr="\\psf\Home\Desktop\DSCN1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/>
          <a:stretch>
            <a:fillRect/>
          </a:stretch>
        </p:blipFill>
        <p:spPr bwMode="auto">
          <a:xfrm>
            <a:off x="457199" y="4160686"/>
            <a:ext cx="2234439" cy="200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0" descr="\\psf\Hom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80" y="3748833"/>
            <a:ext cx="2762979" cy="246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1" descr="\\psf\Home\Desktop\untitle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748833"/>
            <a:ext cx="2576761" cy="24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1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Microphonics</a:t>
            </a:r>
            <a:r>
              <a:rPr lang="en-US" dirty="0" smtClean="0"/>
              <a:t> Results From the HTC and Elsewhere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r="921"/>
          <a:stretch/>
        </p:blipFill>
        <p:spPr bwMode="auto">
          <a:xfrm>
            <a:off x="4101546" y="1564802"/>
            <a:ext cx="4827926" cy="28712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4115" y="1859328"/>
            <a:ext cx="3877431" cy="2412892"/>
            <a:chOff x="-8467" y="34737"/>
            <a:chExt cx="2751667" cy="1576238"/>
          </a:xfrm>
          <a:noFill/>
        </p:grpSpPr>
        <p:pic>
          <p:nvPicPr>
            <p:cNvPr id="8" name="Picture 38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7" y="94825"/>
              <a:ext cx="2751667" cy="14630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46001" y="1319369"/>
              <a:ext cx="545403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cavity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3755" y="1319369"/>
              <a:ext cx="663245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637" y="1384756"/>
              <a:ext cx="767486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0686" y="34737"/>
              <a:ext cx="730719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HGRP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92" y="82126"/>
              <a:ext cx="1030022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80K shield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5374" y="1422533"/>
              <a:ext cx="659828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Gate valve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6401" y="267939"/>
              <a:ext cx="129900" cy="38645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06401" y="1270000"/>
              <a:ext cx="224654" cy="203329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17346" y="1230847"/>
              <a:ext cx="373915" cy="175532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81667" y="1104900"/>
              <a:ext cx="237036" cy="260228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072028" y="1016000"/>
              <a:ext cx="263350" cy="337233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</p:cNvCxnSpPr>
            <p:nvPr/>
          </p:nvCxnSpPr>
          <p:spPr>
            <a:xfrm flipH="1">
              <a:off x="1158381" y="223179"/>
              <a:ext cx="17665" cy="59393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Screen Shot 2012-09-04 at 10.44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7" y="4482659"/>
            <a:ext cx="6870364" cy="17883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79619" y="1931871"/>
            <a:ext cx="186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Sigma = 4.6 Hz</a:t>
            </a:r>
          </a:p>
          <a:p>
            <a:r>
              <a:rPr lang="en-US" dirty="0" smtClean="0"/>
              <a:t>Peak = 18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Alignment (from PDDR):</a:t>
            </a:r>
          </a:p>
          <a:p>
            <a:pPr lvl="1"/>
            <a:r>
              <a:rPr lang="en-US" dirty="0" smtClean="0"/>
              <a:t>Cavities:</a:t>
            </a:r>
          </a:p>
          <a:p>
            <a:pPr lvl="2"/>
            <a:r>
              <a:rPr lang="en-US" dirty="0" smtClean="0"/>
              <a:t>Transverse offset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Baseline (1 sigma): 0.5 mm</a:t>
            </a:r>
          </a:p>
          <a:p>
            <a:pPr lvl="3"/>
            <a:r>
              <a:rPr lang="en-US" dirty="0" smtClean="0"/>
              <a:t>Allowable (1 sigma): 2 mm</a:t>
            </a:r>
          </a:p>
          <a:p>
            <a:pPr lvl="2"/>
            <a:r>
              <a:rPr lang="en-US" dirty="0" smtClean="0"/>
              <a:t> Pitch</a:t>
            </a:r>
          </a:p>
          <a:p>
            <a:pPr lvl="3"/>
            <a:r>
              <a:rPr lang="en-US" dirty="0" smtClean="0"/>
              <a:t>Baseline (1 sigma): 1 </a:t>
            </a:r>
            <a:r>
              <a:rPr lang="en-US" dirty="0" err="1" smtClean="0"/>
              <a:t>mrad</a:t>
            </a:r>
            <a:r>
              <a:rPr lang="en-US" dirty="0" smtClean="0"/>
              <a:t> (0.8 mm over length of cavity)</a:t>
            </a:r>
          </a:p>
          <a:p>
            <a:pPr lvl="3"/>
            <a:r>
              <a:rPr lang="en-US" dirty="0" smtClean="0"/>
              <a:t>Allowable (1 sigma): 1.5 </a:t>
            </a:r>
            <a:r>
              <a:rPr lang="en-US" dirty="0" err="1" smtClean="0"/>
              <a:t>mrad</a:t>
            </a:r>
            <a:r>
              <a:rPr lang="en-US" dirty="0" smtClean="0"/>
              <a:t> (1.2 mm over length of cavity)</a:t>
            </a:r>
            <a:endParaRPr lang="en-US" dirty="0" smtClean="0"/>
          </a:p>
          <a:p>
            <a:pPr lvl="1"/>
            <a:r>
              <a:rPr lang="en-US" dirty="0" err="1" smtClean="0"/>
              <a:t>Quadrupole</a:t>
            </a:r>
            <a:endParaRPr lang="en-US" dirty="0" smtClean="0"/>
          </a:p>
          <a:p>
            <a:pPr lvl="2"/>
            <a:r>
              <a:rPr lang="en-US" dirty="0" smtClean="0"/>
              <a:t>Transverse offset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Baseline (1 sigma): 0.3 mm</a:t>
            </a:r>
          </a:p>
          <a:p>
            <a:pPr lvl="3"/>
            <a:r>
              <a:rPr lang="en-US" dirty="0" smtClean="0"/>
              <a:t>Allowable (1 sigma): 1.6 mm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6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0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Alignment Results from the Injector </a:t>
            </a:r>
            <a:r>
              <a:rPr lang="en-US" dirty="0" err="1" smtClean="0"/>
              <a:t>Cryomodule</a:t>
            </a:r>
            <a:r>
              <a:rPr lang="en-US" dirty="0" smtClean="0"/>
              <a:t> using fixed Supports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446268" y="3595065"/>
            <a:ext cx="5238750" cy="2655887"/>
            <a:chOff x="261" y="624"/>
            <a:chExt cx="3450" cy="1673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791" y="698"/>
              <a:ext cx="2673" cy="122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791" y="1614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791" y="1309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791" y="1003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791" y="698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683" y="698"/>
              <a:ext cx="0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572" y="698"/>
              <a:ext cx="0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464" y="698"/>
              <a:ext cx="0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791" y="698"/>
              <a:ext cx="2673" cy="1222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91" y="698"/>
              <a:ext cx="0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757" y="192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757" y="1614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757" y="1309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757" y="1003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757" y="698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791" y="1920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791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1236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1683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2129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2572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019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3464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791" y="192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1683" y="192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2572" y="192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3464" y="192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1088" y="1087"/>
              <a:ext cx="2228" cy="213"/>
            </a:xfrm>
            <a:custGeom>
              <a:avLst/>
              <a:gdLst>
                <a:gd name="T0" fmla="*/ 2147483647 w 255"/>
                <a:gd name="T1" fmla="*/ 2147483647 h 23"/>
                <a:gd name="T2" fmla="*/ 2147483647 w 255"/>
                <a:gd name="T3" fmla="*/ 2147483647 h 23"/>
                <a:gd name="T4" fmla="*/ 2147483647 w 255"/>
                <a:gd name="T5" fmla="*/ 2147483647 h 23"/>
                <a:gd name="T6" fmla="*/ 2147483647 w 255"/>
                <a:gd name="T7" fmla="*/ 2147483647 h 23"/>
                <a:gd name="T8" fmla="*/ 2147483647 w 255"/>
                <a:gd name="T9" fmla="*/ 2147483647 h 23"/>
                <a:gd name="T10" fmla="*/ 2147483647 w 255"/>
                <a:gd name="T11" fmla="*/ 2147483647 h 23"/>
                <a:gd name="T12" fmla="*/ 2147483647 w 255"/>
                <a:gd name="T13" fmla="*/ 2147483647 h 23"/>
                <a:gd name="T14" fmla="*/ 2147483647 w 255"/>
                <a:gd name="T15" fmla="*/ 2147483647 h 23"/>
                <a:gd name="T16" fmla="*/ 2147483647 w 255"/>
                <a:gd name="T17" fmla="*/ 2147483647 h 23"/>
                <a:gd name="T18" fmla="*/ 2147483647 w 255"/>
                <a:gd name="T19" fmla="*/ 2147483647 h 23"/>
                <a:gd name="T20" fmla="*/ 2147483647 w 255"/>
                <a:gd name="T21" fmla="*/ 2147483647 h 23"/>
                <a:gd name="T22" fmla="*/ 2147483647 w 255"/>
                <a:gd name="T23" fmla="*/ 2147483647 h 23"/>
                <a:gd name="T24" fmla="*/ 2147483647 w 255"/>
                <a:gd name="T25" fmla="*/ 2147483647 h 23"/>
                <a:gd name="T26" fmla="*/ 2147483647 w 255"/>
                <a:gd name="T27" fmla="*/ 2147483647 h 23"/>
                <a:gd name="T28" fmla="*/ 2147483647 w 255"/>
                <a:gd name="T29" fmla="*/ 2147483647 h 23"/>
                <a:gd name="T30" fmla="*/ 2147483647 w 255"/>
                <a:gd name="T31" fmla="*/ 2147483647 h 23"/>
                <a:gd name="T32" fmla="*/ 2147483647 w 255"/>
                <a:gd name="T33" fmla="*/ 2147483647 h 23"/>
                <a:gd name="T34" fmla="*/ 2147483647 w 255"/>
                <a:gd name="T35" fmla="*/ 2147483647 h 23"/>
                <a:gd name="T36" fmla="*/ 2147483647 w 255"/>
                <a:gd name="T37" fmla="*/ 2147483647 h 23"/>
                <a:gd name="T38" fmla="*/ 2147483647 w 255"/>
                <a:gd name="T39" fmla="*/ 2147483647 h 23"/>
                <a:gd name="T40" fmla="*/ 2147483647 w 255"/>
                <a:gd name="T41" fmla="*/ 2147483647 h 23"/>
                <a:gd name="T42" fmla="*/ 2147483647 w 255"/>
                <a:gd name="T43" fmla="*/ 2147483647 h 23"/>
                <a:gd name="T44" fmla="*/ 2147483647 w 255"/>
                <a:gd name="T45" fmla="*/ 2147483647 h 23"/>
                <a:gd name="T46" fmla="*/ 2147483647 w 255"/>
                <a:gd name="T47" fmla="*/ 2147483647 h 23"/>
                <a:gd name="T48" fmla="*/ 2147483647 w 255"/>
                <a:gd name="T49" fmla="*/ 2147483647 h 23"/>
                <a:gd name="T50" fmla="*/ 2147483647 w 255"/>
                <a:gd name="T51" fmla="*/ 2147483647 h 23"/>
                <a:gd name="T52" fmla="*/ 2147483647 w 255"/>
                <a:gd name="T53" fmla="*/ 2147483647 h 23"/>
                <a:gd name="T54" fmla="*/ 2147483647 w 255"/>
                <a:gd name="T55" fmla="*/ 2147483647 h 23"/>
                <a:gd name="T56" fmla="*/ 2147483647 w 255"/>
                <a:gd name="T57" fmla="*/ 2147483647 h 23"/>
                <a:gd name="T58" fmla="*/ 2147483647 w 255"/>
                <a:gd name="T59" fmla="*/ 2147483647 h 23"/>
                <a:gd name="T60" fmla="*/ 2147483647 w 255"/>
                <a:gd name="T61" fmla="*/ 2147483647 h 23"/>
                <a:gd name="T62" fmla="*/ 2147483647 w 255"/>
                <a:gd name="T63" fmla="*/ 2147483647 h 23"/>
                <a:gd name="T64" fmla="*/ 2147483647 w 255"/>
                <a:gd name="T65" fmla="*/ 2147483647 h 23"/>
                <a:gd name="T66" fmla="*/ 2147483647 w 255"/>
                <a:gd name="T67" fmla="*/ 2147483647 h 23"/>
                <a:gd name="T68" fmla="*/ 2147483647 w 255"/>
                <a:gd name="T69" fmla="*/ 2147483647 h 23"/>
                <a:gd name="T70" fmla="*/ 2147483647 w 255"/>
                <a:gd name="T71" fmla="*/ 2147483647 h 23"/>
                <a:gd name="T72" fmla="*/ 2147483647 w 255"/>
                <a:gd name="T73" fmla="*/ 2147483647 h 23"/>
                <a:gd name="T74" fmla="*/ 2147483647 w 255"/>
                <a:gd name="T75" fmla="*/ 2147483647 h 23"/>
                <a:gd name="T76" fmla="*/ 2147483647 w 255"/>
                <a:gd name="T77" fmla="*/ 2147483647 h 23"/>
                <a:gd name="T78" fmla="*/ 2147483647 w 255"/>
                <a:gd name="T79" fmla="*/ 2147483647 h 23"/>
                <a:gd name="T80" fmla="*/ 2147483647 w 255"/>
                <a:gd name="T81" fmla="*/ 2147483647 h 23"/>
                <a:gd name="T82" fmla="*/ 2147483647 w 255"/>
                <a:gd name="T83" fmla="*/ 2147483647 h 23"/>
                <a:gd name="T84" fmla="*/ 2147483647 w 255"/>
                <a:gd name="T85" fmla="*/ 2147483647 h 23"/>
                <a:gd name="T86" fmla="*/ 2147483647 w 255"/>
                <a:gd name="T87" fmla="*/ 2147483647 h 23"/>
                <a:gd name="T88" fmla="*/ 2147483647 w 255"/>
                <a:gd name="T89" fmla="*/ 2147483647 h 23"/>
                <a:gd name="T90" fmla="*/ 2147483647 w 255"/>
                <a:gd name="T91" fmla="*/ 2147483647 h 23"/>
                <a:gd name="T92" fmla="*/ 2147483647 w 255"/>
                <a:gd name="T93" fmla="*/ 2147483647 h 23"/>
                <a:gd name="T94" fmla="*/ 2147483647 w 255"/>
                <a:gd name="T95" fmla="*/ 2147483647 h 23"/>
                <a:gd name="T96" fmla="*/ 2147483647 w 255"/>
                <a:gd name="T97" fmla="*/ 2147483647 h 23"/>
                <a:gd name="T98" fmla="*/ 2147483647 w 255"/>
                <a:gd name="T99" fmla="*/ 2147483647 h 23"/>
                <a:gd name="T100" fmla="*/ 2147483647 w 255"/>
                <a:gd name="T101" fmla="*/ 2147483647 h 23"/>
                <a:gd name="T102" fmla="*/ 2147483647 w 255"/>
                <a:gd name="T103" fmla="*/ 2147483647 h 23"/>
                <a:gd name="T104" fmla="*/ 2147483647 w 255"/>
                <a:gd name="T105" fmla="*/ 2147483647 h 23"/>
                <a:gd name="T106" fmla="*/ 2147483647 w 255"/>
                <a:gd name="T107" fmla="*/ 2147483647 h 23"/>
                <a:gd name="T108" fmla="*/ 2147483647 w 255"/>
                <a:gd name="T109" fmla="*/ 2147483647 h 23"/>
                <a:gd name="T110" fmla="*/ 2147483647 w 255"/>
                <a:gd name="T111" fmla="*/ 2147483647 h 23"/>
                <a:gd name="T112" fmla="*/ 2147483647 w 255"/>
                <a:gd name="T113" fmla="*/ 2147483647 h 23"/>
                <a:gd name="T114" fmla="*/ 2147483647 w 255"/>
                <a:gd name="T115" fmla="*/ 2147483647 h 23"/>
                <a:gd name="T116" fmla="*/ 2147483647 w 255"/>
                <a:gd name="T117" fmla="*/ 2147483647 h 23"/>
                <a:gd name="T118" fmla="*/ 2147483647 w 255"/>
                <a:gd name="T119" fmla="*/ 2147483647 h 23"/>
                <a:gd name="T120" fmla="*/ 2147483647 w 255"/>
                <a:gd name="T121" fmla="*/ 0 h 23"/>
                <a:gd name="T122" fmla="*/ 2147483647 w 255"/>
                <a:gd name="T123" fmla="*/ 0 h 23"/>
                <a:gd name="T124" fmla="*/ 2147483647 w 255"/>
                <a:gd name="T125" fmla="*/ 0 h 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5" h="23">
                  <a:moveTo>
                    <a:pt x="0" y="22"/>
                  </a:move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0" y="16"/>
                  </a:lnTo>
                  <a:lnTo>
                    <a:pt x="71" y="16"/>
                  </a:lnTo>
                  <a:lnTo>
                    <a:pt x="72" y="16"/>
                  </a:lnTo>
                  <a:lnTo>
                    <a:pt x="73" y="16"/>
                  </a:lnTo>
                  <a:lnTo>
                    <a:pt x="74" y="16"/>
                  </a:lnTo>
                  <a:lnTo>
                    <a:pt x="75" y="16"/>
                  </a:lnTo>
                  <a:lnTo>
                    <a:pt x="76" y="16"/>
                  </a:lnTo>
                  <a:lnTo>
                    <a:pt x="76" y="15"/>
                  </a:lnTo>
                  <a:lnTo>
                    <a:pt x="77" y="16"/>
                  </a:lnTo>
                  <a:lnTo>
                    <a:pt x="77" y="15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3" y="15"/>
                  </a:lnTo>
                  <a:lnTo>
                    <a:pt x="83" y="16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0" y="14"/>
                  </a:lnTo>
                  <a:lnTo>
                    <a:pt x="91" y="14"/>
                  </a:lnTo>
                  <a:lnTo>
                    <a:pt x="92" y="14"/>
                  </a:lnTo>
                  <a:lnTo>
                    <a:pt x="93" y="14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3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3"/>
                  </a:lnTo>
                  <a:lnTo>
                    <a:pt x="108" y="13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0" y="13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13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1" y="11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5" y="11"/>
                  </a:lnTo>
                  <a:lnTo>
                    <a:pt x="125" y="10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8" y="10"/>
                  </a:lnTo>
                  <a:lnTo>
                    <a:pt x="129" y="10"/>
                  </a:lnTo>
                  <a:lnTo>
                    <a:pt x="129" y="9"/>
                  </a:lnTo>
                  <a:lnTo>
                    <a:pt x="130" y="9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5" y="7"/>
                  </a:lnTo>
                  <a:lnTo>
                    <a:pt x="135" y="6"/>
                  </a:lnTo>
                  <a:lnTo>
                    <a:pt x="136" y="6"/>
                  </a:lnTo>
                  <a:lnTo>
                    <a:pt x="137" y="6"/>
                  </a:lnTo>
                  <a:lnTo>
                    <a:pt x="138" y="6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4" y="4"/>
                  </a:lnTo>
                  <a:lnTo>
                    <a:pt x="145" y="4"/>
                  </a:lnTo>
                  <a:lnTo>
                    <a:pt x="146" y="4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7" y="4"/>
                  </a:lnTo>
                  <a:lnTo>
                    <a:pt x="158" y="4"/>
                  </a:lnTo>
                  <a:lnTo>
                    <a:pt x="158" y="5"/>
                  </a:lnTo>
                  <a:lnTo>
                    <a:pt x="159" y="5"/>
                  </a:lnTo>
                  <a:lnTo>
                    <a:pt x="160" y="5"/>
                  </a:lnTo>
                  <a:lnTo>
                    <a:pt x="161" y="5"/>
                  </a:lnTo>
                  <a:lnTo>
                    <a:pt x="162" y="5"/>
                  </a:lnTo>
                  <a:lnTo>
                    <a:pt x="163" y="5"/>
                  </a:lnTo>
                  <a:lnTo>
                    <a:pt x="164" y="5"/>
                  </a:lnTo>
                  <a:lnTo>
                    <a:pt x="164" y="4"/>
                  </a:lnTo>
                  <a:lnTo>
                    <a:pt x="165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8" y="4"/>
                  </a:lnTo>
                  <a:lnTo>
                    <a:pt x="169" y="4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5" y="4"/>
                  </a:lnTo>
                  <a:lnTo>
                    <a:pt x="176" y="4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4"/>
                  </a:lnTo>
                  <a:lnTo>
                    <a:pt x="180" y="4"/>
                  </a:lnTo>
                  <a:lnTo>
                    <a:pt x="180" y="3"/>
                  </a:lnTo>
                  <a:lnTo>
                    <a:pt x="181" y="3"/>
                  </a:lnTo>
                  <a:lnTo>
                    <a:pt x="182" y="3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5" y="2"/>
                  </a:lnTo>
                  <a:lnTo>
                    <a:pt x="186" y="2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9" y="2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2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1"/>
                  </a:lnTo>
                  <a:lnTo>
                    <a:pt x="227" y="1"/>
                  </a:lnTo>
                  <a:lnTo>
                    <a:pt x="228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1" y="1"/>
                  </a:lnTo>
                  <a:lnTo>
                    <a:pt x="232" y="1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7" y="1"/>
                  </a:lnTo>
                  <a:lnTo>
                    <a:pt x="238" y="1"/>
                  </a:lnTo>
                  <a:lnTo>
                    <a:pt x="239" y="1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5" y="0"/>
                  </a:lnTo>
                </a:path>
              </a:pathLst>
            </a:custGeom>
            <a:noFill/>
            <a:ln w="238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1088" y="875"/>
              <a:ext cx="2228" cy="425"/>
            </a:xfrm>
            <a:custGeom>
              <a:avLst/>
              <a:gdLst>
                <a:gd name="T0" fmla="*/ 2147483647 w 255"/>
                <a:gd name="T1" fmla="*/ 2147483647 h 46"/>
                <a:gd name="T2" fmla="*/ 2147483647 w 255"/>
                <a:gd name="T3" fmla="*/ 2147483647 h 46"/>
                <a:gd name="T4" fmla="*/ 2147483647 w 255"/>
                <a:gd name="T5" fmla="*/ 2147483647 h 46"/>
                <a:gd name="T6" fmla="*/ 2147483647 w 255"/>
                <a:gd name="T7" fmla="*/ 2147483647 h 46"/>
                <a:gd name="T8" fmla="*/ 2147483647 w 255"/>
                <a:gd name="T9" fmla="*/ 2147483647 h 46"/>
                <a:gd name="T10" fmla="*/ 2147483647 w 255"/>
                <a:gd name="T11" fmla="*/ 2147483647 h 46"/>
                <a:gd name="T12" fmla="*/ 2147483647 w 255"/>
                <a:gd name="T13" fmla="*/ 2147483647 h 46"/>
                <a:gd name="T14" fmla="*/ 2147483647 w 255"/>
                <a:gd name="T15" fmla="*/ 2147483647 h 46"/>
                <a:gd name="T16" fmla="*/ 2147483647 w 255"/>
                <a:gd name="T17" fmla="*/ 2147483647 h 46"/>
                <a:gd name="T18" fmla="*/ 2147483647 w 255"/>
                <a:gd name="T19" fmla="*/ 2147483647 h 46"/>
                <a:gd name="T20" fmla="*/ 2147483647 w 255"/>
                <a:gd name="T21" fmla="*/ 2147483647 h 46"/>
                <a:gd name="T22" fmla="*/ 2147483647 w 255"/>
                <a:gd name="T23" fmla="*/ 2147483647 h 46"/>
                <a:gd name="T24" fmla="*/ 2147483647 w 255"/>
                <a:gd name="T25" fmla="*/ 2147483647 h 46"/>
                <a:gd name="T26" fmla="*/ 2147483647 w 255"/>
                <a:gd name="T27" fmla="*/ 2147483647 h 46"/>
                <a:gd name="T28" fmla="*/ 2147483647 w 255"/>
                <a:gd name="T29" fmla="*/ 2147483647 h 46"/>
                <a:gd name="T30" fmla="*/ 2147483647 w 255"/>
                <a:gd name="T31" fmla="*/ 2147483647 h 46"/>
                <a:gd name="T32" fmla="*/ 2147483647 w 255"/>
                <a:gd name="T33" fmla="*/ 2147483647 h 46"/>
                <a:gd name="T34" fmla="*/ 2147483647 w 255"/>
                <a:gd name="T35" fmla="*/ 2147483647 h 46"/>
                <a:gd name="T36" fmla="*/ 2147483647 w 255"/>
                <a:gd name="T37" fmla="*/ 2147483647 h 46"/>
                <a:gd name="T38" fmla="*/ 2147483647 w 255"/>
                <a:gd name="T39" fmla="*/ 2147483647 h 46"/>
                <a:gd name="T40" fmla="*/ 2147483647 w 255"/>
                <a:gd name="T41" fmla="*/ 2147483647 h 46"/>
                <a:gd name="T42" fmla="*/ 2147483647 w 255"/>
                <a:gd name="T43" fmla="*/ 2147483647 h 46"/>
                <a:gd name="T44" fmla="*/ 2147483647 w 255"/>
                <a:gd name="T45" fmla="*/ 2147483647 h 46"/>
                <a:gd name="T46" fmla="*/ 2147483647 w 255"/>
                <a:gd name="T47" fmla="*/ 2147483647 h 46"/>
                <a:gd name="T48" fmla="*/ 2147483647 w 255"/>
                <a:gd name="T49" fmla="*/ 2147483647 h 46"/>
                <a:gd name="T50" fmla="*/ 2147483647 w 255"/>
                <a:gd name="T51" fmla="*/ 2147483647 h 46"/>
                <a:gd name="T52" fmla="*/ 2147483647 w 255"/>
                <a:gd name="T53" fmla="*/ 2147483647 h 46"/>
                <a:gd name="T54" fmla="*/ 2147483647 w 255"/>
                <a:gd name="T55" fmla="*/ 2147483647 h 46"/>
                <a:gd name="T56" fmla="*/ 2147483647 w 255"/>
                <a:gd name="T57" fmla="*/ 2147483647 h 46"/>
                <a:gd name="T58" fmla="*/ 2147483647 w 255"/>
                <a:gd name="T59" fmla="*/ 2147483647 h 46"/>
                <a:gd name="T60" fmla="*/ 2147483647 w 255"/>
                <a:gd name="T61" fmla="*/ 2147483647 h 46"/>
                <a:gd name="T62" fmla="*/ 2147483647 w 255"/>
                <a:gd name="T63" fmla="*/ 2147483647 h 46"/>
                <a:gd name="T64" fmla="*/ 2147483647 w 255"/>
                <a:gd name="T65" fmla="*/ 2147483647 h 46"/>
                <a:gd name="T66" fmla="*/ 2147483647 w 255"/>
                <a:gd name="T67" fmla="*/ 2147483647 h 46"/>
                <a:gd name="T68" fmla="*/ 2147483647 w 255"/>
                <a:gd name="T69" fmla="*/ 2147483647 h 46"/>
                <a:gd name="T70" fmla="*/ 2147483647 w 255"/>
                <a:gd name="T71" fmla="*/ 2147483647 h 46"/>
                <a:gd name="T72" fmla="*/ 2147483647 w 255"/>
                <a:gd name="T73" fmla="*/ 2147483647 h 46"/>
                <a:gd name="T74" fmla="*/ 2147483647 w 255"/>
                <a:gd name="T75" fmla="*/ 2147483647 h 46"/>
                <a:gd name="T76" fmla="*/ 2147483647 w 255"/>
                <a:gd name="T77" fmla="*/ 2147483647 h 46"/>
                <a:gd name="T78" fmla="*/ 2147483647 w 255"/>
                <a:gd name="T79" fmla="*/ 2147483647 h 46"/>
                <a:gd name="T80" fmla="*/ 2147483647 w 255"/>
                <a:gd name="T81" fmla="*/ 2147483647 h 46"/>
                <a:gd name="T82" fmla="*/ 2147483647 w 255"/>
                <a:gd name="T83" fmla="*/ 2147483647 h 46"/>
                <a:gd name="T84" fmla="*/ 2147483647 w 255"/>
                <a:gd name="T85" fmla="*/ 2147483647 h 46"/>
                <a:gd name="T86" fmla="*/ 2147483647 w 255"/>
                <a:gd name="T87" fmla="*/ 2147483647 h 46"/>
                <a:gd name="T88" fmla="*/ 2147483647 w 255"/>
                <a:gd name="T89" fmla="*/ 2147483647 h 46"/>
                <a:gd name="T90" fmla="*/ 2147483647 w 255"/>
                <a:gd name="T91" fmla="*/ 2147483647 h 46"/>
                <a:gd name="T92" fmla="*/ 2147483647 w 255"/>
                <a:gd name="T93" fmla="*/ 2147483647 h 46"/>
                <a:gd name="T94" fmla="*/ 2147483647 w 255"/>
                <a:gd name="T95" fmla="*/ 2147483647 h 46"/>
                <a:gd name="T96" fmla="*/ 2147483647 w 255"/>
                <a:gd name="T97" fmla="*/ 2147483647 h 46"/>
                <a:gd name="T98" fmla="*/ 2147483647 w 255"/>
                <a:gd name="T99" fmla="*/ 2147483647 h 46"/>
                <a:gd name="T100" fmla="*/ 2147483647 w 255"/>
                <a:gd name="T101" fmla="*/ 2147483647 h 46"/>
                <a:gd name="T102" fmla="*/ 2147483647 w 255"/>
                <a:gd name="T103" fmla="*/ 2147483647 h 46"/>
                <a:gd name="T104" fmla="*/ 2147483647 w 255"/>
                <a:gd name="T105" fmla="*/ 2147483647 h 46"/>
                <a:gd name="T106" fmla="*/ 2147483647 w 255"/>
                <a:gd name="T107" fmla="*/ 2147483647 h 46"/>
                <a:gd name="T108" fmla="*/ 2147483647 w 255"/>
                <a:gd name="T109" fmla="*/ 2147483647 h 46"/>
                <a:gd name="T110" fmla="*/ 2147483647 w 255"/>
                <a:gd name="T111" fmla="*/ 0 h 46"/>
                <a:gd name="T112" fmla="*/ 2147483647 w 255"/>
                <a:gd name="T113" fmla="*/ 2147483647 h 46"/>
                <a:gd name="T114" fmla="*/ 2147483647 w 255"/>
                <a:gd name="T115" fmla="*/ 2147483647 h 46"/>
                <a:gd name="T116" fmla="*/ 2147483647 w 255"/>
                <a:gd name="T117" fmla="*/ 2147483647 h 46"/>
                <a:gd name="T118" fmla="*/ 2147483647 w 255"/>
                <a:gd name="T119" fmla="*/ 2147483647 h 46"/>
                <a:gd name="T120" fmla="*/ 2147483647 w 255"/>
                <a:gd name="T121" fmla="*/ 2147483647 h 46"/>
                <a:gd name="T122" fmla="*/ 2147483647 w 255"/>
                <a:gd name="T123" fmla="*/ 2147483647 h 46"/>
                <a:gd name="T124" fmla="*/ 2147483647 w 255"/>
                <a:gd name="T125" fmla="*/ 2147483647 h 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5" h="46">
                  <a:moveTo>
                    <a:pt x="0" y="45"/>
                  </a:moveTo>
                  <a:lnTo>
                    <a:pt x="0" y="45"/>
                  </a:lnTo>
                  <a:lnTo>
                    <a:pt x="1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3" y="38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1" y="35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5" y="33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1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1"/>
                  </a:lnTo>
                  <a:lnTo>
                    <a:pt x="66" y="31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2" y="30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8" y="28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2" y="27"/>
                  </a:lnTo>
                  <a:lnTo>
                    <a:pt x="83" y="27"/>
                  </a:lnTo>
                  <a:lnTo>
                    <a:pt x="84" y="27"/>
                  </a:lnTo>
                  <a:lnTo>
                    <a:pt x="85" y="27"/>
                  </a:lnTo>
                  <a:lnTo>
                    <a:pt x="85" y="26"/>
                  </a:lnTo>
                  <a:lnTo>
                    <a:pt x="86" y="26"/>
                  </a:lnTo>
                  <a:lnTo>
                    <a:pt x="87" y="26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1" y="25"/>
                  </a:lnTo>
                  <a:lnTo>
                    <a:pt x="92" y="25"/>
                  </a:lnTo>
                  <a:lnTo>
                    <a:pt x="93" y="25"/>
                  </a:lnTo>
                  <a:lnTo>
                    <a:pt x="94" y="25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8" y="25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3"/>
                  </a:lnTo>
                  <a:lnTo>
                    <a:pt x="102" y="24"/>
                  </a:lnTo>
                  <a:lnTo>
                    <a:pt x="102" y="23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7" y="22"/>
                  </a:lnTo>
                  <a:lnTo>
                    <a:pt x="108" y="22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10" y="21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2" y="20"/>
                  </a:lnTo>
                  <a:lnTo>
                    <a:pt x="113" y="20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5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9"/>
                  </a:lnTo>
                  <a:lnTo>
                    <a:pt x="121" y="19"/>
                  </a:lnTo>
                  <a:lnTo>
                    <a:pt x="121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4" y="17"/>
                  </a:lnTo>
                  <a:lnTo>
                    <a:pt x="125" y="17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7" y="16"/>
                  </a:lnTo>
                  <a:lnTo>
                    <a:pt x="128" y="16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30" y="14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2" y="13"/>
                  </a:lnTo>
                  <a:lnTo>
                    <a:pt x="133" y="13"/>
                  </a:lnTo>
                  <a:lnTo>
                    <a:pt x="133" y="12"/>
                  </a:lnTo>
                  <a:lnTo>
                    <a:pt x="134" y="12"/>
                  </a:lnTo>
                  <a:lnTo>
                    <a:pt x="134" y="11"/>
                  </a:lnTo>
                  <a:lnTo>
                    <a:pt x="135" y="11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8" y="9"/>
                  </a:lnTo>
                  <a:lnTo>
                    <a:pt x="138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1" y="8"/>
                  </a:lnTo>
                  <a:lnTo>
                    <a:pt x="141" y="7"/>
                  </a:lnTo>
                  <a:lnTo>
                    <a:pt x="142" y="7"/>
                  </a:lnTo>
                  <a:lnTo>
                    <a:pt x="143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7" y="7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2" y="6"/>
                  </a:lnTo>
                  <a:lnTo>
                    <a:pt x="153" y="6"/>
                  </a:lnTo>
                  <a:lnTo>
                    <a:pt x="154" y="6"/>
                  </a:lnTo>
                  <a:lnTo>
                    <a:pt x="155" y="6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7" y="7"/>
                  </a:lnTo>
                  <a:lnTo>
                    <a:pt x="158" y="7"/>
                  </a:lnTo>
                  <a:lnTo>
                    <a:pt x="158" y="8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9" y="7"/>
                  </a:lnTo>
                  <a:lnTo>
                    <a:pt x="170" y="7"/>
                  </a:lnTo>
                  <a:lnTo>
                    <a:pt x="171" y="7"/>
                  </a:lnTo>
                  <a:lnTo>
                    <a:pt x="172" y="7"/>
                  </a:lnTo>
                  <a:lnTo>
                    <a:pt x="173" y="7"/>
                  </a:lnTo>
                  <a:lnTo>
                    <a:pt x="174" y="6"/>
                  </a:lnTo>
                  <a:lnTo>
                    <a:pt x="174" y="7"/>
                  </a:lnTo>
                  <a:lnTo>
                    <a:pt x="174" y="6"/>
                  </a:lnTo>
                  <a:lnTo>
                    <a:pt x="174" y="7"/>
                  </a:lnTo>
                  <a:lnTo>
                    <a:pt x="175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6" y="6"/>
                  </a:lnTo>
                  <a:lnTo>
                    <a:pt x="177" y="6"/>
                  </a:lnTo>
                  <a:lnTo>
                    <a:pt x="178" y="6"/>
                  </a:lnTo>
                  <a:lnTo>
                    <a:pt x="179" y="6"/>
                  </a:lnTo>
                  <a:lnTo>
                    <a:pt x="180" y="6"/>
                  </a:lnTo>
                  <a:lnTo>
                    <a:pt x="180" y="5"/>
                  </a:lnTo>
                  <a:lnTo>
                    <a:pt x="181" y="5"/>
                  </a:lnTo>
                  <a:lnTo>
                    <a:pt x="182" y="5"/>
                  </a:lnTo>
                  <a:lnTo>
                    <a:pt x="182" y="4"/>
                  </a:lnTo>
                  <a:lnTo>
                    <a:pt x="183" y="4"/>
                  </a:lnTo>
                  <a:lnTo>
                    <a:pt x="184" y="4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6" y="3"/>
                  </a:lnTo>
                  <a:lnTo>
                    <a:pt x="187" y="3"/>
                  </a:lnTo>
                  <a:lnTo>
                    <a:pt x="188" y="3"/>
                  </a:lnTo>
                  <a:lnTo>
                    <a:pt x="188" y="2"/>
                  </a:lnTo>
                  <a:lnTo>
                    <a:pt x="189" y="2"/>
                  </a:lnTo>
                  <a:lnTo>
                    <a:pt x="190" y="2"/>
                  </a:lnTo>
                  <a:lnTo>
                    <a:pt x="191" y="2"/>
                  </a:lnTo>
                  <a:lnTo>
                    <a:pt x="192" y="2"/>
                  </a:lnTo>
                  <a:lnTo>
                    <a:pt x="193" y="2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7" y="2"/>
                  </a:lnTo>
                  <a:lnTo>
                    <a:pt x="198" y="2"/>
                  </a:lnTo>
                  <a:lnTo>
                    <a:pt x="199" y="2"/>
                  </a:lnTo>
                  <a:lnTo>
                    <a:pt x="200" y="2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6" y="1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7" y="1"/>
                  </a:lnTo>
                  <a:lnTo>
                    <a:pt x="228" y="1"/>
                  </a:lnTo>
                  <a:lnTo>
                    <a:pt x="229" y="1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0" y="1"/>
                  </a:lnTo>
                  <a:lnTo>
                    <a:pt x="231" y="1"/>
                  </a:lnTo>
                  <a:lnTo>
                    <a:pt x="232" y="1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7" y="1"/>
                  </a:lnTo>
                  <a:lnTo>
                    <a:pt x="238" y="1"/>
                  </a:lnTo>
                  <a:lnTo>
                    <a:pt x="239" y="1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4" y="1"/>
                  </a:lnTo>
                  <a:lnTo>
                    <a:pt x="245" y="1"/>
                  </a:lnTo>
                  <a:lnTo>
                    <a:pt x="246" y="1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1" y="1"/>
                  </a:lnTo>
                  <a:lnTo>
                    <a:pt x="252" y="1"/>
                  </a:lnTo>
                  <a:lnTo>
                    <a:pt x="253" y="1"/>
                  </a:lnTo>
                  <a:lnTo>
                    <a:pt x="254" y="1"/>
                  </a:lnTo>
                  <a:lnTo>
                    <a:pt x="255" y="1"/>
                  </a:lnTo>
                </a:path>
              </a:pathLst>
            </a:custGeom>
            <a:noFill/>
            <a:ln w="158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1088" y="948"/>
              <a:ext cx="2228" cy="361"/>
            </a:xfrm>
            <a:custGeom>
              <a:avLst/>
              <a:gdLst>
                <a:gd name="T0" fmla="*/ 2147483647 w 255"/>
                <a:gd name="T1" fmla="*/ 2147483647 h 39"/>
                <a:gd name="T2" fmla="*/ 2147483647 w 255"/>
                <a:gd name="T3" fmla="*/ 2147483647 h 39"/>
                <a:gd name="T4" fmla="*/ 2147483647 w 255"/>
                <a:gd name="T5" fmla="*/ 2147483647 h 39"/>
                <a:gd name="T6" fmla="*/ 2147483647 w 255"/>
                <a:gd name="T7" fmla="*/ 2147483647 h 39"/>
                <a:gd name="T8" fmla="*/ 2147483647 w 255"/>
                <a:gd name="T9" fmla="*/ 2147483647 h 39"/>
                <a:gd name="T10" fmla="*/ 2147483647 w 255"/>
                <a:gd name="T11" fmla="*/ 2147483647 h 39"/>
                <a:gd name="T12" fmla="*/ 2147483647 w 255"/>
                <a:gd name="T13" fmla="*/ 2147483647 h 39"/>
                <a:gd name="T14" fmla="*/ 2147483647 w 255"/>
                <a:gd name="T15" fmla="*/ 2147483647 h 39"/>
                <a:gd name="T16" fmla="*/ 2147483647 w 255"/>
                <a:gd name="T17" fmla="*/ 2147483647 h 39"/>
                <a:gd name="T18" fmla="*/ 2147483647 w 255"/>
                <a:gd name="T19" fmla="*/ 2147483647 h 39"/>
                <a:gd name="T20" fmla="*/ 2147483647 w 255"/>
                <a:gd name="T21" fmla="*/ 2147483647 h 39"/>
                <a:gd name="T22" fmla="*/ 2147483647 w 255"/>
                <a:gd name="T23" fmla="*/ 2147483647 h 39"/>
                <a:gd name="T24" fmla="*/ 2147483647 w 255"/>
                <a:gd name="T25" fmla="*/ 2147483647 h 39"/>
                <a:gd name="T26" fmla="*/ 2147483647 w 255"/>
                <a:gd name="T27" fmla="*/ 2147483647 h 39"/>
                <a:gd name="T28" fmla="*/ 2147483647 w 255"/>
                <a:gd name="T29" fmla="*/ 2147483647 h 39"/>
                <a:gd name="T30" fmla="*/ 2147483647 w 255"/>
                <a:gd name="T31" fmla="*/ 2147483647 h 39"/>
                <a:gd name="T32" fmla="*/ 2147483647 w 255"/>
                <a:gd name="T33" fmla="*/ 2147483647 h 39"/>
                <a:gd name="T34" fmla="*/ 2147483647 w 255"/>
                <a:gd name="T35" fmla="*/ 2147483647 h 39"/>
                <a:gd name="T36" fmla="*/ 2147483647 w 255"/>
                <a:gd name="T37" fmla="*/ 2147483647 h 39"/>
                <a:gd name="T38" fmla="*/ 2147483647 w 255"/>
                <a:gd name="T39" fmla="*/ 2147483647 h 39"/>
                <a:gd name="T40" fmla="*/ 2147483647 w 255"/>
                <a:gd name="T41" fmla="*/ 2147483647 h 39"/>
                <a:gd name="T42" fmla="*/ 2147483647 w 255"/>
                <a:gd name="T43" fmla="*/ 2147483647 h 39"/>
                <a:gd name="T44" fmla="*/ 2147483647 w 255"/>
                <a:gd name="T45" fmla="*/ 2147483647 h 39"/>
                <a:gd name="T46" fmla="*/ 2147483647 w 255"/>
                <a:gd name="T47" fmla="*/ 2147483647 h 39"/>
                <a:gd name="T48" fmla="*/ 2147483647 w 255"/>
                <a:gd name="T49" fmla="*/ 2147483647 h 39"/>
                <a:gd name="T50" fmla="*/ 2147483647 w 255"/>
                <a:gd name="T51" fmla="*/ 2147483647 h 39"/>
                <a:gd name="T52" fmla="*/ 2147483647 w 255"/>
                <a:gd name="T53" fmla="*/ 2147483647 h 39"/>
                <a:gd name="T54" fmla="*/ 2147483647 w 255"/>
                <a:gd name="T55" fmla="*/ 2147483647 h 39"/>
                <a:gd name="T56" fmla="*/ 2147483647 w 255"/>
                <a:gd name="T57" fmla="*/ 2147483647 h 39"/>
                <a:gd name="T58" fmla="*/ 2147483647 w 255"/>
                <a:gd name="T59" fmla="*/ 2147483647 h 39"/>
                <a:gd name="T60" fmla="*/ 2147483647 w 255"/>
                <a:gd name="T61" fmla="*/ 2147483647 h 39"/>
                <a:gd name="T62" fmla="*/ 2147483647 w 255"/>
                <a:gd name="T63" fmla="*/ 2147483647 h 39"/>
                <a:gd name="T64" fmla="*/ 2147483647 w 255"/>
                <a:gd name="T65" fmla="*/ 2147483647 h 39"/>
                <a:gd name="T66" fmla="*/ 2147483647 w 255"/>
                <a:gd name="T67" fmla="*/ 2147483647 h 39"/>
                <a:gd name="T68" fmla="*/ 2147483647 w 255"/>
                <a:gd name="T69" fmla="*/ 2147483647 h 39"/>
                <a:gd name="T70" fmla="*/ 2147483647 w 255"/>
                <a:gd name="T71" fmla="*/ 2147483647 h 39"/>
                <a:gd name="T72" fmla="*/ 2147483647 w 255"/>
                <a:gd name="T73" fmla="*/ 2147483647 h 39"/>
                <a:gd name="T74" fmla="*/ 2147483647 w 255"/>
                <a:gd name="T75" fmla="*/ 2147483647 h 39"/>
                <a:gd name="T76" fmla="*/ 2147483647 w 255"/>
                <a:gd name="T77" fmla="*/ 2147483647 h 39"/>
                <a:gd name="T78" fmla="*/ 2147483647 w 255"/>
                <a:gd name="T79" fmla="*/ 2147483647 h 39"/>
                <a:gd name="T80" fmla="*/ 2147483647 w 255"/>
                <a:gd name="T81" fmla="*/ 2147483647 h 39"/>
                <a:gd name="T82" fmla="*/ 2147483647 w 255"/>
                <a:gd name="T83" fmla="*/ 2147483647 h 39"/>
                <a:gd name="T84" fmla="*/ 2147483647 w 255"/>
                <a:gd name="T85" fmla="*/ 2147483647 h 39"/>
                <a:gd name="T86" fmla="*/ 2147483647 w 255"/>
                <a:gd name="T87" fmla="*/ 2147483647 h 39"/>
                <a:gd name="T88" fmla="*/ 2147483647 w 255"/>
                <a:gd name="T89" fmla="*/ 2147483647 h 39"/>
                <a:gd name="T90" fmla="*/ 2147483647 w 255"/>
                <a:gd name="T91" fmla="*/ 2147483647 h 39"/>
                <a:gd name="T92" fmla="*/ 2147483647 w 255"/>
                <a:gd name="T93" fmla="*/ 2147483647 h 39"/>
                <a:gd name="T94" fmla="*/ 2147483647 w 255"/>
                <a:gd name="T95" fmla="*/ 2147483647 h 39"/>
                <a:gd name="T96" fmla="*/ 2147483647 w 255"/>
                <a:gd name="T97" fmla="*/ 2147483647 h 39"/>
                <a:gd name="T98" fmla="*/ 2147483647 w 255"/>
                <a:gd name="T99" fmla="*/ 2147483647 h 39"/>
                <a:gd name="T100" fmla="*/ 2147483647 w 255"/>
                <a:gd name="T101" fmla="*/ 2147483647 h 39"/>
                <a:gd name="T102" fmla="*/ 2147483647 w 255"/>
                <a:gd name="T103" fmla="*/ 2147483647 h 39"/>
                <a:gd name="T104" fmla="*/ 2147483647 w 255"/>
                <a:gd name="T105" fmla="*/ 2147483647 h 39"/>
                <a:gd name="T106" fmla="*/ 2147483647 w 255"/>
                <a:gd name="T107" fmla="*/ 0 h 39"/>
                <a:gd name="T108" fmla="*/ 2147483647 w 255"/>
                <a:gd name="T109" fmla="*/ 0 h 39"/>
                <a:gd name="T110" fmla="*/ 2147483647 w 255"/>
                <a:gd name="T111" fmla="*/ 0 h 39"/>
                <a:gd name="T112" fmla="*/ 2147483647 w 255"/>
                <a:gd name="T113" fmla="*/ 0 h 39"/>
                <a:gd name="T114" fmla="*/ 2147483647 w 255"/>
                <a:gd name="T115" fmla="*/ 0 h 39"/>
                <a:gd name="T116" fmla="*/ 2147483647 w 255"/>
                <a:gd name="T117" fmla="*/ 0 h 39"/>
                <a:gd name="T118" fmla="*/ 2147483647 w 255"/>
                <a:gd name="T119" fmla="*/ 0 h 39"/>
                <a:gd name="T120" fmla="*/ 2147483647 w 255"/>
                <a:gd name="T121" fmla="*/ 2147483647 h 39"/>
                <a:gd name="T122" fmla="*/ 2147483647 w 255"/>
                <a:gd name="T123" fmla="*/ 2147483647 h 39"/>
                <a:gd name="T124" fmla="*/ 2147483647 w 255"/>
                <a:gd name="T125" fmla="*/ 2147483647 h 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5" h="39">
                  <a:moveTo>
                    <a:pt x="0" y="38"/>
                  </a:move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0" y="30"/>
                  </a:lnTo>
                  <a:lnTo>
                    <a:pt x="51" y="30"/>
                  </a:lnTo>
                  <a:lnTo>
                    <a:pt x="52" y="30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9"/>
                  </a:lnTo>
                  <a:lnTo>
                    <a:pt x="57" y="29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60" y="28"/>
                  </a:lnTo>
                  <a:lnTo>
                    <a:pt x="61" y="28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8" y="27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6" y="25"/>
                  </a:lnTo>
                  <a:lnTo>
                    <a:pt x="77" y="25"/>
                  </a:lnTo>
                  <a:lnTo>
                    <a:pt x="78" y="25"/>
                  </a:lnTo>
                  <a:lnTo>
                    <a:pt x="78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1" y="24"/>
                  </a:lnTo>
                  <a:lnTo>
                    <a:pt x="82" y="24"/>
                  </a:lnTo>
                  <a:lnTo>
                    <a:pt x="83" y="24"/>
                  </a:lnTo>
                  <a:lnTo>
                    <a:pt x="84" y="24"/>
                  </a:lnTo>
                  <a:lnTo>
                    <a:pt x="84" y="23"/>
                  </a:lnTo>
                  <a:lnTo>
                    <a:pt x="84" y="24"/>
                  </a:lnTo>
                  <a:lnTo>
                    <a:pt x="84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0" y="22"/>
                  </a:lnTo>
                  <a:lnTo>
                    <a:pt x="91" y="22"/>
                  </a:lnTo>
                  <a:lnTo>
                    <a:pt x="92" y="22"/>
                  </a:lnTo>
                  <a:lnTo>
                    <a:pt x="93" y="22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9" y="21"/>
                  </a:lnTo>
                  <a:lnTo>
                    <a:pt x="100" y="21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4" y="20"/>
                  </a:lnTo>
                  <a:lnTo>
                    <a:pt x="105" y="20"/>
                  </a:lnTo>
                  <a:lnTo>
                    <a:pt x="106" y="20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8" y="19"/>
                  </a:lnTo>
                  <a:lnTo>
                    <a:pt x="109" y="19"/>
                  </a:lnTo>
                  <a:lnTo>
                    <a:pt x="110" y="19"/>
                  </a:lnTo>
                  <a:lnTo>
                    <a:pt x="110" y="18"/>
                  </a:lnTo>
                  <a:lnTo>
                    <a:pt x="111" y="19"/>
                  </a:lnTo>
                  <a:lnTo>
                    <a:pt x="111" y="18"/>
                  </a:lnTo>
                  <a:lnTo>
                    <a:pt x="112" y="18"/>
                  </a:lnTo>
                  <a:lnTo>
                    <a:pt x="113" y="18"/>
                  </a:lnTo>
                  <a:lnTo>
                    <a:pt x="114" y="18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6" y="17"/>
                  </a:lnTo>
                  <a:lnTo>
                    <a:pt x="117" y="17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1" y="16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4" y="16"/>
                  </a:lnTo>
                  <a:lnTo>
                    <a:pt x="124" y="15"/>
                  </a:lnTo>
                  <a:lnTo>
                    <a:pt x="125" y="15"/>
                  </a:lnTo>
                  <a:lnTo>
                    <a:pt x="126" y="15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30" y="13"/>
                  </a:lnTo>
                  <a:lnTo>
                    <a:pt x="131" y="13"/>
                  </a:lnTo>
                  <a:lnTo>
                    <a:pt x="131" y="12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0" y="7"/>
                  </a:lnTo>
                  <a:lnTo>
                    <a:pt x="141" y="7"/>
                  </a:lnTo>
                  <a:lnTo>
                    <a:pt x="142" y="7"/>
                  </a:lnTo>
                  <a:lnTo>
                    <a:pt x="143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6"/>
                  </a:lnTo>
                  <a:lnTo>
                    <a:pt x="146" y="6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2" y="6"/>
                  </a:lnTo>
                  <a:lnTo>
                    <a:pt x="153" y="6"/>
                  </a:lnTo>
                  <a:lnTo>
                    <a:pt x="154" y="6"/>
                  </a:lnTo>
                  <a:lnTo>
                    <a:pt x="155" y="6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59" y="7"/>
                  </a:lnTo>
                  <a:lnTo>
                    <a:pt x="159" y="6"/>
                  </a:lnTo>
                  <a:lnTo>
                    <a:pt x="160" y="6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1" y="6"/>
                  </a:lnTo>
                  <a:lnTo>
                    <a:pt x="162" y="6"/>
                  </a:lnTo>
                  <a:lnTo>
                    <a:pt x="163" y="6"/>
                  </a:lnTo>
                  <a:lnTo>
                    <a:pt x="164" y="6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0" y="5"/>
                  </a:lnTo>
                  <a:lnTo>
                    <a:pt x="171" y="5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4" y="5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77" y="5"/>
                  </a:lnTo>
                  <a:lnTo>
                    <a:pt x="178" y="5"/>
                  </a:lnTo>
                  <a:lnTo>
                    <a:pt x="179" y="5"/>
                  </a:lnTo>
                  <a:lnTo>
                    <a:pt x="180" y="5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2" y="4"/>
                  </a:lnTo>
                  <a:lnTo>
                    <a:pt x="182" y="3"/>
                  </a:lnTo>
                  <a:lnTo>
                    <a:pt x="183" y="3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6" y="3"/>
                  </a:lnTo>
                  <a:lnTo>
                    <a:pt x="187" y="3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9" y="2"/>
                  </a:lnTo>
                  <a:lnTo>
                    <a:pt x="190" y="2"/>
                  </a:lnTo>
                  <a:lnTo>
                    <a:pt x="191" y="2"/>
                  </a:lnTo>
                  <a:lnTo>
                    <a:pt x="192" y="2"/>
                  </a:lnTo>
                  <a:lnTo>
                    <a:pt x="193" y="2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7" y="2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5" y="1"/>
                  </a:lnTo>
                  <a:lnTo>
                    <a:pt x="215" y="0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0" y="1"/>
                  </a:lnTo>
                  <a:lnTo>
                    <a:pt x="240" y="0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4" y="1"/>
                  </a:lnTo>
                  <a:lnTo>
                    <a:pt x="245" y="1"/>
                  </a:lnTo>
                  <a:lnTo>
                    <a:pt x="246" y="1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1" y="1"/>
                  </a:lnTo>
                  <a:lnTo>
                    <a:pt x="252" y="1"/>
                  </a:lnTo>
                  <a:lnTo>
                    <a:pt x="253" y="1"/>
                  </a:lnTo>
                  <a:lnTo>
                    <a:pt x="254" y="1"/>
                  </a:lnTo>
                  <a:lnTo>
                    <a:pt x="255" y="1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1088" y="892"/>
              <a:ext cx="2228" cy="408"/>
            </a:xfrm>
            <a:custGeom>
              <a:avLst/>
              <a:gdLst>
                <a:gd name="T0" fmla="*/ 2147483647 w 255"/>
                <a:gd name="T1" fmla="*/ 2147483647 h 44"/>
                <a:gd name="T2" fmla="*/ 2147483647 w 255"/>
                <a:gd name="T3" fmla="*/ 2147483647 h 44"/>
                <a:gd name="T4" fmla="*/ 2147483647 w 255"/>
                <a:gd name="T5" fmla="*/ 2147483647 h 44"/>
                <a:gd name="T6" fmla="*/ 2147483647 w 255"/>
                <a:gd name="T7" fmla="*/ 2147483647 h 44"/>
                <a:gd name="T8" fmla="*/ 2147483647 w 255"/>
                <a:gd name="T9" fmla="*/ 2147483647 h 44"/>
                <a:gd name="T10" fmla="*/ 2147483647 w 255"/>
                <a:gd name="T11" fmla="*/ 2147483647 h 44"/>
                <a:gd name="T12" fmla="*/ 2147483647 w 255"/>
                <a:gd name="T13" fmla="*/ 2147483647 h 44"/>
                <a:gd name="T14" fmla="*/ 2147483647 w 255"/>
                <a:gd name="T15" fmla="*/ 2147483647 h 44"/>
                <a:gd name="T16" fmla="*/ 2147483647 w 255"/>
                <a:gd name="T17" fmla="*/ 2147483647 h 44"/>
                <a:gd name="T18" fmla="*/ 2147483647 w 255"/>
                <a:gd name="T19" fmla="*/ 2147483647 h 44"/>
                <a:gd name="T20" fmla="*/ 2147483647 w 255"/>
                <a:gd name="T21" fmla="*/ 2147483647 h 44"/>
                <a:gd name="T22" fmla="*/ 2147483647 w 255"/>
                <a:gd name="T23" fmla="*/ 2147483647 h 44"/>
                <a:gd name="T24" fmla="*/ 2147483647 w 255"/>
                <a:gd name="T25" fmla="*/ 2147483647 h 44"/>
                <a:gd name="T26" fmla="*/ 2147483647 w 255"/>
                <a:gd name="T27" fmla="*/ 2147483647 h 44"/>
                <a:gd name="T28" fmla="*/ 2147483647 w 255"/>
                <a:gd name="T29" fmla="*/ 2147483647 h 44"/>
                <a:gd name="T30" fmla="*/ 2147483647 w 255"/>
                <a:gd name="T31" fmla="*/ 2147483647 h 44"/>
                <a:gd name="T32" fmla="*/ 2147483647 w 255"/>
                <a:gd name="T33" fmla="*/ 2147483647 h 44"/>
                <a:gd name="T34" fmla="*/ 2147483647 w 255"/>
                <a:gd name="T35" fmla="*/ 2147483647 h 44"/>
                <a:gd name="T36" fmla="*/ 2147483647 w 255"/>
                <a:gd name="T37" fmla="*/ 2147483647 h 44"/>
                <a:gd name="T38" fmla="*/ 2147483647 w 255"/>
                <a:gd name="T39" fmla="*/ 2147483647 h 44"/>
                <a:gd name="T40" fmla="*/ 2147483647 w 255"/>
                <a:gd name="T41" fmla="*/ 2147483647 h 44"/>
                <a:gd name="T42" fmla="*/ 2147483647 w 255"/>
                <a:gd name="T43" fmla="*/ 2147483647 h 44"/>
                <a:gd name="T44" fmla="*/ 2147483647 w 255"/>
                <a:gd name="T45" fmla="*/ 2147483647 h 44"/>
                <a:gd name="T46" fmla="*/ 2147483647 w 255"/>
                <a:gd name="T47" fmla="*/ 2147483647 h 44"/>
                <a:gd name="T48" fmla="*/ 2147483647 w 255"/>
                <a:gd name="T49" fmla="*/ 2147483647 h 44"/>
                <a:gd name="T50" fmla="*/ 2147483647 w 255"/>
                <a:gd name="T51" fmla="*/ 2147483647 h 44"/>
                <a:gd name="T52" fmla="*/ 2147483647 w 255"/>
                <a:gd name="T53" fmla="*/ 2147483647 h 44"/>
                <a:gd name="T54" fmla="*/ 2147483647 w 255"/>
                <a:gd name="T55" fmla="*/ 2147483647 h 44"/>
                <a:gd name="T56" fmla="*/ 2147483647 w 255"/>
                <a:gd name="T57" fmla="*/ 2147483647 h 44"/>
                <a:gd name="T58" fmla="*/ 2147483647 w 255"/>
                <a:gd name="T59" fmla="*/ 2147483647 h 44"/>
                <a:gd name="T60" fmla="*/ 2147483647 w 255"/>
                <a:gd name="T61" fmla="*/ 2147483647 h 44"/>
                <a:gd name="T62" fmla="*/ 2147483647 w 255"/>
                <a:gd name="T63" fmla="*/ 2147483647 h 44"/>
                <a:gd name="T64" fmla="*/ 2147483647 w 255"/>
                <a:gd name="T65" fmla="*/ 2147483647 h 44"/>
                <a:gd name="T66" fmla="*/ 2147483647 w 255"/>
                <a:gd name="T67" fmla="*/ 2147483647 h 44"/>
                <a:gd name="T68" fmla="*/ 2147483647 w 255"/>
                <a:gd name="T69" fmla="*/ 2147483647 h 44"/>
                <a:gd name="T70" fmla="*/ 2147483647 w 255"/>
                <a:gd name="T71" fmla="*/ 2147483647 h 44"/>
                <a:gd name="T72" fmla="*/ 2147483647 w 255"/>
                <a:gd name="T73" fmla="*/ 2147483647 h 44"/>
                <a:gd name="T74" fmla="*/ 2147483647 w 255"/>
                <a:gd name="T75" fmla="*/ 2147483647 h 44"/>
                <a:gd name="T76" fmla="*/ 2147483647 w 255"/>
                <a:gd name="T77" fmla="*/ 2147483647 h 44"/>
                <a:gd name="T78" fmla="*/ 2147483647 w 255"/>
                <a:gd name="T79" fmla="*/ 2147483647 h 44"/>
                <a:gd name="T80" fmla="*/ 2147483647 w 255"/>
                <a:gd name="T81" fmla="*/ 2147483647 h 44"/>
                <a:gd name="T82" fmla="*/ 2147483647 w 255"/>
                <a:gd name="T83" fmla="*/ 2147483647 h 44"/>
                <a:gd name="T84" fmla="*/ 2147483647 w 255"/>
                <a:gd name="T85" fmla="*/ 2147483647 h 44"/>
                <a:gd name="T86" fmla="*/ 2147483647 w 255"/>
                <a:gd name="T87" fmla="*/ 2147483647 h 44"/>
                <a:gd name="T88" fmla="*/ 2147483647 w 255"/>
                <a:gd name="T89" fmla="*/ 2147483647 h 44"/>
                <a:gd name="T90" fmla="*/ 2147483647 w 255"/>
                <a:gd name="T91" fmla="*/ 2147483647 h 44"/>
                <a:gd name="T92" fmla="*/ 2147483647 w 255"/>
                <a:gd name="T93" fmla="*/ 2147483647 h 44"/>
                <a:gd name="T94" fmla="*/ 2147483647 w 255"/>
                <a:gd name="T95" fmla="*/ 2147483647 h 44"/>
                <a:gd name="T96" fmla="*/ 2147483647 w 255"/>
                <a:gd name="T97" fmla="*/ 2147483647 h 44"/>
                <a:gd name="T98" fmla="*/ 2147483647 w 255"/>
                <a:gd name="T99" fmla="*/ 2147483647 h 44"/>
                <a:gd name="T100" fmla="*/ 2147483647 w 255"/>
                <a:gd name="T101" fmla="*/ 2147483647 h 44"/>
                <a:gd name="T102" fmla="*/ 2147483647 w 255"/>
                <a:gd name="T103" fmla="*/ 2147483647 h 44"/>
                <a:gd name="T104" fmla="*/ 2147483647 w 255"/>
                <a:gd name="T105" fmla="*/ 2147483647 h 44"/>
                <a:gd name="T106" fmla="*/ 2147483647 w 255"/>
                <a:gd name="T107" fmla="*/ 2147483647 h 44"/>
                <a:gd name="T108" fmla="*/ 2147483647 w 255"/>
                <a:gd name="T109" fmla="*/ 2147483647 h 44"/>
                <a:gd name="T110" fmla="*/ 2147483647 w 255"/>
                <a:gd name="T111" fmla="*/ 2147483647 h 44"/>
                <a:gd name="T112" fmla="*/ 2147483647 w 255"/>
                <a:gd name="T113" fmla="*/ 2147483647 h 44"/>
                <a:gd name="T114" fmla="*/ 2147483647 w 255"/>
                <a:gd name="T115" fmla="*/ 2147483647 h 44"/>
                <a:gd name="T116" fmla="*/ 2147483647 w 255"/>
                <a:gd name="T117" fmla="*/ 2147483647 h 44"/>
                <a:gd name="T118" fmla="*/ 2147483647 w 255"/>
                <a:gd name="T119" fmla="*/ 2147483647 h 44"/>
                <a:gd name="T120" fmla="*/ 2147483647 w 255"/>
                <a:gd name="T121" fmla="*/ 2147483647 h 44"/>
                <a:gd name="T122" fmla="*/ 2147483647 w 255"/>
                <a:gd name="T123" fmla="*/ 2147483647 h 44"/>
                <a:gd name="T124" fmla="*/ 2147483647 w 255"/>
                <a:gd name="T125" fmla="*/ 2147483647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5" h="44">
                  <a:moveTo>
                    <a:pt x="0" y="43"/>
                  </a:moveTo>
                  <a:lnTo>
                    <a:pt x="0" y="43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1" y="35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2" y="32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5" y="32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7" y="31"/>
                  </a:lnTo>
                  <a:lnTo>
                    <a:pt x="68" y="31"/>
                  </a:lnTo>
                  <a:lnTo>
                    <a:pt x="69" y="31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9" y="29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4" y="28"/>
                  </a:lnTo>
                  <a:lnTo>
                    <a:pt x="84" y="27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8" y="25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1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3" y="24"/>
                  </a:lnTo>
                  <a:lnTo>
                    <a:pt x="104" y="24"/>
                  </a:lnTo>
                  <a:lnTo>
                    <a:pt x="104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7" y="23"/>
                  </a:lnTo>
                  <a:lnTo>
                    <a:pt x="107" y="22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2"/>
                  </a:lnTo>
                  <a:lnTo>
                    <a:pt x="110" y="21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2" y="20"/>
                  </a:lnTo>
                  <a:lnTo>
                    <a:pt x="113" y="20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5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9"/>
                  </a:lnTo>
                  <a:lnTo>
                    <a:pt x="120" y="18"/>
                  </a:lnTo>
                  <a:lnTo>
                    <a:pt x="121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4" y="17"/>
                  </a:lnTo>
                  <a:lnTo>
                    <a:pt x="124" y="16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30" y="14"/>
                  </a:lnTo>
                  <a:lnTo>
                    <a:pt x="130" y="13"/>
                  </a:lnTo>
                  <a:lnTo>
                    <a:pt x="131" y="13"/>
                  </a:lnTo>
                  <a:lnTo>
                    <a:pt x="132" y="13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6" y="8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9" y="7"/>
                  </a:lnTo>
                  <a:lnTo>
                    <a:pt x="140" y="7"/>
                  </a:lnTo>
                  <a:lnTo>
                    <a:pt x="141" y="7"/>
                  </a:lnTo>
                  <a:lnTo>
                    <a:pt x="142" y="7"/>
                  </a:lnTo>
                  <a:lnTo>
                    <a:pt x="142" y="6"/>
                  </a:lnTo>
                  <a:lnTo>
                    <a:pt x="143" y="6"/>
                  </a:lnTo>
                  <a:lnTo>
                    <a:pt x="144" y="6"/>
                  </a:lnTo>
                  <a:lnTo>
                    <a:pt x="145" y="6"/>
                  </a:lnTo>
                  <a:lnTo>
                    <a:pt x="146" y="6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1" y="5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5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59" y="7"/>
                  </a:lnTo>
                  <a:lnTo>
                    <a:pt x="159" y="6"/>
                  </a:lnTo>
                  <a:lnTo>
                    <a:pt x="160" y="6"/>
                  </a:lnTo>
                  <a:lnTo>
                    <a:pt x="160" y="7"/>
                  </a:lnTo>
                  <a:lnTo>
                    <a:pt x="160" y="6"/>
                  </a:lnTo>
                  <a:lnTo>
                    <a:pt x="161" y="6"/>
                  </a:lnTo>
                  <a:lnTo>
                    <a:pt x="162" y="6"/>
                  </a:lnTo>
                  <a:lnTo>
                    <a:pt x="163" y="6"/>
                  </a:lnTo>
                  <a:lnTo>
                    <a:pt x="164" y="6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3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6"/>
                  </a:lnTo>
                  <a:lnTo>
                    <a:pt x="177" y="5"/>
                  </a:lnTo>
                  <a:lnTo>
                    <a:pt x="177" y="6"/>
                  </a:lnTo>
                  <a:lnTo>
                    <a:pt x="177" y="5"/>
                  </a:lnTo>
                  <a:lnTo>
                    <a:pt x="178" y="5"/>
                  </a:lnTo>
                  <a:lnTo>
                    <a:pt x="179" y="5"/>
                  </a:lnTo>
                  <a:lnTo>
                    <a:pt x="180" y="5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2" y="4"/>
                  </a:lnTo>
                  <a:lnTo>
                    <a:pt x="183" y="3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6" y="3"/>
                  </a:lnTo>
                  <a:lnTo>
                    <a:pt x="187" y="3"/>
                  </a:lnTo>
                  <a:lnTo>
                    <a:pt x="188" y="3"/>
                  </a:lnTo>
                  <a:lnTo>
                    <a:pt x="188" y="2"/>
                  </a:lnTo>
                  <a:lnTo>
                    <a:pt x="189" y="2"/>
                  </a:lnTo>
                  <a:lnTo>
                    <a:pt x="190" y="2"/>
                  </a:lnTo>
                  <a:lnTo>
                    <a:pt x="191" y="2"/>
                  </a:lnTo>
                  <a:lnTo>
                    <a:pt x="192" y="2"/>
                  </a:lnTo>
                  <a:lnTo>
                    <a:pt x="193" y="2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7" y="2"/>
                  </a:lnTo>
                  <a:lnTo>
                    <a:pt x="198" y="2"/>
                  </a:lnTo>
                  <a:lnTo>
                    <a:pt x="199" y="2"/>
                  </a:lnTo>
                  <a:lnTo>
                    <a:pt x="199" y="1"/>
                  </a:lnTo>
                  <a:lnTo>
                    <a:pt x="199" y="2"/>
                  </a:lnTo>
                  <a:lnTo>
                    <a:pt x="200" y="1"/>
                  </a:lnTo>
                  <a:lnTo>
                    <a:pt x="200" y="2"/>
                  </a:lnTo>
                  <a:lnTo>
                    <a:pt x="200" y="1"/>
                  </a:lnTo>
                  <a:lnTo>
                    <a:pt x="200" y="2"/>
                  </a:lnTo>
                  <a:lnTo>
                    <a:pt x="200" y="1"/>
                  </a:lnTo>
                  <a:lnTo>
                    <a:pt x="200" y="2"/>
                  </a:lnTo>
                  <a:lnTo>
                    <a:pt x="200" y="1"/>
                  </a:lnTo>
                  <a:lnTo>
                    <a:pt x="200" y="2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1" y="2"/>
                  </a:lnTo>
                  <a:lnTo>
                    <a:pt x="201" y="1"/>
                  </a:lnTo>
                  <a:lnTo>
                    <a:pt x="201" y="2"/>
                  </a:lnTo>
                  <a:lnTo>
                    <a:pt x="201" y="1"/>
                  </a:lnTo>
                  <a:lnTo>
                    <a:pt x="201" y="2"/>
                  </a:lnTo>
                  <a:lnTo>
                    <a:pt x="201" y="1"/>
                  </a:lnTo>
                  <a:lnTo>
                    <a:pt x="201" y="2"/>
                  </a:lnTo>
                  <a:lnTo>
                    <a:pt x="201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1"/>
                  </a:lnTo>
                  <a:lnTo>
                    <a:pt x="226" y="0"/>
                  </a:lnTo>
                  <a:lnTo>
                    <a:pt x="226" y="1"/>
                  </a:lnTo>
                  <a:lnTo>
                    <a:pt x="227" y="1"/>
                  </a:lnTo>
                  <a:lnTo>
                    <a:pt x="228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1" y="1"/>
                  </a:lnTo>
                  <a:lnTo>
                    <a:pt x="232" y="1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7" y="1"/>
                  </a:lnTo>
                  <a:lnTo>
                    <a:pt x="238" y="1"/>
                  </a:lnTo>
                  <a:lnTo>
                    <a:pt x="239" y="1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4" y="1"/>
                  </a:lnTo>
                  <a:lnTo>
                    <a:pt x="245" y="1"/>
                  </a:lnTo>
                  <a:lnTo>
                    <a:pt x="246" y="1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1" y="1"/>
                  </a:lnTo>
                  <a:lnTo>
                    <a:pt x="252" y="1"/>
                  </a:lnTo>
                  <a:lnTo>
                    <a:pt x="253" y="1"/>
                  </a:lnTo>
                  <a:lnTo>
                    <a:pt x="254" y="1"/>
                  </a:lnTo>
                  <a:lnTo>
                    <a:pt x="255" y="1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905" y="1489"/>
              <a:ext cx="1350" cy="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44575" eaLnBrk="1" hangingPunct="1"/>
              <a:r>
                <a:rPr lang="en-US" sz="1400" b="1" dirty="0">
                  <a:solidFill>
                    <a:srgbClr val="000000"/>
                  </a:solidFill>
                </a:rPr>
                <a:t>ERL Injector </a:t>
              </a:r>
              <a:r>
                <a:rPr lang="en-US" sz="1400" b="1" dirty="0" err="1">
                  <a:solidFill>
                    <a:srgbClr val="000000"/>
                  </a:solidFill>
                </a:rPr>
                <a:t>Cooldown</a:t>
              </a:r>
              <a:r>
                <a:rPr lang="en-US" sz="1400" b="1" dirty="0">
                  <a:solidFill>
                    <a:srgbClr val="000000"/>
                  </a:solidFill>
                </a:rPr>
                <a:t> WPM Horizontal</a:t>
              </a:r>
              <a:endParaRPr lang="en-US" sz="1600" dirty="0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452" y="1846"/>
              <a:ext cx="2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-1.00</a:t>
              </a:r>
              <a:endParaRPr lang="en-US" sz="1600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452" y="1541"/>
              <a:ext cx="2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-0.50</a:t>
              </a:r>
              <a:endParaRPr lang="en-US" sz="1600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486" y="1235"/>
              <a:ext cx="2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0.00</a:t>
              </a:r>
              <a:endParaRPr lang="en-US" sz="1600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486" y="930"/>
              <a:ext cx="2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0.50</a:t>
              </a:r>
              <a:endParaRPr lang="en-US" sz="1600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486" y="624"/>
              <a:ext cx="2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1.00</a:t>
              </a:r>
              <a:endParaRPr lang="en-US" sz="1600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77" y="2021"/>
              <a:ext cx="64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4/29/08 0:00</a:t>
              </a:r>
              <a:endParaRPr lang="en-US" sz="1600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1369" y="2021"/>
              <a:ext cx="6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4/30/08 0:00</a:t>
              </a:r>
              <a:endParaRPr lang="en-US" sz="1600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2295" y="2021"/>
              <a:ext cx="5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5/1/08 0:00</a:t>
              </a:r>
              <a:endParaRPr lang="en-US" sz="1600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3184" y="2021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5/2/08 0:00</a:t>
              </a:r>
              <a:endParaRPr lang="en-US" sz="1600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1883" y="2191"/>
              <a:ext cx="4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100" b="1">
                  <a:solidFill>
                    <a:srgbClr val="000000"/>
                  </a:solidFill>
                </a:rPr>
                <a:t>Date-Time</a:t>
              </a:r>
              <a:endParaRPr lang="en-US" sz="1600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 rot="-5400000">
              <a:off x="-91" y="1274"/>
              <a:ext cx="84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 b="1">
                  <a:solidFill>
                    <a:srgbClr val="000000"/>
                  </a:solidFill>
                </a:rPr>
                <a:t>X position [mm]</a:t>
              </a:r>
              <a:endParaRPr lang="en-US" sz="1600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2652" y="1118"/>
              <a:ext cx="750" cy="77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>
              <a:off x="2695" y="1219"/>
              <a:ext cx="237" cy="0"/>
            </a:xfrm>
            <a:prstGeom prst="line">
              <a:avLst/>
            </a:prstGeom>
            <a:noFill/>
            <a:ln w="238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957" y="1145"/>
              <a:ext cx="4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 dirty="0">
                  <a:solidFill>
                    <a:srgbClr val="000000"/>
                  </a:solidFill>
                </a:rPr>
                <a:t>X1 [mm]</a:t>
              </a:r>
              <a:endParaRPr lang="en-US" sz="1600" dirty="0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>
              <a:off x="2695" y="1423"/>
              <a:ext cx="237" cy="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2957" y="1339"/>
              <a:ext cx="4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X3 [mm]</a:t>
              </a:r>
              <a:endParaRPr lang="en-US" sz="1600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2695" y="1617"/>
              <a:ext cx="23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2957" y="1535"/>
              <a:ext cx="4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X4 [mm]</a:t>
              </a:r>
              <a:endParaRPr lang="en-US" sz="1600"/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>
              <a:off x="2695" y="1811"/>
              <a:ext cx="237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2957" y="1729"/>
              <a:ext cx="4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X5 [mm]</a:t>
              </a:r>
              <a:endParaRPr lang="en-US" sz="1600"/>
            </a:p>
          </p:txBody>
        </p:sp>
      </p:grpSp>
      <p:sp>
        <p:nvSpPr>
          <p:cNvPr id="59" name="Content Placeholder 1"/>
          <p:cNvSpPr>
            <a:spLocks noGrp="1"/>
          </p:cNvSpPr>
          <p:nvPr>
            <p:ph idx="1"/>
          </p:nvPr>
        </p:nvSpPr>
        <p:spPr>
          <a:xfrm>
            <a:off x="2461704" y="1498824"/>
            <a:ext cx="6400800" cy="3657600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1200"/>
              </a:spcBef>
            </a:pPr>
            <a:r>
              <a:rPr lang="en-US" sz="2400" dirty="0" smtClean="0"/>
              <a:t>High precision supports on cavities, HOM loads, and HGRP for “self” alignment of beam line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2000" dirty="0" smtClean="0"/>
              <a:t>Rigid, stable support</a:t>
            </a:r>
          </a:p>
          <a:p>
            <a:pPr marL="633413" lvl="1" indent="-233363">
              <a:spcBef>
                <a:spcPts val="0"/>
              </a:spcBef>
            </a:pPr>
            <a:r>
              <a:rPr lang="en-US" sz="2000" dirty="0" smtClean="0"/>
              <a:t>Shift of beamline during cool-down as predicted</a:t>
            </a:r>
          </a:p>
          <a:p>
            <a:pPr marL="233363" indent="-233363">
              <a:spcBef>
                <a:spcPts val="1200"/>
              </a:spcBef>
            </a:pP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Cavity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string is aligned to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  <a:sym typeface="Symbol" pitchFamily="18" charset="2"/>
              </a:rPr>
              <a:t>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0.2 mm after cool-down!</a:t>
            </a:r>
          </a:p>
          <a:p>
            <a:pPr marL="233363" indent="-233363">
              <a:spcBef>
                <a:spcPts val="1200"/>
              </a:spcBef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46" y="4335008"/>
            <a:ext cx="301625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426858"/>
              </p:ext>
            </p:extLst>
          </p:nvPr>
        </p:nvGraphicFramePr>
        <p:xfrm>
          <a:off x="301625" y="1494006"/>
          <a:ext cx="2117725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hoto Editor Photo" r:id="rId4" imgW="3552381" imgH="4877481" progId="MSPhotoEd.3">
                  <p:embed/>
                </p:oleObj>
              </mc:Choice>
              <mc:Fallback>
                <p:oleObj name="Photo Editor Photo" r:id="rId4" imgW="3552381" imgH="48774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494006"/>
                        <a:ext cx="2117725" cy="290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595313" y="3335505"/>
            <a:ext cx="211137" cy="1198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H="1">
            <a:off x="1727200" y="4008605"/>
            <a:ext cx="107950" cy="7818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The End</a:t>
            </a:r>
            <a:endParaRPr lang="en-US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78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avities: SRF performance</a:t>
            </a:r>
          </a:p>
          <a:p>
            <a:pPr lvl="1"/>
            <a:r>
              <a:rPr lang="en-US" dirty="0" smtClean="0"/>
              <a:t>16.2 MV/m (13 MV) average (5GeV from 384 cavities)</a:t>
            </a:r>
          </a:p>
          <a:p>
            <a:pPr lvl="1"/>
            <a:r>
              <a:rPr lang="en-US" dirty="0" smtClean="0"/>
              <a:t>20 MV/m max (16 MeV) for overhead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= 2*10</a:t>
            </a:r>
            <a:r>
              <a:rPr lang="en-US" baseline="30000" dirty="0" smtClean="0"/>
              <a:t>10  </a:t>
            </a:r>
            <a:r>
              <a:rPr lang="en-US" dirty="0" smtClean="0"/>
              <a:t>on average at 16.2 MV/m  (~11 W per cavity)</a:t>
            </a:r>
          </a:p>
          <a:p>
            <a:pPr lvl="1"/>
            <a:r>
              <a:rPr lang="en-US" dirty="0" smtClean="0"/>
              <a:t>Field stability (assuming non-correlated errors):</a:t>
            </a:r>
          </a:p>
          <a:p>
            <a:pPr lvl="2"/>
            <a:r>
              <a:rPr lang="en-US" dirty="0" smtClean="0"/>
              <a:t>Relative amplitude</a:t>
            </a:r>
          </a:p>
          <a:p>
            <a:pPr lvl="3"/>
            <a:r>
              <a:rPr lang="en-US" dirty="0" smtClean="0"/>
              <a:t>Baseline (1 sigma): 10</a:t>
            </a:r>
            <a:r>
              <a:rPr lang="en-US" baseline="30000" dirty="0" smtClean="0"/>
              <a:t>-4</a:t>
            </a:r>
          </a:p>
          <a:p>
            <a:pPr lvl="3"/>
            <a:r>
              <a:rPr lang="en-US" dirty="0" smtClean="0"/>
              <a:t>Allowable </a:t>
            </a:r>
            <a:r>
              <a:rPr lang="en-US" dirty="0" smtClean="0"/>
              <a:t>(1 sigma)</a:t>
            </a:r>
            <a:r>
              <a:rPr lang="en-US" dirty="0" smtClean="0"/>
              <a:t>: 6*10</a:t>
            </a:r>
            <a:r>
              <a:rPr lang="en-US" baseline="30000" dirty="0" smtClean="0"/>
              <a:t>-3</a:t>
            </a:r>
          </a:p>
          <a:p>
            <a:pPr lvl="2"/>
            <a:r>
              <a:rPr lang="en-US" dirty="0" smtClean="0"/>
              <a:t>Phase</a:t>
            </a:r>
          </a:p>
          <a:p>
            <a:pPr lvl="3"/>
            <a:r>
              <a:rPr lang="en-US" dirty="0" smtClean="0"/>
              <a:t>Baseline (1 sigma): 0.1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3"/>
            <a:r>
              <a:rPr lang="en-US" dirty="0" smtClean="0"/>
              <a:t>Allowable (1 sigma): 1 </a:t>
            </a:r>
            <a:r>
              <a:rPr lang="en-US" dirty="0" err="1" smtClean="0"/>
              <a:t>deg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Beamline: SRF Cavity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90495"/>
              </p:ext>
            </p:extLst>
          </p:nvPr>
        </p:nvGraphicFramePr>
        <p:xfrm>
          <a:off x="4080588" y="1586288"/>
          <a:ext cx="4973865" cy="4693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2476"/>
                <a:gridCol w="1611389"/>
              </a:tblGrid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Parameter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Value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Accelerating mode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TM010 </a:t>
                      </a:r>
                      <a:r>
                        <a:rPr lang="en-US" sz="1400" dirty="0">
                          <a:effectLst/>
                          <a:sym typeface="Symbol"/>
                        </a:rPr>
                        <a:t>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Fundamental frequency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1300 MHz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Design gradient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16.2 MV/m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Intrinsic quality factor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&gt;2</a:t>
                      </a:r>
                      <a:r>
                        <a:rPr lang="en-US" sz="1400">
                          <a:effectLst/>
                          <a:sym typeface="Symbol"/>
                        </a:rPr>
                        <a:t></a:t>
                      </a: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Loaded quality factor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6.5</a:t>
                      </a:r>
                      <a:r>
                        <a:rPr lang="en-US" sz="1400">
                          <a:effectLst/>
                          <a:sym typeface="Symbol"/>
                        </a:rPr>
                        <a:t></a:t>
                      </a: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Cavity half bandwidth at Q</a:t>
                      </a:r>
                      <a:r>
                        <a:rPr lang="en-US" sz="1400" baseline="-25000">
                          <a:effectLst/>
                        </a:rPr>
                        <a:t>L</a:t>
                      </a:r>
                      <a:r>
                        <a:rPr lang="en-US" sz="1400">
                          <a:effectLst/>
                        </a:rPr>
                        <a:t>= 6.5</a:t>
                      </a:r>
                      <a:r>
                        <a:rPr lang="en-US" sz="1400">
                          <a:effectLst/>
                          <a:sym typeface="Symbol"/>
                        </a:rPr>
                        <a:t></a:t>
                      </a: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10 Hz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Operating temperature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1.8K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Number of cells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Active length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0.81 m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Cell-to-cell coupling (fundamental mode)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2.2%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Iris diameter center cell / end cells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36 mm / 36 mm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Beam tube diameter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110 mm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Geometry factor (fundamental mode)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270.7 Ohm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R/Q (fundamental mode)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387 Ohm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r>
                        <a:rPr lang="en-US" sz="1400" baseline="-25000">
                          <a:effectLst/>
                        </a:rPr>
                        <a:t>peak</a:t>
                      </a:r>
                      <a:r>
                        <a:rPr lang="en-US" sz="1400">
                          <a:effectLst/>
                        </a:rPr>
                        <a:t>/E</a:t>
                      </a:r>
                      <a:r>
                        <a:rPr lang="en-US" sz="1400" baseline="-25000">
                          <a:effectLst/>
                        </a:rPr>
                        <a:t>acc</a:t>
                      </a:r>
                      <a:r>
                        <a:rPr lang="en-US" sz="1400">
                          <a:effectLst/>
                        </a:rPr>
                        <a:t> (fundamental mode)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2.06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r>
                        <a:rPr lang="en-US" sz="1400" baseline="-25000">
                          <a:effectLst/>
                        </a:rPr>
                        <a:t>peak</a:t>
                      </a:r>
                      <a:r>
                        <a:rPr lang="en-US" sz="1400">
                          <a:effectLst/>
                        </a:rPr>
                        <a:t>/E</a:t>
                      </a:r>
                      <a:r>
                        <a:rPr lang="en-US" sz="1400" baseline="-25000">
                          <a:effectLst/>
                        </a:rPr>
                        <a:t>acc</a:t>
                      </a:r>
                      <a:r>
                        <a:rPr lang="en-US" sz="1400">
                          <a:effectLst/>
                        </a:rPr>
                        <a:t> (fundamental mode)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41.96 Oe/(MV/m)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  <a:sym typeface="Symbol"/>
                        </a:rPr>
                        <a:t></a:t>
                      </a:r>
                      <a:r>
                        <a:rPr lang="en-US" sz="1400">
                          <a:effectLst/>
                        </a:rPr>
                        <a:t>f/</a:t>
                      </a:r>
                      <a:r>
                        <a:rPr lang="en-US" sz="1400">
                          <a:effectLst/>
                          <a:sym typeface="Symbol"/>
                        </a:rPr>
                        <a:t></a:t>
                      </a:r>
                      <a:r>
                        <a:rPr lang="en-US" sz="1400">
                          <a:effectLst/>
                        </a:rPr>
                        <a:t>L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1.6 kHz/mm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Lorentz-force detuning constant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~1.5 Hz / (MV/m)^2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Cavity longitudinal loss factor for </a:t>
                      </a:r>
                      <a:r>
                        <a:rPr lang="en-US" sz="1400" dirty="0" err="1">
                          <a:effectLst/>
                        </a:rPr>
                        <a:t>σ</a:t>
                      </a:r>
                      <a:r>
                        <a:rPr lang="en-US" sz="1400" dirty="0">
                          <a:effectLst/>
                        </a:rPr>
                        <a:t>=0.6mm,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non-fundamental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13.1 V/pC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>
                          <a:effectLst/>
                        </a:rPr>
                        <a:t>Cavity transverse loss factor for σ=0.6mm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en-US" sz="1400" dirty="0">
                          <a:effectLst/>
                        </a:rPr>
                        <a:t>13.7 V/</a:t>
                      </a:r>
                      <a:r>
                        <a:rPr lang="en-US" sz="1400" dirty="0" err="1">
                          <a:effectLst/>
                        </a:rPr>
                        <a:t>pC</a:t>
                      </a:r>
                      <a:r>
                        <a:rPr lang="en-US" sz="1400" dirty="0">
                          <a:effectLst/>
                        </a:rPr>
                        <a:t>/m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12797"/>
              </p:ext>
            </p:extLst>
          </p:nvPr>
        </p:nvGraphicFramePr>
        <p:xfrm>
          <a:off x="317376" y="4506614"/>
          <a:ext cx="3200400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2295"/>
                <a:gridCol w="1022872"/>
                <a:gridCol w="1575233"/>
              </a:tblGrid>
              <a:tr h="0">
                <a:tc>
                  <a:txBody>
                    <a:bodyPr/>
                    <a:lstStyle/>
                    <a:p>
                      <a:pPr marL="41275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27025" algn="dec"/>
                          <a:tab pos="51435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88620" algn="dec"/>
                          <a:tab pos="5143500" algn="l"/>
                        </a:tabLst>
                      </a:pPr>
                      <a:r>
                        <a:rPr lang="en-US" sz="1600" dirty="0">
                          <a:effectLst/>
                        </a:rPr>
                        <a:t>Static Heat Load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669925" algn="dec"/>
                          <a:tab pos="5143500" algn="l"/>
                        </a:tabLst>
                      </a:pPr>
                      <a:r>
                        <a:rPr lang="en-US" sz="1600" dirty="0">
                          <a:effectLst/>
                        </a:rPr>
                        <a:t>Dynamic </a:t>
                      </a:r>
                      <a:r>
                        <a:rPr lang="en-US" sz="1600" dirty="0" smtClean="0">
                          <a:effectLst/>
                        </a:rPr>
                        <a:t>Load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0">
                <a:tc>
                  <a:txBody>
                    <a:bodyPr/>
                    <a:lstStyle/>
                    <a:p>
                      <a:pPr marL="41275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27025" algn="dec"/>
                          <a:tab pos="51435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88620" algn="dec"/>
                          <a:tab pos="514350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&lt;1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669925" algn="dec"/>
                          <a:tab pos="5143500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11 W/cavity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175F8B-307B-3B44-8744-66970044B354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 descr="Screen Shot 2012-09-04 at 11.06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08" y="2108866"/>
            <a:ext cx="4129138" cy="16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8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389218" y="38199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Prototype Cavity Fabrication 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9460" name="Picture 4" descr="Photo01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02" y="4017284"/>
            <a:ext cx="62642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3"/>
          <a:stretch/>
        </p:blipFill>
        <p:spPr bwMode="auto">
          <a:xfrm>
            <a:off x="665702" y="1735981"/>
            <a:ext cx="1973263" cy="223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4042315" y="1511475"/>
            <a:ext cx="4656137" cy="2461959"/>
            <a:chOff x="905776" y="33508808"/>
            <a:chExt cx="4656823" cy="2327956"/>
          </a:xfrm>
        </p:grpSpPr>
        <p:pic>
          <p:nvPicPr>
            <p:cNvPr id="19467" name="Picture 7" descr="20110323_0287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2" y="33832624"/>
              <a:ext cx="962631" cy="73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0"/>
            <p:cNvPicPr>
              <a:picLocks noChangeAspect="1" noChangeArrowheads="1"/>
            </p:cNvPicPr>
            <p:nvPr/>
          </p:nvPicPr>
          <p:blipFill rotWithShape="1">
            <a:blip r:embed="rId6"/>
            <a:srcRect t="15441"/>
            <a:stretch/>
          </p:blipFill>
          <p:spPr bwMode="auto">
            <a:xfrm>
              <a:off x="4033612" y="33610930"/>
              <a:ext cx="1528987" cy="2188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9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0"/>
            <a:stretch/>
          </p:blipFill>
          <p:spPr bwMode="auto">
            <a:xfrm rot="5400000">
              <a:off x="766984" y="33751247"/>
              <a:ext cx="2225833" cy="194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05776" y="33508808"/>
              <a:ext cx="4656823" cy="35425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700" b="1" kern="0" dirty="0" smtClean="0">
                  <a:solidFill>
                    <a:sysClr val="windowText" lastClr="000000"/>
                  </a:solidFill>
                </a:rPr>
                <a:t>Quality control: CMM and frequency check</a:t>
              </a:r>
              <a:endParaRPr lang="en-US" sz="1700" b="1" kern="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0490" y="2666804"/>
            <a:ext cx="1196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65702" y="1509342"/>
            <a:ext cx="1973263" cy="61436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</a:rPr>
              <a:t>Electron Beam Welding</a:t>
            </a:r>
            <a:endParaRPr lang="en-US" sz="17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Left-Right Arrow 13"/>
          <p:cNvSpPr>
            <a:spLocks noChangeArrowheads="1"/>
          </p:cNvSpPr>
          <p:nvPr/>
        </p:nvSpPr>
        <p:spPr bwMode="auto">
          <a:xfrm>
            <a:off x="2715165" y="2482766"/>
            <a:ext cx="1238250" cy="285750"/>
          </a:xfrm>
          <a:prstGeom prst="leftRight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83140" y="5617967"/>
            <a:ext cx="8215312" cy="6159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>
                <a:solidFill>
                  <a:srgbClr val="000000"/>
                </a:solidFill>
              </a:rPr>
              <a:t>Finished main linac cavity with very tight (±0.25 mm) shape precision 	         </a:t>
            </a:r>
            <a:r>
              <a:rPr lang="en-US" sz="1700" b="1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1700" b="1">
                <a:solidFill>
                  <a:srgbClr val="000000"/>
                </a:solidFill>
              </a:rPr>
              <a:t> important for supporting high currents (avoid risk of trapped HOMs!)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175F8B-307B-3B44-8744-66970044B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116521" y="461920"/>
            <a:ext cx="922202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ea typeface="ＭＳ Ｐゴシック" pitchFamily="34" charset="-128"/>
              </a:rPr>
              <a:t>One-Cavity ERL Main Linac Test Cryomodule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2336" y="1541500"/>
            <a:ext cx="4210430" cy="2497027"/>
            <a:chOff x="-8467" y="34737"/>
            <a:chExt cx="2751667" cy="1576238"/>
          </a:xfrm>
          <a:noFill/>
        </p:grpSpPr>
        <p:pic>
          <p:nvPicPr>
            <p:cNvPr id="6" name="Picture 38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7" y="94825"/>
              <a:ext cx="2751667" cy="14630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46001" y="1319369"/>
              <a:ext cx="545403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cavity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3755" y="1319369"/>
              <a:ext cx="663245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637" y="1384756"/>
              <a:ext cx="767486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686" y="34737"/>
              <a:ext cx="730719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HGRP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92" y="82126"/>
              <a:ext cx="1030022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80K shield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374" y="1422533"/>
              <a:ext cx="659828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Gate valve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6401" y="267939"/>
              <a:ext cx="129900" cy="38645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6401" y="1270000"/>
              <a:ext cx="224654" cy="203329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7346" y="1230847"/>
              <a:ext cx="373915" cy="175532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81667" y="1104900"/>
              <a:ext cx="237036" cy="260228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072028" y="1016000"/>
              <a:ext cx="263350" cy="337233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</p:cNvCxnSpPr>
            <p:nvPr/>
          </p:nvCxnSpPr>
          <p:spPr>
            <a:xfrm flipH="1">
              <a:off x="1158381" y="223179"/>
              <a:ext cx="17665" cy="59393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7" name="TextBox 18"/>
          <p:cNvSpPr txBox="1">
            <a:spLocks noChangeArrowheads="1"/>
          </p:cNvSpPr>
          <p:nvPr/>
        </p:nvSpPr>
        <p:spPr bwMode="auto">
          <a:xfrm>
            <a:off x="4504236" y="1512147"/>
            <a:ext cx="45651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Assembled and currently under testing at Cornell: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full main linac system test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Focus on cavity </a:t>
            </a:r>
            <a:r>
              <a:rPr lang="en-US" sz="2000" dirty="0" smtClean="0"/>
              <a:t>performance and </a:t>
            </a:r>
            <a:r>
              <a:rPr lang="en-US" sz="2000" dirty="0"/>
              <a:t>cryogenic performance</a:t>
            </a:r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38918" name="Picture 6" descr="\\psf\Home\Pictures\iPhoto Library\Modified\2011\Nov 18, 2011\IMG_5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282726"/>
            <a:ext cx="4154675" cy="141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\\psf\Home\Desktop\100_3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24" y="3267283"/>
            <a:ext cx="4353492" cy="29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175F8B-307B-3B44-8744-66970044B3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075" y="100310"/>
            <a:ext cx="73181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Results of First ERL Main Linac Cavity in Test Cryomodule</a:t>
            </a:r>
            <a:endParaRPr lang="en-US" dirty="0"/>
          </a:p>
        </p:txBody>
      </p:sp>
      <p:pic>
        <p:nvPicPr>
          <p:cNvPr id="14" name="Picture 2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6" y="2195852"/>
            <a:ext cx="6485805" cy="33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" y="1491265"/>
            <a:ext cx="816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Cavity surface was prepared for high Q</a:t>
            </a:r>
            <a:r>
              <a:rPr lang="en-US" baseline="-25000" dirty="0"/>
              <a:t>0 </a:t>
            </a:r>
            <a:r>
              <a:rPr lang="en-US" dirty="0"/>
              <a:t>while keeping it as simple as possible: bulk BCP, 650C outgassing, final BCP, 120C bake</a:t>
            </a:r>
            <a:endParaRPr lang="en-US" baseline="-250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4854" y="5524810"/>
            <a:ext cx="8812802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The achievement of high Q is relevant not only to Cornell's ERL but also to Project-X at </a:t>
            </a:r>
            <a:r>
              <a:rPr lang="en-US" sz="1400" b="1" dirty="0" err="1">
                <a:solidFill>
                  <a:srgbClr val="000000"/>
                </a:solidFill>
              </a:rPr>
              <a:t>Fermilab</a:t>
            </a:r>
            <a:r>
              <a:rPr lang="en-US" sz="1400" b="1" dirty="0">
                <a:solidFill>
                  <a:srgbClr val="000000"/>
                </a:solidFill>
              </a:rPr>
              <a:t>, to the Next Generation Light Source, to Electron-Ion colliders, spallation-neutron sources, and accelerator-driven nuclear reactors.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8424" y="1977545"/>
            <a:ext cx="293277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Administrative limit. Cavity can go to higher fields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15990" y="2623876"/>
            <a:ext cx="582956" cy="17379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90461" y="3489143"/>
            <a:ext cx="4765003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Cavity </a:t>
            </a:r>
            <a:r>
              <a:rPr lang="en-US" sz="2000" b="1" dirty="0" smtClean="0">
                <a:solidFill>
                  <a:srgbClr val="000000"/>
                </a:solidFill>
              </a:rPr>
              <a:t>exceeds ERL </a:t>
            </a:r>
            <a:r>
              <a:rPr lang="en-US" sz="2000" b="1" dirty="0">
                <a:solidFill>
                  <a:srgbClr val="000000"/>
                </a:solidFill>
              </a:rPr>
              <a:t>gradient and Q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specifications: </a:t>
            </a:r>
            <a:r>
              <a:rPr lang="en-US" sz="2000" b="1" dirty="0"/>
              <a:t>Q</a:t>
            </a:r>
            <a:r>
              <a:rPr lang="en-US" sz="2000" b="1" baseline="-25000" dirty="0"/>
              <a:t>0</a:t>
            </a:r>
            <a:r>
              <a:rPr lang="en-US" sz="2000" b="1" dirty="0"/>
              <a:t>=4 to 6</a:t>
            </a:r>
            <a:r>
              <a:rPr lang="en-US" sz="2000" b="1" dirty="0">
                <a:sym typeface="Symbol"/>
              </a:rPr>
              <a:t></a:t>
            </a:r>
            <a:r>
              <a:rPr lang="en-US" sz="2000" b="1" dirty="0"/>
              <a:t>10</a:t>
            </a:r>
            <a:r>
              <a:rPr lang="en-US" sz="2000" b="1" baseline="30000" dirty="0"/>
              <a:t>10</a:t>
            </a:r>
            <a:r>
              <a:rPr lang="en-US" sz="2000" b="1" dirty="0"/>
              <a:t> at 1.6K in a </a:t>
            </a:r>
            <a:r>
              <a:rPr lang="en-US" sz="2000" b="1" dirty="0" err="1" smtClean="0"/>
              <a:t>cryomodule</a:t>
            </a:r>
            <a:r>
              <a:rPr lang="en-US" sz="2000" b="1" dirty="0" smtClean="0"/>
              <a:t>! </a:t>
            </a:r>
            <a:endParaRPr lang="en-US" sz="2000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175F8B-307B-3B44-8744-66970044B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2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Results from Elsewhere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Screen Shot 2012-09-04 at 10.4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069"/>
            <a:ext cx="9144000" cy="2975957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081855" y="1639737"/>
            <a:ext cx="3447496" cy="61555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</a:rPr>
              <a:t>9-cell Cavity test in Horizontal Test Cryostat at HZB</a:t>
            </a:r>
            <a:endParaRPr lang="en-US" sz="1700" b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282574" y="4042858"/>
            <a:ext cx="501041" cy="1348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99798" y="5406009"/>
            <a:ext cx="329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&gt; 2*10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at 16 MV/m and 1.8 K</a:t>
            </a:r>
            <a:endParaRPr lang="en-US" sz="240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88015" y="1655661"/>
            <a:ext cx="3447496" cy="87716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700" b="1" kern="0" dirty="0">
                <a:solidFill>
                  <a:sysClr val="windowText" lastClr="000000"/>
                </a:solidFill>
              </a:rPr>
              <a:t>Average performance of eight 9-cell cavities in a FLASH </a:t>
            </a:r>
            <a:r>
              <a:rPr lang="en-US" sz="1700" b="1" kern="0" dirty="0" err="1">
                <a:solidFill>
                  <a:sysClr val="windowText" lastClr="000000"/>
                </a:solidFill>
              </a:rPr>
              <a:t>cryomodule</a:t>
            </a:r>
            <a:r>
              <a:rPr lang="en-US" sz="17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1700" b="1" kern="0" dirty="0" smtClean="0">
                <a:solidFill>
                  <a:sysClr val="windowText" lastClr="000000"/>
                </a:solidFill>
              </a:rPr>
              <a:t>at DESY</a:t>
            </a:r>
            <a:endParaRPr lang="en-US" sz="17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5199" y="3262247"/>
            <a:ext cx="65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1.6K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7043" y="3764984"/>
            <a:ext cx="65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1.8K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2000" y="4277751"/>
            <a:ext cx="65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42" y="5368663"/>
            <a:ext cx="329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~ 2*10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at 16 MV/m and 1.8 K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41035" y="3972999"/>
            <a:ext cx="886483" cy="1433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8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input coupler:</a:t>
            </a:r>
          </a:p>
          <a:p>
            <a:pPr lvl="1"/>
            <a:r>
              <a:rPr lang="en-US" dirty="0" smtClean="0"/>
              <a:t>5kW peak</a:t>
            </a:r>
          </a:p>
          <a:p>
            <a:pPr lvl="1"/>
            <a:r>
              <a:rPr lang="en-US" dirty="0" smtClean="0"/>
              <a:t>2 kW CW average</a:t>
            </a:r>
          </a:p>
          <a:p>
            <a:pPr lvl="1"/>
            <a:r>
              <a:rPr lang="en-US" dirty="0" smtClean="0"/>
              <a:t>Fixed coupling with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r>
              <a:rPr lang="en-US" dirty="0" smtClean="0"/>
              <a:t> = 6.5*10</a:t>
            </a:r>
            <a:r>
              <a:rPr lang="en-US" baseline="30000" dirty="0" smtClean="0"/>
              <a:t>7</a:t>
            </a:r>
          </a:p>
          <a:p>
            <a:endParaRPr lang="en-US" sz="1600" dirty="0"/>
          </a:p>
          <a:p>
            <a:r>
              <a:rPr lang="en-US" dirty="0" smtClean="0"/>
              <a:t>Superconducting </a:t>
            </a:r>
            <a:r>
              <a:rPr lang="en-US" dirty="0" err="1"/>
              <a:t>q</a:t>
            </a:r>
            <a:r>
              <a:rPr lang="en-US" dirty="0" err="1" smtClean="0"/>
              <a:t>uadrupole</a:t>
            </a:r>
            <a:endParaRPr lang="en-US" dirty="0" smtClean="0"/>
          </a:p>
          <a:p>
            <a:pPr lvl="1"/>
            <a:r>
              <a:rPr lang="en-US" dirty="0" smtClean="0"/>
              <a:t>Maximum current: 110 A</a:t>
            </a:r>
          </a:p>
          <a:p>
            <a:pPr lvl="1"/>
            <a:r>
              <a:rPr lang="en-US" dirty="0" smtClean="0"/>
              <a:t>Maximum gradient: 19.4 T/m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Liepe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F8B-307B-3B44-8744-66970044B3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Beamline: Input Coupler</a:t>
            </a:r>
            <a:endParaRPr lang="en-US" dirty="0"/>
          </a:p>
        </p:txBody>
      </p:sp>
      <p:pic>
        <p:nvPicPr>
          <p:cNvPr id="3076" name="Picture 4" descr="Untitl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0" y="1531693"/>
            <a:ext cx="4936540" cy="342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8950"/>
              </p:ext>
            </p:extLst>
          </p:nvPr>
        </p:nvGraphicFramePr>
        <p:xfrm>
          <a:off x="2383840" y="4572000"/>
          <a:ext cx="6019800" cy="16089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32889"/>
                <a:gridCol w="1923973"/>
                <a:gridCol w="2962938"/>
              </a:tblGrid>
              <a:tr h="232954">
                <a:tc>
                  <a:txBody>
                    <a:bodyPr/>
                    <a:lstStyle/>
                    <a:p>
                      <a:pPr marL="41275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27025" algn="dec"/>
                          <a:tab pos="51435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88620" algn="dec"/>
                          <a:tab pos="5143500" algn="l"/>
                        </a:tabLst>
                      </a:pPr>
                      <a:r>
                        <a:rPr lang="en-US" sz="1800" dirty="0">
                          <a:effectLst/>
                        </a:rPr>
                        <a:t>Static Heat Load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669925" algn="dec"/>
                          <a:tab pos="5143500" algn="l"/>
                        </a:tabLst>
                      </a:pPr>
                      <a:r>
                        <a:rPr lang="en-US" sz="1800">
                          <a:effectLst/>
                        </a:rPr>
                        <a:t>Dynamic Load at 2 kW CW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65909">
                <a:tc>
                  <a:txBody>
                    <a:bodyPr/>
                    <a:lstStyle/>
                    <a:p>
                      <a:pPr marL="41275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27025" algn="dec"/>
                          <a:tab pos="51435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 </a:t>
                      </a:r>
                      <a:r>
                        <a:rPr lang="en-US" sz="20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88620" algn="dec"/>
                          <a:tab pos="51435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0.03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669925" algn="dec"/>
                          <a:tab pos="51435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0.15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/>
                    </a:solidFill>
                  </a:tcPr>
                </a:tc>
              </a:tr>
              <a:tr h="402771">
                <a:tc>
                  <a:txBody>
                    <a:bodyPr/>
                    <a:lstStyle/>
                    <a:p>
                      <a:pPr marL="41275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27025" algn="dec"/>
                          <a:tab pos="51435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5 </a:t>
                      </a:r>
                      <a:r>
                        <a:rPr lang="en-US" sz="20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88620" algn="dec"/>
                          <a:tab pos="51435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1.55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669925" algn="dec"/>
                          <a:tab pos="51435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1.94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/>
                    </a:solidFill>
                  </a:tcPr>
                </a:tc>
              </a:tr>
              <a:tr h="465909">
                <a:tc>
                  <a:txBody>
                    <a:bodyPr/>
                    <a:lstStyle/>
                    <a:p>
                      <a:pPr marL="41275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27025" algn="dec"/>
                          <a:tab pos="51435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80 </a:t>
                      </a:r>
                      <a:r>
                        <a:rPr lang="en-US" sz="20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388620" algn="dec"/>
                          <a:tab pos="51435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2.26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143500" algn="l"/>
                          <a:tab pos="669925" algn="dec"/>
                          <a:tab pos="51435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9.33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88924" y="1658455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2 kW average  RF 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5 kW peak RF 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Fixed coupling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Large transverse flexibility (1 – 2 cm offsets)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5K and 40 – 80 K </a:t>
            </a:r>
            <a:r>
              <a:rPr lang="en-US" sz="2000" dirty="0" smtClean="0"/>
              <a:t>intercepts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Prototype tested successfully to full power </a:t>
            </a:r>
            <a:endParaRPr lang="en-US" sz="20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Matthias Liepe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175F8B-307B-3B44-8744-66970044B354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1" descr="\\psf\Home\Desktop\0424121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t="22102" b="45738"/>
          <a:stretch>
            <a:fillRect/>
          </a:stretch>
        </p:blipFill>
        <p:spPr bwMode="auto">
          <a:xfrm>
            <a:off x="102600" y="1635154"/>
            <a:ext cx="2816963" cy="12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5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1215</Words>
  <Application>Microsoft Macintosh PowerPoint</Application>
  <PresentationFormat>On-screen Show (4:3)</PresentationFormat>
  <Paragraphs>248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Photo Editor Photo</vt:lpstr>
      <vt:lpstr>SRF Results and Requirements </vt:lpstr>
      <vt:lpstr>MLC Requirements</vt:lpstr>
      <vt:lpstr>Beamline: SRF Cavity</vt:lpstr>
      <vt:lpstr>Prototype Cavity Fabrication </vt:lpstr>
      <vt:lpstr>One-Cavity ERL Main Linac Test Cryomodule</vt:lpstr>
      <vt:lpstr>Test Results of First ERL Main Linac Cavity in Test Cryomodule</vt:lpstr>
      <vt:lpstr>High Q0 Results from Elsewhere </vt:lpstr>
      <vt:lpstr>MLC Requirements</vt:lpstr>
      <vt:lpstr>Beamline: Input Coupler</vt:lpstr>
      <vt:lpstr>Superconducting Magnet</vt:lpstr>
      <vt:lpstr>MLC Requirements</vt:lpstr>
      <vt:lpstr>HOM Beamline Absorber</vt:lpstr>
      <vt:lpstr>Beam-Break-Up simulations</vt:lpstr>
      <vt:lpstr>MLC Requirements</vt:lpstr>
      <vt:lpstr>Frequency Tuner and Magnet</vt:lpstr>
      <vt:lpstr>Microphonics Results From the HTC and Elsewhere</vt:lpstr>
      <vt:lpstr>MLC Requirements</vt:lpstr>
      <vt:lpstr>Alignment Results from the Injector Cryomodule using fixed Supports</vt:lpstr>
      <vt:lpstr>PowerPoint Presentation</vt:lpstr>
    </vt:vector>
  </TitlesOfParts>
  <Company>Cornell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results and requirements </dc:title>
  <dc:creator>Matthias Liepe</dc:creator>
  <cp:lastModifiedBy>Matthias Liepe</cp:lastModifiedBy>
  <cp:revision>28</cp:revision>
  <dcterms:created xsi:type="dcterms:W3CDTF">2012-09-04T13:44:14Z</dcterms:created>
  <dcterms:modified xsi:type="dcterms:W3CDTF">2012-09-04T16:11:04Z</dcterms:modified>
</cp:coreProperties>
</file>